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2" r:id="rId8"/>
    <p:sldId id="355" r:id="rId9"/>
    <p:sldId id="267" r:id="rId10"/>
    <p:sldId id="268" r:id="rId11"/>
    <p:sldId id="269" r:id="rId12"/>
    <p:sldId id="270" r:id="rId13"/>
    <p:sldId id="334" r:id="rId14"/>
    <p:sldId id="271" r:id="rId15"/>
    <p:sldId id="272" r:id="rId16"/>
    <p:sldId id="273" r:id="rId17"/>
    <p:sldId id="274" r:id="rId18"/>
    <p:sldId id="299" r:id="rId19"/>
    <p:sldId id="300" r:id="rId20"/>
    <p:sldId id="335" r:id="rId21"/>
    <p:sldId id="275" r:id="rId22"/>
    <p:sldId id="351" r:id="rId23"/>
    <p:sldId id="276" r:id="rId24"/>
    <p:sldId id="354" r:id="rId25"/>
    <p:sldId id="336" r:id="rId26"/>
    <p:sldId id="277" r:id="rId27"/>
    <p:sldId id="278" r:id="rId28"/>
    <p:sldId id="279" r:id="rId29"/>
    <p:sldId id="280"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301" r:id="rId48"/>
    <p:sldId id="302" r:id="rId49"/>
    <p:sldId id="303" r:id="rId50"/>
    <p:sldId id="304" r:id="rId51"/>
    <p:sldId id="305" r:id="rId52"/>
    <p:sldId id="306" r:id="rId53"/>
    <p:sldId id="309" r:id="rId54"/>
    <p:sldId id="310" r:id="rId55"/>
    <p:sldId id="311" r:id="rId56"/>
    <p:sldId id="312" r:id="rId57"/>
    <p:sldId id="313" r:id="rId58"/>
    <p:sldId id="350"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0" autoAdjust="0"/>
  </p:normalViewPr>
  <p:slideViewPr>
    <p:cSldViewPr>
      <p:cViewPr varScale="1">
        <p:scale>
          <a:sx n="82" d="100"/>
          <a:sy n="82" d="100"/>
        </p:scale>
        <p:origin x="-1440" y="-77"/>
      </p:cViewPr>
      <p:guideLst>
        <p:guide orient="horz" pos="2160"/>
        <p:guide pos="2880"/>
      </p:guideLst>
    </p:cSldViewPr>
  </p:slideViewPr>
  <p:outlineViewPr>
    <p:cViewPr>
      <p:scale>
        <a:sx n="33" d="100"/>
        <a:sy n="33" d="100"/>
      </p:scale>
      <p:origin x="58" y="133373"/>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0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DR. MAMUSH B.</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0056AC-30B4-430A-A34C-708D98C5A925}" type="datetimeFigureOut">
              <a:rPr lang="en-US" smtClean="0"/>
              <a:t>3/17/2020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DA1869-2A5D-4BD1-AA5E-23985C639DB3}" type="slidenum">
              <a:rPr lang="en-US" smtClean="0"/>
              <a:t>‹#›</a:t>
            </a:fld>
            <a:endParaRPr lang="en-US"/>
          </a:p>
        </p:txBody>
      </p:sp>
    </p:spTree>
    <p:extLst>
      <p:ext uri="{BB962C8B-B14F-4D97-AF65-F5344CB8AC3E}">
        <p14:creationId xmlns:p14="http://schemas.microsoft.com/office/powerpoint/2010/main" val="241635115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DR. MAMUSH B.</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3FD95-AFD7-41F6-B993-60E9433E1187}"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B7224-D448-47B2-B52F-FDD2DC846E7C}" type="slidenum">
              <a:rPr lang="en-US" smtClean="0"/>
              <a:t>‹#›</a:t>
            </a:fld>
            <a:endParaRPr lang="en-US"/>
          </a:p>
        </p:txBody>
      </p:sp>
    </p:spTree>
    <p:extLst>
      <p:ext uri="{BB962C8B-B14F-4D97-AF65-F5344CB8AC3E}">
        <p14:creationId xmlns:p14="http://schemas.microsoft.com/office/powerpoint/2010/main" val="278232657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8B7224-D448-47B2-B52F-FDD2DC846E7C}" type="slidenum">
              <a:rPr lang="en-US" smtClean="0"/>
              <a:t>1</a:t>
            </a:fld>
            <a:endParaRPr lang="en-US"/>
          </a:p>
        </p:txBody>
      </p:sp>
      <p:sp>
        <p:nvSpPr>
          <p:cNvPr id="5" name="Header Placeholder 4"/>
          <p:cNvSpPr>
            <a:spLocks noGrp="1"/>
          </p:cNvSpPr>
          <p:nvPr>
            <p:ph type="hdr" sz="quarter" idx="11"/>
          </p:nvPr>
        </p:nvSpPr>
        <p:spPr/>
        <p:txBody>
          <a:bodyPr/>
          <a:lstStyle/>
          <a:p>
            <a:r>
              <a:rPr lang="en-US" smtClean="0"/>
              <a:t>BY DR. MAMUSH B.</a:t>
            </a:r>
            <a:endParaRPr lang="en-US"/>
          </a:p>
        </p:txBody>
      </p:sp>
    </p:spTree>
    <p:extLst>
      <p:ext uri="{BB962C8B-B14F-4D97-AF65-F5344CB8AC3E}">
        <p14:creationId xmlns:p14="http://schemas.microsoft.com/office/powerpoint/2010/main" val="62518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B7224-D448-47B2-B52F-FDD2DC846E7C}" type="slidenum">
              <a:rPr lang="en-US" smtClean="0"/>
              <a:t>17</a:t>
            </a:fld>
            <a:endParaRPr lang="en-US"/>
          </a:p>
        </p:txBody>
      </p:sp>
      <p:sp>
        <p:nvSpPr>
          <p:cNvPr id="5" name="Header Placeholder 4"/>
          <p:cNvSpPr>
            <a:spLocks noGrp="1"/>
          </p:cNvSpPr>
          <p:nvPr>
            <p:ph type="hdr" sz="quarter" idx="11"/>
          </p:nvPr>
        </p:nvSpPr>
        <p:spPr/>
        <p:txBody>
          <a:bodyPr/>
          <a:lstStyle/>
          <a:p>
            <a:r>
              <a:rPr lang="en-US" smtClean="0"/>
              <a:t>BY DR. MAMUSH B.</a:t>
            </a:r>
            <a:endParaRPr lang="en-US"/>
          </a:p>
        </p:txBody>
      </p:sp>
    </p:spTree>
    <p:extLst>
      <p:ext uri="{BB962C8B-B14F-4D97-AF65-F5344CB8AC3E}">
        <p14:creationId xmlns:p14="http://schemas.microsoft.com/office/powerpoint/2010/main" val="414830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B7224-D448-47B2-B52F-FDD2DC846E7C}" type="slidenum">
              <a:rPr lang="en-US" smtClean="0"/>
              <a:t>20</a:t>
            </a:fld>
            <a:endParaRPr lang="en-US"/>
          </a:p>
        </p:txBody>
      </p:sp>
      <p:sp>
        <p:nvSpPr>
          <p:cNvPr id="5" name="Header Placeholder 4"/>
          <p:cNvSpPr>
            <a:spLocks noGrp="1"/>
          </p:cNvSpPr>
          <p:nvPr>
            <p:ph type="hdr" sz="quarter" idx="11"/>
          </p:nvPr>
        </p:nvSpPr>
        <p:spPr/>
        <p:txBody>
          <a:bodyPr/>
          <a:lstStyle/>
          <a:p>
            <a:r>
              <a:rPr lang="en-US" smtClean="0"/>
              <a:t>BY DR. MAMUSH B.</a:t>
            </a:r>
            <a:endParaRPr lang="en-US"/>
          </a:p>
        </p:txBody>
      </p:sp>
    </p:spTree>
    <p:extLst>
      <p:ext uri="{BB962C8B-B14F-4D97-AF65-F5344CB8AC3E}">
        <p14:creationId xmlns:p14="http://schemas.microsoft.com/office/powerpoint/2010/main" val="321816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B7224-D448-47B2-B52F-FDD2DC846E7C}" type="slidenum">
              <a:rPr lang="en-US" smtClean="0"/>
              <a:t>21</a:t>
            </a:fld>
            <a:endParaRPr lang="en-US"/>
          </a:p>
        </p:txBody>
      </p:sp>
      <p:sp>
        <p:nvSpPr>
          <p:cNvPr id="5" name="Header Placeholder 4"/>
          <p:cNvSpPr>
            <a:spLocks noGrp="1"/>
          </p:cNvSpPr>
          <p:nvPr>
            <p:ph type="hdr" sz="quarter" idx="11"/>
          </p:nvPr>
        </p:nvSpPr>
        <p:spPr/>
        <p:txBody>
          <a:bodyPr/>
          <a:lstStyle/>
          <a:p>
            <a:r>
              <a:rPr lang="en-US" smtClean="0"/>
              <a:t>BY DR. MAMUSH B.</a:t>
            </a:r>
            <a:endParaRPr lang="en-US"/>
          </a:p>
        </p:txBody>
      </p:sp>
    </p:spTree>
    <p:extLst>
      <p:ext uri="{BB962C8B-B14F-4D97-AF65-F5344CB8AC3E}">
        <p14:creationId xmlns:p14="http://schemas.microsoft.com/office/powerpoint/2010/main" val="29978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BY DR. MAMUSH B.</a:t>
            </a:r>
            <a:endParaRPr lang="en-US"/>
          </a:p>
        </p:txBody>
      </p:sp>
      <p:sp>
        <p:nvSpPr>
          <p:cNvPr id="5" name="Slide Number Placeholder 4"/>
          <p:cNvSpPr>
            <a:spLocks noGrp="1"/>
          </p:cNvSpPr>
          <p:nvPr>
            <p:ph type="sldNum" sz="quarter" idx="11"/>
          </p:nvPr>
        </p:nvSpPr>
        <p:spPr/>
        <p:txBody>
          <a:bodyPr/>
          <a:lstStyle/>
          <a:p>
            <a:fld id="{2D8B7224-D448-47B2-B52F-FDD2DC846E7C}" type="slidenum">
              <a:rPr lang="en-US" smtClean="0"/>
              <a:t>23</a:t>
            </a:fld>
            <a:endParaRPr lang="en-US"/>
          </a:p>
        </p:txBody>
      </p:sp>
    </p:spTree>
    <p:extLst>
      <p:ext uri="{BB962C8B-B14F-4D97-AF65-F5344CB8AC3E}">
        <p14:creationId xmlns:p14="http://schemas.microsoft.com/office/powerpoint/2010/main" val="263129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BY DR. MAMUSH B.</a:t>
            </a:r>
            <a:endParaRPr lang="en-US"/>
          </a:p>
        </p:txBody>
      </p:sp>
      <p:sp>
        <p:nvSpPr>
          <p:cNvPr id="5" name="Slide Number Placeholder 4"/>
          <p:cNvSpPr>
            <a:spLocks noGrp="1"/>
          </p:cNvSpPr>
          <p:nvPr>
            <p:ph type="sldNum" sz="quarter" idx="11"/>
          </p:nvPr>
        </p:nvSpPr>
        <p:spPr/>
        <p:txBody>
          <a:bodyPr/>
          <a:lstStyle/>
          <a:p>
            <a:fld id="{2D8B7224-D448-47B2-B52F-FDD2DC846E7C}" type="slidenum">
              <a:rPr lang="en-US" smtClean="0"/>
              <a:t>25</a:t>
            </a:fld>
            <a:endParaRPr lang="en-US"/>
          </a:p>
        </p:txBody>
      </p:sp>
    </p:spTree>
    <p:extLst>
      <p:ext uri="{BB962C8B-B14F-4D97-AF65-F5344CB8AC3E}">
        <p14:creationId xmlns:p14="http://schemas.microsoft.com/office/powerpoint/2010/main" val="3739622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BY DR. MAMUSH B.</a:t>
            </a:r>
            <a:endParaRPr lang="en-US"/>
          </a:p>
        </p:txBody>
      </p:sp>
      <p:sp>
        <p:nvSpPr>
          <p:cNvPr id="5" name="Slide Number Placeholder 4"/>
          <p:cNvSpPr>
            <a:spLocks noGrp="1"/>
          </p:cNvSpPr>
          <p:nvPr>
            <p:ph type="sldNum" sz="quarter" idx="11"/>
          </p:nvPr>
        </p:nvSpPr>
        <p:spPr/>
        <p:txBody>
          <a:bodyPr/>
          <a:lstStyle/>
          <a:p>
            <a:fld id="{2D8B7224-D448-47B2-B52F-FDD2DC846E7C}" type="slidenum">
              <a:rPr lang="en-US" smtClean="0"/>
              <a:t>26</a:t>
            </a:fld>
            <a:endParaRPr lang="en-US"/>
          </a:p>
        </p:txBody>
      </p:sp>
    </p:spTree>
    <p:extLst>
      <p:ext uri="{BB962C8B-B14F-4D97-AF65-F5344CB8AC3E}">
        <p14:creationId xmlns:p14="http://schemas.microsoft.com/office/powerpoint/2010/main" val="72988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BY DR. MAMUSH B.</a:t>
            </a:r>
            <a:endParaRPr lang="en-US"/>
          </a:p>
        </p:txBody>
      </p:sp>
      <p:sp>
        <p:nvSpPr>
          <p:cNvPr id="5" name="Slide Number Placeholder 4"/>
          <p:cNvSpPr>
            <a:spLocks noGrp="1"/>
          </p:cNvSpPr>
          <p:nvPr>
            <p:ph type="sldNum" sz="quarter" idx="11"/>
          </p:nvPr>
        </p:nvSpPr>
        <p:spPr/>
        <p:txBody>
          <a:bodyPr/>
          <a:lstStyle/>
          <a:p>
            <a:fld id="{2D8B7224-D448-47B2-B52F-FDD2DC846E7C}" type="slidenum">
              <a:rPr lang="en-US" smtClean="0"/>
              <a:t>50</a:t>
            </a:fld>
            <a:endParaRPr lang="en-US"/>
          </a:p>
        </p:txBody>
      </p:sp>
    </p:spTree>
    <p:extLst>
      <p:ext uri="{BB962C8B-B14F-4D97-AF65-F5344CB8AC3E}">
        <p14:creationId xmlns:p14="http://schemas.microsoft.com/office/powerpoint/2010/main" val="141946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836ECFE-8894-4B08-BB61-06B4CEFAA9B3}" type="datetime1">
              <a:rPr lang="en-US" smtClean="0"/>
              <a:t>3/17/2020</a:t>
            </a:fld>
            <a:endParaRPr lang="en-US"/>
          </a:p>
        </p:txBody>
      </p:sp>
      <p:sp>
        <p:nvSpPr>
          <p:cNvPr id="8" name="Slide Number Placeholder 7"/>
          <p:cNvSpPr>
            <a:spLocks noGrp="1"/>
          </p:cNvSpPr>
          <p:nvPr>
            <p:ph type="sldNum" sz="quarter" idx="11"/>
          </p:nvPr>
        </p:nvSpPr>
        <p:spPr/>
        <p:txBody>
          <a:bodyPr/>
          <a:lstStyle/>
          <a:p>
            <a:fld id="{3892F80C-1B21-48B2-8493-A1B7FBDDA3B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E1590-6ABF-4AE2-8CB8-1C496C474222}"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65CD7-0FD9-4E8A-BC09-35FAF74E9214}"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BA0CBD0-30DA-4A09-A10D-EB4B2E05E9B3}"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354F1-2055-40CD-A7FD-757460931292}"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2F80C-1B21-48B2-8493-A1B7FBDDA3B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31F3A89-D748-46E7-8FC5-5104C8AA33A4}" type="datetime1">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2F80C-1B21-48B2-8493-A1B7FBDDA3B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5877C09-DBFC-4FB8-9C0E-C24D72EEDDD3}" type="datetime1">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2F80C-1B21-48B2-8493-A1B7FBDDA3B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626D20-7FB5-4988-ACBB-5EC1783F7911}" type="datetime1">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AA400-65CA-4185-9EAE-190CFDD3890C}" type="datetime1">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D357-FE82-4E7B-9690-3384BF8DE55D}" type="datetime1">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69935-12A0-483F-8917-96F96DD3B475}" type="datetime1">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2F80C-1B21-48B2-8493-A1B7FBDDA3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B62FD05-2B8E-4263-AD79-1571CC52AB85}" type="datetime1">
              <a:rPr lang="en-US" smtClean="0"/>
              <a:t>3/17/2020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892F80C-1B21-48B2-8493-A1B7FBDDA3B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90799"/>
          </a:xfrm>
        </p:spPr>
        <p:txBody>
          <a:bodyPr/>
          <a:lstStyle/>
          <a:p>
            <a:r>
              <a:rPr lang="en-US" sz="7200" b="1" dirty="0" smtClean="0">
                <a:solidFill>
                  <a:schemeClr val="accent4">
                    <a:lumMod val="75000"/>
                  </a:schemeClr>
                </a:solidFill>
              </a:rPr>
              <a:t>VETERINARY </a:t>
            </a:r>
            <a:r>
              <a:rPr lang="en-US" sz="7200" b="1" spc="-300" dirty="0" smtClean="0">
                <a:solidFill>
                  <a:schemeClr val="accent4">
                    <a:lumMod val="75000"/>
                  </a:schemeClr>
                </a:solidFill>
              </a:rPr>
              <a:t>PARASITOLOGY</a:t>
            </a:r>
            <a:endParaRPr lang="en-US" sz="7200" spc="-300" dirty="0">
              <a:solidFill>
                <a:schemeClr val="accent4">
                  <a:lumMod val="75000"/>
                </a:schemeClr>
              </a:solidFill>
            </a:endParaRPr>
          </a:p>
        </p:txBody>
      </p:sp>
      <p:sp>
        <p:nvSpPr>
          <p:cNvPr id="3" name="Subtitle 2"/>
          <p:cNvSpPr>
            <a:spLocks noGrp="1"/>
          </p:cNvSpPr>
          <p:nvPr>
            <p:ph type="subTitle" idx="1"/>
          </p:nvPr>
        </p:nvSpPr>
        <p:spPr>
          <a:xfrm>
            <a:off x="685800" y="3657600"/>
            <a:ext cx="6553200" cy="1295400"/>
          </a:xfrm>
        </p:spPr>
        <p:txBody>
          <a:bodyPr>
            <a:normAutofit fontScale="85000" lnSpcReduction="20000"/>
          </a:bodyPr>
          <a:lstStyle/>
          <a:p>
            <a:r>
              <a:rPr lang="en-US" sz="5100" b="1" dirty="0" smtClean="0">
                <a:solidFill>
                  <a:srgbClr val="7030A0"/>
                </a:solidFill>
                <a:latin typeface="Times New Roman" pitchFamily="18" charset="0"/>
                <a:cs typeface="Times New Roman" pitchFamily="18" charset="0"/>
              </a:rPr>
              <a:t>By </a:t>
            </a:r>
          </a:p>
          <a:p>
            <a:r>
              <a:rPr lang="en-US" sz="5100" b="1" dirty="0" smtClean="0">
                <a:solidFill>
                  <a:srgbClr val="7030A0"/>
                </a:solidFill>
                <a:latin typeface="Times New Roman" pitchFamily="18" charset="0"/>
                <a:cs typeface="Times New Roman" pitchFamily="18" charset="0"/>
              </a:rPr>
              <a:t>Dr. Mohammed B.</a:t>
            </a:r>
          </a:p>
          <a:p>
            <a:endParaRPr lang="en-US" dirty="0"/>
          </a:p>
        </p:txBody>
      </p:sp>
    </p:spTree>
    <p:extLst>
      <p:ext uri="{BB962C8B-B14F-4D97-AF65-F5344CB8AC3E}">
        <p14:creationId xmlns:p14="http://schemas.microsoft.com/office/powerpoint/2010/main" val="30036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t>
            </a:r>
            <a:r>
              <a:rPr lang="en-US" b="1" dirty="0" smtClean="0"/>
              <a:t>ont</a:t>
            </a:r>
            <a:r>
              <a:rPr lang="en-US" b="1" dirty="0"/>
              <a:t>.</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b="1" dirty="0">
                <a:solidFill>
                  <a:srgbClr val="0070C0"/>
                </a:solidFill>
                <a:latin typeface="Times New Roman"/>
              </a:rPr>
              <a:t>4</a:t>
            </a:r>
            <a:r>
              <a:rPr lang="en-US" b="1" dirty="0" smtClean="0">
                <a:solidFill>
                  <a:srgbClr val="0070C0"/>
                </a:solidFill>
                <a:latin typeface="Times New Roman"/>
              </a:rPr>
              <a:t>) </a:t>
            </a:r>
            <a:r>
              <a:rPr lang="en-US" b="1" dirty="0">
                <a:solidFill>
                  <a:srgbClr val="0070C0"/>
                </a:solidFill>
                <a:latin typeface="Times New Roman"/>
              </a:rPr>
              <a:t>Mechanical </a:t>
            </a:r>
            <a:r>
              <a:rPr lang="en-US" b="1" dirty="0" err="1">
                <a:solidFill>
                  <a:srgbClr val="0070C0"/>
                </a:solidFill>
                <a:latin typeface="Times New Roman"/>
              </a:rPr>
              <a:t>obstraction</a:t>
            </a:r>
            <a:endParaRPr lang="en-US" b="1" dirty="0">
              <a:solidFill>
                <a:srgbClr val="0070C0"/>
              </a:solidFill>
              <a:latin typeface="Times New Roman"/>
            </a:endParaRPr>
          </a:p>
          <a:p>
            <a:r>
              <a:rPr lang="en-US" dirty="0" err="1">
                <a:latin typeface="Times New Roman"/>
              </a:rPr>
              <a:t>Eg</a:t>
            </a:r>
            <a:r>
              <a:rPr lang="en-US" dirty="0">
                <a:latin typeface="Times New Roman"/>
              </a:rPr>
              <a:t>.- Blockage in GIT by </a:t>
            </a:r>
            <a:r>
              <a:rPr lang="en-US" dirty="0" err="1">
                <a:latin typeface="Times New Roman"/>
              </a:rPr>
              <a:t>ascaris</a:t>
            </a:r>
            <a:r>
              <a:rPr lang="en-US" dirty="0">
                <a:latin typeface="Times New Roman"/>
              </a:rPr>
              <a:t>, </a:t>
            </a:r>
            <a:r>
              <a:rPr lang="en-US" dirty="0" err="1">
                <a:latin typeface="Times New Roman"/>
              </a:rPr>
              <a:t>toxocra</a:t>
            </a:r>
            <a:r>
              <a:rPr lang="en-US" dirty="0">
                <a:latin typeface="Times New Roman"/>
              </a:rPr>
              <a:t> in dogs and cats.</a:t>
            </a:r>
          </a:p>
          <a:p>
            <a:pPr marL="0" indent="0">
              <a:buNone/>
            </a:pPr>
            <a:r>
              <a:rPr lang="en-US" dirty="0">
                <a:latin typeface="Times New Roman"/>
              </a:rPr>
              <a:t>- Blockage of blood vessels by heart worms (</a:t>
            </a:r>
            <a:r>
              <a:rPr lang="en-US" dirty="0" err="1">
                <a:latin typeface="Times New Roman"/>
              </a:rPr>
              <a:t>Dirofilaria</a:t>
            </a:r>
            <a:r>
              <a:rPr lang="en-US" dirty="0">
                <a:latin typeface="Times New Roman"/>
              </a:rPr>
              <a:t> spp.)</a:t>
            </a:r>
          </a:p>
          <a:p>
            <a:pPr marL="0" indent="0">
              <a:buNone/>
            </a:pPr>
            <a:r>
              <a:rPr lang="en-US" dirty="0">
                <a:latin typeface="Times New Roman"/>
              </a:rPr>
              <a:t>- Blockage of major air passages by lung worms (</a:t>
            </a:r>
            <a:r>
              <a:rPr lang="en-US" dirty="0" err="1">
                <a:latin typeface="Times New Roman"/>
              </a:rPr>
              <a:t>Dictyocaulus</a:t>
            </a:r>
            <a:r>
              <a:rPr lang="en-US" dirty="0">
                <a:latin typeface="Times New Roman"/>
              </a:rPr>
              <a:t> spp.)</a:t>
            </a:r>
          </a:p>
          <a:p>
            <a:pPr marL="0" indent="0">
              <a:buNone/>
            </a:pPr>
            <a:r>
              <a:rPr lang="en-US" dirty="0" smtClean="0">
                <a:latin typeface="Times New Roman"/>
              </a:rPr>
              <a:t>- </a:t>
            </a:r>
            <a:r>
              <a:rPr lang="en-US" dirty="0">
                <a:latin typeface="Times New Roman"/>
              </a:rPr>
              <a:t>Bile duct obstruction by </a:t>
            </a:r>
            <a:r>
              <a:rPr lang="en-US" dirty="0" smtClean="0">
                <a:latin typeface="Times New Roman"/>
              </a:rPr>
              <a:t>flukes</a:t>
            </a:r>
            <a:endParaRPr lang="en-US" dirty="0">
              <a:latin typeface="Times New Roman"/>
            </a:endParaRPr>
          </a:p>
          <a:p>
            <a:pPr marL="0" indent="0">
              <a:buNone/>
            </a:pPr>
            <a:r>
              <a:rPr lang="en-US" b="1" dirty="0">
                <a:solidFill>
                  <a:srgbClr val="0070C0"/>
                </a:solidFill>
                <a:latin typeface="Times New Roman"/>
              </a:rPr>
              <a:t>5</a:t>
            </a:r>
            <a:r>
              <a:rPr lang="en-US" b="1" dirty="0" smtClean="0">
                <a:solidFill>
                  <a:srgbClr val="0070C0"/>
                </a:solidFill>
                <a:latin typeface="Times New Roman"/>
              </a:rPr>
              <a:t>) </a:t>
            </a:r>
            <a:r>
              <a:rPr lang="en-US" b="1" dirty="0">
                <a:solidFill>
                  <a:srgbClr val="0070C0"/>
                </a:solidFill>
                <a:latin typeface="Times New Roman"/>
              </a:rPr>
              <a:t>Applying pressure on organ or tissue (pressure atrophy)</a:t>
            </a:r>
          </a:p>
          <a:p>
            <a:r>
              <a:rPr lang="en-US" dirty="0" err="1">
                <a:latin typeface="Times New Roman"/>
              </a:rPr>
              <a:t>Eg</a:t>
            </a:r>
            <a:r>
              <a:rPr lang="en-US" dirty="0">
                <a:latin typeface="Times New Roman"/>
              </a:rPr>
              <a:t>. </a:t>
            </a:r>
            <a:r>
              <a:rPr lang="en-US" dirty="0" err="1">
                <a:latin typeface="Times New Roman"/>
              </a:rPr>
              <a:t>Hydatid</a:t>
            </a:r>
            <a:r>
              <a:rPr lang="en-US" dirty="0">
                <a:latin typeface="Times New Roman"/>
              </a:rPr>
              <a:t> cysts (larval stage of tape worm--- apply pressure on </a:t>
            </a:r>
            <a:r>
              <a:rPr lang="en-US" dirty="0" smtClean="0">
                <a:latin typeface="Times New Roman"/>
              </a:rPr>
              <a:t>brain, lung</a:t>
            </a:r>
            <a:r>
              <a:rPr lang="en-US" dirty="0">
                <a:latin typeface="Times New Roman"/>
              </a:rPr>
              <a:t>, liver resulting in </a:t>
            </a:r>
            <a:r>
              <a:rPr lang="en-US" dirty="0" smtClean="0">
                <a:latin typeface="Times New Roman"/>
              </a:rPr>
              <a:t>atrophy and </a:t>
            </a:r>
            <a:r>
              <a:rPr lang="en-US" dirty="0">
                <a:latin typeface="Times New Roman"/>
              </a:rPr>
              <a:t>malfunction of these organs and tissues.</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10</a:t>
            </a:fld>
            <a:endParaRPr lang="en-US"/>
          </a:p>
        </p:txBody>
      </p:sp>
    </p:spTree>
    <p:extLst>
      <p:ext uri="{BB962C8B-B14F-4D97-AF65-F5344CB8AC3E}">
        <p14:creationId xmlns:p14="http://schemas.microsoft.com/office/powerpoint/2010/main" val="1938338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t>
            </a:r>
            <a:r>
              <a:rPr lang="en-US" b="1" dirty="0" smtClean="0"/>
              <a:t>ont</a:t>
            </a:r>
            <a:r>
              <a:rPr lang="en-US" b="1" dirty="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0070C0"/>
                </a:solidFill>
                <a:latin typeface="Times New Roman"/>
              </a:rPr>
              <a:t>6</a:t>
            </a:r>
            <a:r>
              <a:rPr lang="en-US" b="1" dirty="0" smtClean="0">
                <a:solidFill>
                  <a:srgbClr val="0070C0"/>
                </a:solidFill>
                <a:latin typeface="Times New Roman"/>
              </a:rPr>
              <a:t>) </a:t>
            </a:r>
            <a:r>
              <a:rPr lang="en-US" b="1" dirty="0">
                <a:solidFill>
                  <a:srgbClr val="0070C0"/>
                </a:solidFill>
                <a:latin typeface="Times New Roman"/>
              </a:rPr>
              <a:t>Damage host </a:t>
            </a:r>
            <a:r>
              <a:rPr lang="en-US" b="1" dirty="0" smtClean="0">
                <a:solidFill>
                  <a:srgbClr val="0070C0"/>
                </a:solidFill>
                <a:latin typeface="Times New Roman"/>
              </a:rPr>
              <a:t>cell. </a:t>
            </a:r>
            <a:r>
              <a:rPr lang="en-US" dirty="0">
                <a:latin typeface="Times New Roman"/>
              </a:rPr>
              <a:t>by growing within the host cell. </a:t>
            </a:r>
            <a:endParaRPr lang="en-US" dirty="0" smtClean="0">
              <a:latin typeface="Times New Roman"/>
            </a:endParaRPr>
          </a:p>
          <a:p>
            <a:pPr marL="0" indent="0">
              <a:buNone/>
            </a:pPr>
            <a:r>
              <a:rPr lang="en-US" dirty="0" smtClean="0">
                <a:latin typeface="Times New Roman"/>
              </a:rPr>
              <a:t>These </a:t>
            </a:r>
            <a:r>
              <a:rPr lang="en-US" dirty="0">
                <a:latin typeface="Times New Roman"/>
              </a:rPr>
              <a:t>are small parasites which can penetrate and</a:t>
            </a:r>
          </a:p>
          <a:p>
            <a:pPr marL="0" indent="0">
              <a:buNone/>
            </a:pPr>
            <a:r>
              <a:rPr lang="en-US" dirty="0">
                <a:latin typeface="Times New Roman"/>
              </a:rPr>
              <a:t>destroy the host cell. </a:t>
            </a:r>
            <a:endParaRPr lang="en-US" dirty="0" smtClean="0">
              <a:latin typeface="Times New Roman"/>
            </a:endParaRPr>
          </a:p>
          <a:p>
            <a:r>
              <a:rPr lang="en-US" dirty="0" err="1" smtClean="0">
                <a:latin typeface="Times New Roman"/>
              </a:rPr>
              <a:t>Eg</a:t>
            </a:r>
            <a:r>
              <a:rPr lang="en-US" dirty="0">
                <a:latin typeface="Times New Roman"/>
              </a:rPr>
              <a:t>. </a:t>
            </a:r>
            <a:r>
              <a:rPr lang="en-US" dirty="0" err="1">
                <a:latin typeface="Times New Roman"/>
              </a:rPr>
              <a:t>Protozoal</a:t>
            </a:r>
            <a:r>
              <a:rPr lang="en-US" dirty="0">
                <a:latin typeface="Times New Roman"/>
              </a:rPr>
              <a:t> parasites particularly </a:t>
            </a:r>
            <a:r>
              <a:rPr lang="en-US" dirty="0" err="1">
                <a:latin typeface="Times New Roman"/>
              </a:rPr>
              <a:t>Babesia</a:t>
            </a:r>
            <a:r>
              <a:rPr lang="en-US" dirty="0">
                <a:latin typeface="Times New Roman"/>
              </a:rPr>
              <a:t> </a:t>
            </a:r>
            <a:r>
              <a:rPr lang="en-US" dirty="0" err="1">
                <a:latin typeface="Times New Roman"/>
              </a:rPr>
              <a:t>spp</a:t>
            </a:r>
            <a:r>
              <a:rPr lang="en-US" dirty="0">
                <a:latin typeface="Times New Roman"/>
              </a:rPr>
              <a:t> in the red blood cells, </a:t>
            </a:r>
            <a:r>
              <a:rPr lang="en-US" dirty="0" err="1">
                <a:latin typeface="Times New Roman"/>
              </a:rPr>
              <a:t>coccidia</a:t>
            </a:r>
            <a:r>
              <a:rPr lang="en-US" dirty="0">
                <a:latin typeface="Times New Roman"/>
              </a:rPr>
              <a:t> </a:t>
            </a:r>
            <a:r>
              <a:rPr lang="en-US" dirty="0" smtClean="0">
                <a:latin typeface="Times New Roman"/>
              </a:rPr>
              <a:t>in poultry</a:t>
            </a:r>
            <a:r>
              <a:rPr lang="en-US" dirty="0">
                <a:latin typeface="Times New Roman"/>
              </a:rPr>
              <a:t>, and malaria in human being.</a:t>
            </a:r>
          </a:p>
          <a:p>
            <a:pPr marL="0" indent="0">
              <a:buNone/>
            </a:pPr>
            <a:r>
              <a:rPr lang="en-US" b="1" dirty="0">
                <a:solidFill>
                  <a:srgbClr val="0070C0"/>
                </a:solidFill>
                <a:latin typeface="Times New Roman"/>
              </a:rPr>
              <a:t>7</a:t>
            </a:r>
            <a:r>
              <a:rPr lang="en-US" b="1" dirty="0" smtClean="0">
                <a:solidFill>
                  <a:srgbClr val="0070C0"/>
                </a:solidFill>
                <a:latin typeface="Times New Roman"/>
              </a:rPr>
              <a:t>) </a:t>
            </a:r>
            <a:r>
              <a:rPr lang="en-US" b="1" dirty="0">
                <a:solidFill>
                  <a:srgbClr val="0070C0"/>
                </a:solidFill>
                <a:latin typeface="Times New Roman"/>
              </a:rPr>
              <a:t>They can produce toxic substances </a:t>
            </a:r>
            <a:r>
              <a:rPr lang="en-US" dirty="0">
                <a:latin typeface="Times New Roman"/>
              </a:rPr>
              <a:t>which can alter coagulation by producing anti-coagulant. Other </a:t>
            </a:r>
            <a:r>
              <a:rPr lang="en-US" dirty="0" smtClean="0">
                <a:latin typeface="Times New Roman"/>
              </a:rPr>
              <a:t>toxins can </a:t>
            </a:r>
            <a:r>
              <a:rPr lang="en-US" dirty="0">
                <a:latin typeface="Times New Roman"/>
              </a:rPr>
              <a:t>also be produced which can produce </a:t>
            </a:r>
            <a:r>
              <a:rPr lang="en-US" dirty="0" smtClean="0">
                <a:latin typeface="Times New Roman"/>
              </a:rPr>
              <a:t>allergic </a:t>
            </a:r>
            <a:r>
              <a:rPr lang="en-US" dirty="0">
                <a:latin typeface="Times New Roman"/>
              </a:rPr>
              <a:t>reactions, </a:t>
            </a:r>
            <a:r>
              <a:rPr lang="en-US" dirty="0" smtClean="0">
                <a:latin typeface="Times New Roman"/>
              </a:rPr>
              <a:t>inflammations, etc.</a:t>
            </a:r>
            <a:endParaRPr lang="en-US" dirty="0">
              <a:latin typeface="Times New Roman"/>
            </a:endParaRPr>
          </a:p>
          <a:p>
            <a:pPr marL="0" indent="0">
              <a:buNone/>
            </a:pPr>
            <a:r>
              <a:rPr lang="en-US" b="1" dirty="0">
                <a:solidFill>
                  <a:srgbClr val="0070C0"/>
                </a:solidFill>
                <a:latin typeface="Times New Roman"/>
              </a:rPr>
              <a:t>8</a:t>
            </a:r>
            <a:r>
              <a:rPr lang="en-US" b="1" dirty="0" smtClean="0">
                <a:solidFill>
                  <a:srgbClr val="0070C0"/>
                </a:solidFill>
                <a:latin typeface="Times New Roman"/>
              </a:rPr>
              <a:t>) </a:t>
            </a:r>
            <a:r>
              <a:rPr lang="en-US" b="1" dirty="0" err="1">
                <a:solidFill>
                  <a:srgbClr val="0070C0"/>
                </a:solidFill>
                <a:latin typeface="Times New Roman"/>
              </a:rPr>
              <a:t>Immuno</a:t>
            </a:r>
            <a:r>
              <a:rPr lang="en-US" b="1" dirty="0">
                <a:solidFill>
                  <a:srgbClr val="0070C0"/>
                </a:solidFill>
                <a:latin typeface="Times New Roman"/>
              </a:rPr>
              <a:t> </a:t>
            </a:r>
            <a:r>
              <a:rPr lang="en-US" b="1" dirty="0" err="1">
                <a:solidFill>
                  <a:srgbClr val="0070C0"/>
                </a:solidFill>
                <a:latin typeface="Times New Roman"/>
              </a:rPr>
              <a:t>supression</a:t>
            </a:r>
            <a:r>
              <a:rPr lang="en-US" b="1" dirty="0">
                <a:solidFill>
                  <a:srgbClr val="0070C0"/>
                </a:solidFill>
                <a:latin typeface="Times New Roman"/>
              </a:rPr>
              <a:t>: </a:t>
            </a:r>
            <a:r>
              <a:rPr lang="en-US" dirty="0">
                <a:latin typeface="Times New Roman"/>
              </a:rPr>
              <a:t>in this case the host is predisposed to other diseases</a:t>
            </a:r>
            <a:r>
              <a:rPr lang="en-US" dirty="0" smtClean="0">
                <a:latin typeface="Times New Roman"/>
              </a:rPr>
              <a:t>.</a:t>
            </a:r>
          </a:p>
          <a:p>
            <a:pPr marL="0" indent="0">
              <a:buNone/>
            </a:pPr>
            <a:r>
              <a:rPr lang="en-US" dirty="0" err="1" smtClean="0">
                <a:latin typeface="Times New Roman"/>
              </a:rPr>
              <a:t>Eg</a:t>
            </a:r>
            <a:r>
              <a:rPr lang="en-US" dirty="0">
                <a:latin typeface="Times New Roman"/>
              </a:rPr>
              <a:t>. </a:t>
            </a:r>
            <a:r>
              <a:rPr lang="en-US" dirty="0" err="1">
                <a:latin typeface="Times New Roman"/>
              </a:rPr>
              <a:t>Demodex</a:t>
            </a:r>
            <a:r>
              <a:rPr lang="en-US" dirty="0">
                <a:latin typeface="Times New Roman"/>
              </a:rPr>
              <a:t>, </a:t>
            </a:r>
            <a:r>
              <a:rPr lang="en-US" dirty="0" err="1">
                <a:latin typeface="Times New Roman"/>
              </a:rPr>
              <a:t>trypanosomosis</a:t>
            </a:r>
            <a:r>
              <a:rPr lang="en-US" dirty="0">
                <a:latin typeface="Times New Roman"/>
              </a:rPr>
              <a:t>,</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11</a:t>
            </a:fld>
            <a:endParaRPr lang="en-US"/>
          </a:p>
        </p:txBody>
      </p:sp>
    </p:spTree>
    <p:extLst>
      <p:ext uri="{BB962C8B-B14F-4D97-AF65-F5344CB8AC3E}">
        <p14:creationId xmlns:p14="http://schemas.microsoft.com/office/powerpoint/2010/main" val="327558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t>
            </a:r>
            <a:r>
              <a:rPr lang="en-US" b="1" dirty="0" smtClean="0"/>
              <a:t>ont</a:t>
            </a:r>
            <a:r>
              <a:rPr lang="en-US" b="1" dirty="0"/>
              <a:t>.</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Times New Roman"/>
              </a:rPr>
              <a:t>Generally parasites are important in the following points.</a:t>
            </a:r>
          </a:p>
          <a:p>
            <a:r>
              <a:rPr lang="en-US" dirty="0" smtClean="0">
                <a:latin typeface="Times New Roman"/>
              </a:rPr>
              <a:t>Lowering </a:t>
            </a:r>
            <a:r>
              <a:rPr lang="en-US" dirty="0">
                <a:latin typeface="Times New Roman"/>
              </a:rPr>
              <a:t>the reproductive and productive efficiency (loss in animal protein)</a:t>
            </a:r>
          </a:p>
          <a:p>
            <a:r>
              <a:rPr lang="en-US" dirty="0" smtClean="0">
                <a:latin typeface="Times New Roman"/>
              </a:rPr>
              <a:t>Economic </a:t>
            </a:r>
            <a:r>
              <a:rPr lang="en-US" dirty="0">
                <a:latin typeface="Times New Roman"/>
              </a:rPr>
              <a:t>loss: including mortality, morbidity, control cost </a:t>
            </a:r>
            <a:r>
              <a:rPr lang="en-US" dirty="0" err="1">
                <a:latin typeface="Times New Roman"/>
              </a:rPr>
              <a:t>etc</a:t>
            </a:r>
            <a:r>
              <a:rPr lang="en-US" dirty="0">
                <a:latin typeface="Times New Roman"/>
              </a:rPr>
              <a:t> (invisible loss much greater and difficult </a:t>
            </a:r>
            <a:r>
              <a:rPr lang="en-US" dirty="0" smtClean="0">
                <a:latin typeface="Times New Roman"/>
              </a:rPr>
              <a:t>to guess</a:t>
            </a:r>
            <a:r>
              <a:rPr lang="en-US" dirty="0">
                <a:latin typeface="Times New Roman"/>
              </a:rPr>
              <a:t>).</a:t>
            </a:r>
          </a:p>
          <a:p>
            <a:r>
              <a:rPr lang="en-US" dirty="0" smtClean="0">
                <a:latin typeface="Times New Roman"/>
              </a:rPr>
              <a:t>Public </a:t>
            </a:r>
            <a:r>
              <a:rPr lang="en-US" dirty="0">
                <a:latin typeface="Times New Roman"/>
              </a:rPr>
              <a:t>health </a:t>
            </a:r>
            <a:r>
              <a:rPr lang="en-US" dirty="0" smtClean="0">
                <a:latin typeface="Times New Roman"/>
              </a:rPr>
              <a:t>importance as some are zoonosis. </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12</a:t>
            </a:fld>
            <a:endParaRPr lang="en-US"/>
          </a:p>
        </p:txBody>
      </p:sp>
    </p:spTree>
    <p:extLst>
      <p:ext uri="{BB962C8B-B14F-4D97-AF65-F5344CB8AC3E}">
        <p14:creationId xmlns:p14="http://schemas.microsoft.com/office/powerpoint/2010/main" val="171624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classification</a:t>
            </a:r>
          </a:p>
        </p:txBody>
      </p:sp>
      <p:sp>
        <p:nvSpPr>
          <p:cNvPr id="3" name="Content Placeholder 2"/>
          <p:cNvSpPr>
            <a:spLocks noGrp="1"/>
          </p:cNvSpPr>
          <p:nvPr>
            <p:ph idx="1"/>
          </p:nvPr>
        </p:nvSpPr>
        <p:spPr/>
        <p:txBody>
          <a:bodyPr>
            <a:normAutofit/>
          </a:bodyPr>
          <a:lstStyle/>
          <a:p>
            <a:r>
              <a:rPr lang="en-US" dirty="0">
                <a:latin typeface="Times New Roman"/>
              </a:rPr>
              <a:t>In many organisms there are fair </a:t>
            </a:r>
            <a:r>
              <a:rPr lang="en-US" dirty="0" smtClean="0">
                <a:latin typeface="Times New Roman"/>
              </a:rPr>
              <a:t>similarities.</a:t>
            </a:r>
          </a:p>
          <a:p>
            <a:r>
              <a:rPr lang="en-US" dirty="0" smtClean="0">
                <a:latin typeface="Times New Roman"/>
              </a:rPr>
              <a:t>But still </a:t>
            </a:r>
            <a:r>
              <a:rPr lang="en-US" dirty="0">
                <a:latin typeface="Times New Roman"/>
              </a:rPr>
              <a:t>there are some distinguishing </a:t>
            </a:r>
            <a:r>
              <a:rPr lang="en-US" dirty="0" smtClean="0">
                <a:latin typeface="Times New Roman"/>
              </a:rPr>
              <a:t>features.</a:t>
            </a:r>
          </a:p>
          <a:p>
            <a:r>
              <a:rPr lang="en-US" dirty="0" smtClean="0">
                <a:latin typeface="Times New Roman"/>
              </a:rPr>
              <a:t>Based </a:t>
            </a:r>
            <a:r>
              <a:rPr lang="en-US" dirty="0">
                <a:latin typeface="Times New Roman"/>
              </a:rPr>
              <a:t>on these distinguishing features names are given to </a:t>
            </a:r>
            <a:r>
              <a:rPr lang="en-US" dirty="0" smtClean="0">
                <a:latin typeface="Times New Roman"/>
              </a:rPr>
              <a:t>the organisms </a:t>
            </a:r>
            <a:r>
              <a:rPr lang="en-US" dirty="0">
                <a:latin typeface="Times New Roman"/>
              </a:rPr>
              <a:t>to provide separate identity to differentiate them from each other</a:t>
            </a:r>
            <a:r>
              <a:rPr lang="en-US" dirty="0" smtClean="0">
                <a:latin typeface="Times New Roman"/>
              </a:rPr>
              <a:t>.</a:t>
            </a:r>
          </a:p>
          <a:p>
            <a:r>
              <a:rPr lang="en-US" dirty="0">
                <a:latin typeface="Times New Roman"/>
              </a:rPr>
              <a:t>Each organism is designated by two names or connotations; the first name is for genus and the </a:t>
            </a:r>
            <a:r>
              <a:rPr lang="en-US" dirty="0" smtClean="0">
                <a:latin typeface="Times New Roman"/>
              </a:rPr>
              <a:t>second name </a:t>
            </a:r>
            <a:r>
              <a:rPr lang="en-US" dirty="0">
                <a:latin typeface="Times New Roman"/>
              </a:rPr>
              <a:t>is for species.</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13</a:t>
            </a:fld>
            <a:endParaRPr lang="en-US"/>
          </a:p>
        </p:txBody>
      </p:sp>
    </p:spTree>
    <p:extLst>
      <p:ext uri="{BB962C8B-B14F-4D97-AF65-F5344CB8AC3E}">
        <p14:creationId xmlns:p14="http://schemas.microsoft.com/office/powerpoint/2010/main" val="224437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60672" cy="1039427"/>
          </a:xfrm>
        </p:spPr>
        <p:txBody>
          <a:bodyPr>
            <a:noAutofit/>
          </a:bodyPr>
          <a:lstStyle/>
          <a:p>
            <a:r>
              <a:rPr lang="en-US" sz="2000" b="1" dirty="0">
                <a:latin typeface="Times New Roman" pitchFamily="18" charset="0"/>
                <a:cs typeface="Times New Roman" pitchFamily="18" charset="0"/>
              </a:rPr>
              <a:t>Classification of </a:t>
            </a:r>
            <a:r>
              <a:rPr lang="en-US" sz="2000" b="1" dirty="0" err="1">
                <a:latin typeface="Times New Roman" pitchFamily="18" charset="0"/>
                <a:cs typeface="Times New Roman" pitchFamily="18" charset="0"/>
              </a:rPr>
              <a:t>helminths</a:t>
            </a:r>
            <a:r>
              <a:rPr lang="en-US" sz="2000" b="1" dirty="0">
                <a:latin typeface="Times New Roman" pitchFamily="18" charset="0"/>
                <a:cs typeface="Times New Roman" pitchFamily="18" charset="0"/>
              </a:rPr>
              <a:t> and other parasites of veterinary importance (Taxonomy)</a:t>
            </a: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endParaRPr lang="en-US" dirty="0">
              <a:latin typeface="Times New Roman"/>
            </a:endParaRPr>
          </a:p>
          <a:p>
            <a:r>
              <a:rPr lang="en-US" b="1" i="1" dirty="0">
                <a:solidFill>
                  <a:srgbClr val="0070C0"/>
                </a:solidFill>
                <a:latin typeface="Times New Roman"/>
              </a:rPr>
              <a:t>Kingdom</a:t>
            </a:r>
            <a:r>
              <a:rPr lang="en-US" dirty="0">
                <a:latin typeface="Times New Roman"/>
              </a:rPr>
              <a:t>: </a:t>
            </a:r>
            <a:r>
              <a:rPr lang="en-US" dirty="0" err="1" smtClean="0">
                <a:latin typeface="Times New Roman"/>
              </a:rPr>
              <a:t>Animalia</a:t>
            </a:r>
            <a:endParaRPr lang="en-US" dirty="0">
              <a:latin typeface="Times New Roman"/>
            </a:endParaRPr>
          </a:p>
          <a:p>
            <a:r>
              <a:rPr lang="en-US" b="1" i="1" dirty="0">
                <a:solidFill>
                  <a:srgbClr val="0070C0"/>
                </a:solidFill>
                <a:latin typeface="Times New Roman"/>
              </a:rPr>
              <a:t>Phylum</a:t>
            </a:r>
            <a:r>
              <a:rPr lang="en-US" dirty="0">
                <a:latin typeface="Times New Roman"/>
              </a:rPr>
              <a:t>: the phyla in veterinary parasitology are:</a:t>
            </a:r>
          </a:p>
          <a:p>
            <a:r>
              <a:rPr lang="en-US" dirty="0">
                <a:solidFill>
                  <a:srgbClr val="0070C0"/>
                </a:solidFill>
                <a:latin typeface="Times New Roman"/>
              </a:rPr>
              <a:t>1. </a:t>
            </a:r>
            <a:r>
              <a:rPr lang="en-US" dirty="0" smtClean="0">
                <a:solidFill>
                  <a:srgbClr val="0070C0"/>
                </a:solidFill>
                <a:latin typeface="Times New Roman"/>
              </a:rPr>
              <a:t>Platyhelminthes </a:t>
            </a:r>
            <a:r>
              <a:rPr lang="en-US" dirty="0">
                <a:latin typeface="Times New Roman"/>
              </a:rPr>
              <a:t>= flat worms which include the classes: </a:t>
            </a:r>
            <a:r>
              <a:rPr lang="en-US" dirty="0" err="1">
                <a:latin typeface="Times New Roman"/>
              </a:rPr>
              <a:t>cestodes</a:t>
            </a:r>
            <a:r>
              <a:rPr lang="en-US" dirty="0">
                <a:latin typeface="Times New Roman"/>
              </a:rPr>
              <a:t> and </a:t>
            </a:r>
            <a:r>
              <a:rPr lang="en-US" dirty="0" err="1">
                <a:latin typeface="Times New Roman"/>
              </a:rPr>
              <a:t>trematodes</a:t>
            </a:r>
            <a:r>
              <a:rPr lang="en-US" dirty="0">
                <a:latin typeface="Times New Roman"/>
              </a:rPr>
              <a:t> (tape worms and </a:t>
            </a:r>
            <a:r>
              <a:rPr lang="en-US" dirty="0" smtClean="0">
                <a:latin typeface="Times New Roman"/>
              </a:rPr>
              <a:t>flat worms</a:t>
            </a:r>
            <a:r>
              <a:rPr lang="en-US" dirty="0">
                <a:latin typeface="Times New Roman"/>
              </a:rPr>
              <a:t>)</a:t>
            </a:r>
          </a:p>
          <a:p>
            <a:r>
              <a:rPr lang="en-US" dirty="0">
                <a:solidFill>
                  <a:srgbClr val="0070C0"/>
                </a:solidFill>
                <a:latin typeface="Times New Roman"/>
              </a:rPr>
              <a:t>2. </a:t>
            </a:r>
            <a:r>
              <a:rPr lang="en-US" dirty="0" err="1">
                <a:solidFill>
                  <a:srgbClr val="0070C0"/>
                </a:solidFill>
                <a:latin typeface="Times New Roman"/>
              </a:rPr>
              <a:t>Nematyhelminths</a:t>
            </a:r>
            <a:r>
              <a:rPr lang="en-US" dirty="0">
                <a:solidFill>
                  <a:srgbClr val="0070C0"/>
                </a:solidFill>
                <a:latin typeface="Times New Roman"/>
              </a:rPr>
              <a:t> </a:t>
            </a:r>
            <a:r>
              <a:rPr lang="en-US" dirty="0">
                <a:latin typeface="Times New Roman"/>
              </a:rPr>
              <a:t>= round worms or nematodes</a:t>
            </a:r>
          </a:p>
          <a:p>
            <a:r>
              <a:rPr lang="en-US" dirty="0">
                <a:solidFill>
                  <a:srgbClr val="0070C0"/>
                </a:solidFill>
                <a:latin typeface="Times New Roman"/>
              </a:rPr>
              <a:t>3. Arthropods</a:t>
            </a:r>
          </a:p>
          <a:p>
            <a:r>
              <a:rPr lang="en-US" dirty="0">
                <a:solidFill>
                  <a:srgbClr val="0070C0"/>
                </a:solidFill>
                <a:latin typeface="Times New Roman"/>
              </a:rPr>
              <a:t>4. Protozoa</a:t>
            </a:r>
          </a:p>
          <a:p>
            <a:r>
              <a:rPr lang="en-US" dirty="0">
                <a:solidFill>
                  <a:srgbClr val="0070C0"/>
                </a:solidFill>
                <a:latin typeface="Times New Roman"/>
              </a:rPr>
              <a:t>5. </a:t>
            </a:r>
            <a:r>
              <a:rPr lang="en-US" dirty="0" err="1">
                <a:solidFill>
                  <a:srgbClr val="0070C0"/>
                </a:solidFill>
                <a:latin typeface="Times New Roman"/>
              </a:rPr>
              <a:t>Acantocephala</a:t>
            </a:r>
            <a:endParaRPr lang="en-US" dirty="0">
              <a:solidFill>
                <a:srgbClr val="0070C0"/>
              </a:solidFill>
              <a:latin typeface="Times New Roman"/>
            </a:endParaRPr>
          </a:p>
          <a:p>
            <a:r>
              <a:rPr lang="en-US" dirty="0">
                <a:solidFill>
                  <a:srgbClr val="0070C0"/>
                </a:solidFill>
                <a:latin typeface="Times New Roman"/>
              </a:rPr>
              <a:t>6. Annelida</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14</a:t>
            </a:fld>
            <a:endParaRPr lang="en-US"/>
          </a:p>
        </p:txBody>
      </p:sp>
    </p:spTree>
    <p:extLst>
      <p:ext uri="{BB962C8B-B14F-4D97-AF65-F5344CB8AC3E}">
        <p14:creationId xmlns:p14="http://schemas.microsoft.com/office/powerpoint/2010/main" val="366317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b="1" i="1" dirty="0">
                <a:solidFill>
                  <a:srgbClr val="0070C0"/>
                </a:solidFill>
                <a:latin typeface="Times New Roman"/>
              </a:rPr>
              <a:t>Class</a:t>
            </a:r>
            <a:r>
              <a:rPr lang="en-US" dirty="0">
                <a:solidFill>
                  <a:srgbClr val="0070C0"/>
                </a:solidFill>
                <a:latin typeface="Times New Roman"/>
              </a:rPr>
              <a:t>: </a:t>
            </a:r>
            <a:r>
              <a:rPr lang="en-US" dirty="0">
                <a:latin typeface="Times New Roman"/>
              </a:rPr>
              <a:t>The name of a class mostly ends with a or </a:t>
            </a:r>
            <a:r>
              <a:rPr lang="en-US" dirty="0" smtClean="0">
                <a:latin typeface="Times New Roman"/>
              </a:rPr>
              <a:t>ea. </a:t>
            </a:r>
            <a:r>
              <a:rPr lang="en-US" dirty="0" err="1" smtClean="0">
                <a:latin typeface="Times New Roman"/>
              </a:rPr>
              <a:t>eg</a:t>
            </a:r>
            <a:r>
              <a:rPr lang="en-US" dirty="0">
                <a:latin typeface="Times New Roman"/>
              </a:rPr>
              <a:t>. Class: </a:t>
            </a:r>
            <a:r>
              <a:rPr lang="en-US" dirty="0" err="1">
                <a:latin typeface="Times New Roman"/>
              </a:rPr>
              <a:t>Trematoda</a:t>
            </a:r>
            <a:r>
              <a:rPr lang="en-US" dirty="0">
                <a:latin typeface="Times New Roman"/>
              </a:rPr>
              <a:t>, </a:t>
            </a:r>
            <a:r>
              <a:rPr lang="en-US" dirty="0" err="1" smtClean="0">
                <a:latin typeface="Times New Roman"/>
              </a:rPr>
              <a:t>Sporozoea</a:t>
            </a:r>
            <a:r>
              <a:rPr lang="en-US" dirty="0" smtClean="0">
                <a:latin typeface="Times New Roman"/>
              </a:rPr>
              <a:t>. </a:t>
            </a:r>
            <a:r>
              <a:rPr lang="en-US" dirty="0" smtClean="0">
                <a:solidFill>
                  <a:prstClr val="black"/>
                </a:solidFill>
                <a:latin typeface="Times New Roman"/>
              </a:rPr>
              <a:t>In </a:t>
            </a:r>
            <a:r>
              <a:rPr lang="en-US" dirty="0">
                <a:solidFill>
                  <a:prstClr val="black"/>
                </a:solidFill>
                <a:latin typeface="Times New Roman"/>
              </a:rPr>
              <a:t>certain classification there is sub classes</a:t>
            </a:r>
            <a:endParaRPr lang="en-US" dirty="0">
              <a:latin typeface="Times New Roman"/>
            </a:endParaRPr>
          </a:p>
          <a:p>
            <a:r>
              <a:rPr lang="en-US" b="1" i="1" dirty="0">
                <a:solidFill>
                  <a:srgbClr val="0070C0"/>
                </a:solidFill>
                <a:latin typeface="Times New Roman"/>
              </a:rPr>
              <a:t>Order</a:t>
            </a:r>
            <a:r>
              <a:rPr lang="en-US" i="1" dirty="0">
                <a:solidFill>
                  <a:srgbClr val="0070C0"/>
                </a:solidFill>
                <a:latin typeface="Times New Roman"/>
              </a:rPr>
              <a:t>: </a:t>
            </a:r>
            <a:r>
              <a:rPr lang="en-US" dirty="0">
                <a:latin typeface="Times New Roman"/>
              </a:rPr>
              <a:t>The name of order mostly ends with </a:t>
            </a:r>
            <a:r>
              <a:rPr lang="en-US" dirty="0" err="1" smtClean="0">
                <a:latin typeface="Times New Roman"/>
              </a:rPr>
              <a:t>ida</a:t>
            </a:r>
            <a:r>
              <a:rPr lang="en-US" dirty="0" smtClean="0">
                <a:latin typeface="Times New Roman"/>
              </a:rPr>
              <a:t>. </a:t>
            </a:r>
            <a:r>
              <a:rPr lang="en-US" dirty="0" err="1" smtClean="0">
                <a:latin typeface="Times New Roman"/>
              </a:rPr>
              <a:t>eg</a:t>
            </a:r>
            <a:r>
              <a:rPr lang="en-US" dirty="0">
                <a:latin typeface="Times New Roman"/>
              </a:rPr>
              <a:t>. </a:t>
            </a:r>
            <a:r>
              <a:rPr lang="en-US" dirty="0" err="1">
                <a:latin typeface="Times New Roman"/>
              </a:rPr>
              <a:t>Eg</a:t>
            </a:r>
            <a:r>
              <a:rPr lang="en-US" dirty="0">
                <a:latin typeface="Times New Roman"/>
              </a:rPr>
              <a:t>. </a:t>
            </a:r>
            <a:r>
              <a:rPr lang="en-US" dirty="0" err="1">
                <a:latin typeface="Times New Roman"/>
              </a:rPr>
              <a:t>Ascaridida</a:t>
            </a:r>
            <a:r>
              <a:rPr lang="en-US" dirty="0">
                <a:latin typeface="Times New Roman"/>
              </a:rPr>
              <a:t>, </a:t>
            </a:r>
            <a:r>
              <a:rPr lang="en-US" dirty="0" err="1">
                <a:latin typeface="Times New Roman"/>
              </a:rPr>
              <a:t>Strongylida</a:t>
            </a:r>
            <a:r>
              <a:rPr lang="en-US" dirty="0">
                <a:latin typeface="Times New Roman"/>
              </a:rPr>
              <a:t>.</a:t>
            </a:r>
            <a:r>
              <a:rPr lang="en-US" dirty="0" smtClean="0">
                <a:solidFill>
                  <a:prstClr val="black"/>
                </a:solidFill>
                <a:latin typeface="Times New Roman"/>
              </a:rPr>
              <a:t> </a:t>
            </a:r>
            <a:r>
              <a:rPr lang="en-US" dirty="0">
                <a:solidFill>
                  <a:prstClr val="black"/>
                </a:solidFill>
                <a:latin typeface="Times New Roman"/>
              </a:rPr>
              <a:t>In certain classifications </a:t>
            </a:r>
            <a:r>
              <a:rPr lang="en-US" dirty="0">
                <a:latin typeface="Times New Roman"/>
              </a:rPr>
              <a:t>there is </a:t>
            </a:r>
            <a:r>
              <a:rPr lang="en-US" dirty="0" smtClean="0">
                <a:solidFill>
                  <a:prstClr val="black"/>
                </a:solidFill>
                <a:latin typeface="Times New Roman"/>
              </a:rPr>
              <a:t>sub order. </a:t>
            </a:r>
            <a:r>
              <a:rPr lang="en-US" dirty="0">
                <a:latin typeface="Times New Roman"/>
              </a:rPr>
              <a:t>The name of suborder mostly ends with </a:t>
            </a:r>
            <a:r>
              <a:rPr lang="en-US" dirty="0" err="1">
                <a:latin typeface="Times New Roman"/>
              </a:rPr>
              <a:t>ina</a:t>
            </a:r>
            <a:endParaRPr lang="en-US" dirty="0">
              <a:latin typeface="Times New Roman"/>
            </a:endParaRPr>
          </a:p>
          <a:p>
            <a:r>
              <a:rPr lang="en-US" dirty="0" err="1">
                <a:latin typeface="Times New Roman"/>
              </a:rPr>
              <a:t>Eg</a:t>
            </a:r>
            <a:r>
              <a:rPr lang="en-US" dirty="0">
                <a:latin typeface="Times New Roman"/>
              </a:rPr>
              <a:t>. </a:t>
            </a:r>
            <a:r>
              <a:rPr lang="en-US" dirty="0" err="1">
                <a:latin typeface="Times New Roman"/>
              </a:rPr>
              <a:t>Strongilina</a:t>
            </a:r>
            <a:r>
              <a:rPr lang="en-US" dirty="0">
                <a:latin typeface="Times New Roman"/>
              </a:rPr>
              <a:t>, </a:t>
            </a:r>
            <a:r>
              <a:rPr lang="en-US" dirty="0" err="1">
                <a:latin typeface="Times New Roman"/>
              </a:rPr>
              <a:t>Haemosporina</a:t>
            </a:r>
            <a:endParaRPr lang="en-US" dirty="0">
              <a:latin typeface="Times New Roman"/>
            </a:endParaRPr>
          </a:p>
          <a:p>
            <a:r>
              <a:rPr lang="en-US" b="1" i="1" dirty="0">
                <a:solidFill>
                  <a:srgbClr val="0070C0"/>
                </a:solidFill>
                <a:latin typeface="Times New Roman"/>
              </a:rPr>
              <a:t>Superfamily</a:t>
            </a:r>
            <a:r>
              <a:rPr lang="en-US" dirty="0" smtClean="0">
                <a:solidFill>
                  <a:srgbClr val="0070C0"/>
                </a:solidFill>
                <a:latin typeface="Times New Roman"/>
              </a:rPr>
              <a:t>:</a:t>
            </a:r>
            <a:r>
              <a:rPr lang="en-US" dirty="0">
                <a:solidFill>
                  <a:srgbClr val="0070C0"/>
                </a:solidFill>
                <a:latin typeface="Times New Roman"/>
              </a:rPr>
              <a:t> </a:t>
            </a:r>
            <a:r>
              <a:rPr lang="en-US" dirty="0">
                <a:latin typeface="Times New Roman"/>
              </a:rPr>
              <a:t>The name of superfamily ends with </a:t>
            </a:r>
            <a:r>
              <a:rPr lang="en-US" dirty="0" err="1">
                <a:latin typeface="Times New Roman"/>
              </a:rPr>
              <a:t>oidea</a:t>
            </a:r>
            <a:endParaRPr lang="en-US" dirty="0">
              <a:latin typeface="Times New Roman"/>
            </a:endParaRPr>
          </a:p>
          <a:p>
            <a:r>
              <a:rPr lang="en-US" dirty="0" err="1">
                <a:latin typeface="Times New Roman"/>
              </a:rPr>
              <a:t>Eg</a:t>
            </a:r>
            <a:r>
              <a:rPr lang="en-US" dirty="0">
                <a:latin typeface="Times New Roman"/>
              </a:rPr>
              <a:t>. </a:t>
            </a:r>
            <a:r>
              <a:rPr lang="en-US" dirty="0" err="1" smtClean="0">
                <a:latin typeface="Times New Roman"/>
              </a:rPr>
              <a:t>Strongiliodea</a:t>
            </a:r>
            <a:r>
              <a:rPr lang="en-US" dirty="0" smtClean="0">
                <a:latin typeface="Times New Roman"/>
              </a:rPr>
              <a:t>,</a:t>
            </a:r>
            <a:r>
              <a:rPr lang="en-US" dirty="0">
                <a:latin typeface="Times New Roman"/>
              </a:rPr>
              <a:t> </a:t>
            </a:r>
            <a:r>
              <a:rPr lang="en-US" dirty="0" err="1" smtClean="0">
                <a:latin typeface="Times New Roman"/>
              </a:rPr>
              <a:t>Metastrongyloidea</a:t>
            </a:r>
            <a:endParaRPr lang="en-US" dirty="0">
              <a:latin typeface="Times New Roman"/>
            </a:endParaRPr>
          </a:p>
          <a:p>
            <a:r>
              <a:rPr lang="en-US" b="1" i="1" dirty="0" smtClean="0">
                <a:solidFill>
                  <a:srgbClr val="0070C0"/>
                </a:solidFill>
                <a:latin typeface="Times New Roman"/>
              </a:rPr>
              <a:t>Family </a:t>
            </a:r>
            <a:r>
              <a:rPr lang="en-US" dirty="0" smtClean="0">
                <a:solidFill>
                  <a:srgbClr val="0070C0"/>
                </a:solidFill>
                <a:latin typeface="Times New Roman"/>
              </a:rPr>
              <a:t>: </a:t>
            </a:r>
            <a:r>
              <a:rPr lang="en-US" dirty="0">
                <a:latin typeface="Times New Roman"/>
              </a:rPr>
              <a:t>The name of family ends with </a:t>
            </a:r>
            <a:r>
              <a:rPr lang="en-US" dirty="0" err="1">
                <a:latin typeface="Times New Roman"/>
              </a:rPr>
              <a:t>idae</a:t>
            </a:r>
            <a:endParaRPr lang="en-US" dirty="0">
              <a:latin typeface="Times New Roman"/>
            </a:endParaRPr>
          </a:p>
          <a:p>
            <a:r>
              <a:rPr lang="en-US" dirty="0" err="1">
                <a:latin typeface="Times New Roman"/>
              </a:rPr>
              <a:t>Eg</a:t>
            </a:r>
            <a:r>
              <a:rPr lang="en-US" dirty="0">
                <a:latin typeface="Times New Roman"/>
              </a:rPr>
              <a:t>. </a:t>
            </a:r>
            <a:r>
              <a:rPr lang="en-US" dirty="0" err="1">
                <a:latin typeface="Times New Roman"/>
              </a:rPr>
              <a:t>Strongilidae</a:t>
            </a:r>
            <a:r>
              <a:rPr lang="en-US" dirty="0">
                <a:latin typeface="Times New Roman"/>
              </a:rPr>
              <a:t>, </a:t>
            </a:r>
            <a:r>
              <a:rPr lang="en-US" dirty="0" err="1">
                <a:latin typeface="Times New Roman"/>
              </a:rPr>
              <a:t>Syngamidae</a:t>
            </a:r>
            <a:r>
              <a:rPr lang="en-US" dirty="0">
                <a:latin typeface="Times New Roman"/>
              </a:rPr>
              <a:t>, </a:t>
            </a:r>
            <a:r>
              <a:rPr lang="en-US" dirty="0" err="1" smtClean="0">
                <a:latin typeface="Times New Roman"/>
              </a:rPr>
              <a:t>Ancylostomatidae</a:t>
            </a:r>
            <a:r>
              <a:rPr lang="en-US" dirty="0">
                <a:latin typeface="Times New Roman"/>
              </a:rPr>
              <a:t>.</a:t>
            </a:r>
            <a:endParaRPr lang="en-US" dirty="0" smtClean="0">
              <a:latin typeface="Times New Roman"/>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15</a:t>
            </a:fld>
            <a:endParaRPr lang="en-US"/>
          </a:p>
        </p:txBody>
      </p:sp>
    </p:spTree>
    <p:extLst>
      <p:ext uri="{BB962C8B-B14F-4D97-AF65-F5344CB8AC3E}">
        <p14:creationId xmlns:p14="http://schemas.microsoft.com/office/powerpoint/2010/main" val="4018388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i="1" dirty="0" err="1">
                <a:latin typeface="Times New Roman"/>
              </a:rPr>
              <a:t>Subfamilly</a:t>
            </a:r>
            <a:r>
              <a:rPr lang="en-US" dirty="0">
                <a:latin typeface="Times New Roman"/>
              </a:rPr>
              <a:t> :</a:t>
            </a:r>
            <a:r>
              <a:rPr lang="en-US" b="1" i="1" dirty="0">
                <a:latin typeface="Times New Roman"/>
              </a:rPr>
              <a:t> </a:t>
            </a:r>
            <a:r>
              <a:rPr lang="en-US" dirty="0">
                <a:latin typeface="Times New Roman"/>
              </a:rPr>
              <a:t>The name of subfamily ends with </a:t>
            </a:r>
            <a:r>
              <a:rPr lang="en-US" dirty="0" err="1">
                <a:latin typeface="Times New Roman"/>
              </a:rPr>
              <a:t>inae</a:t>
            </a:r>
            <a:endParaRPr lang="en-US" dirty="0">
              <a:latin typeface="Times New Roman"/>
            </a:endParaRPr>
          </a:p>
          <a:p>
            <a:r>
              <a:rPr lang="en-US" dirty="0" err="1">
                <a:latin typeface="Times New Roman"/>
              </a:rPr>
              <a:t>Eg</a:t>
            </a:r>
            <a:r>
              <a:rPr lang="en-US" dirty="0">
                <a:latin typeface="Times New Roman"/>
              </a:rPr>
              <a:t>. </a:t>
            </a:r>
            <a:r>
              <a:rPr lang="en-US" dirty="0" err="1">
                <a:latin typeface="Times New Roman"/>
              </a:rPr>
              <a:t>Strongilinae</a:t>
            </a:r>
            <a:endParaRPr lang="en-US" b="1" i="1" dirty="0">
              <a:latin typeface="Times New Roman"/>
            </a:endParaRPr>
          </a:p>
          <a:p>
            <a:r>
              <a:rPr lang="en-US" dirty="0">
                <a:latin typeface="Times New Roman"/>
              </a:rPr>
              <a:t>NB: There are is no any difference in naming genus and species. </a:t>
            </a:r>
            <a:endParaRPr lang="en-US" dirty="0" smtClean="0">
              <a:latin typeface="Times New Roman"/>
            </a:endParaRPr>
          </a:p>
          <a:p>
            <a:r>
              <a:rPr lang="en-US" dirty="0" smtClean="0">
                <a:latin typeface="Times New Roman"/>
              </a:rPr>
              <a:t>Genus </a:t>
            </a:r>
            <a:r>
              <a:rPr lang="en-US" dirty="0">
                <a:latin typeface="Times New Roman"/>
              </a:rPr>
              <a:t>name always starts with capital letter</a:t>
            </a:r>
          </a:p>
          <a:p>
            <a:r>
              <a:rPr lang="en-US" dirty="0">
                <a:latin typeface="Times New Roman"/>
              </a:rPr>
              <a:t>whereas </a:t>
            </a:r>
            <a:r>
              <a:rPr lang="en-US" dirty="0" err="1">
                <a:latin typeface="Times New Roman"/>
              </a:rPr>
              <a:t>spp</a:t>
            </a:r>
            <a:r>
              <a:rPr lang="en-US" dirty="0">
                <a:latin typeface="Times New Roman"/>
              </a:rPr>
              <a:t> usually with small. </a:t>
            </a:r>
          </a:p>
          <a:p>
            <a:r>
              <a:rPr lang="en-US" b="1" i="1" dirty="0">
                <a:latin typeface="Times New Roman"/>
              </a:rPr>
              <a:t>Genus</a:t>
            </a:r>
            <a:r>
              <a:rPr lang="en-US" i="1" dirty="0">
                <a:latin typeface="Times New Roman"/>
              </a:rPr>
              <a:t>: </a:t>
            </a:r>
            <a:r>
              <a:rPr lang="en-US" dirty="0" err="1">
                <a:latin typeface="Times New Roman"/>
              </a:rPr>
              <a:t>eg</a:t>
            </a:r>
            <a:r>
              <a:rPr lang="en-US" dirty="0">
                <a:latin typeface="Times New Roman"/>
              </a:rPr>
              <a:t>. </a:t>
            </a:r>
            <a:r>
              <a:rPr lang="en-US" dirty="0" err="1">
                <a:latin typeface="Times New Roman"/>
              </a:rPr>
              <a:t>Taenia</a:t>
            </a:r>
            <a:endParaRPr lang="en-US" dirty="0">
              <a:latin typeface="Times New Roman"/>
            </a:endParaRPr>
          </a:p>
          <a:p>
            <a:r>
              <a:rPr lang="en-US" b="1" i="1" dirty="0" smtClean="0">
                <a:latin typeface="Times New Roman"/>
              </a:rPr>
              <a:t>Species</a:t>
            </a:r>
            <a:r>
              <a:rPr lang="en-US" i="1" dirty="0">
                <a:latin typeface="Times New Roman"/>
              </a:rPr>
              <a:t>: </a:t>
            </a:r>
            <a:r>
              <a:rPr lang="en-US" dirty="0" err="1">
                <a:latin typeface="Times New Roman"/>
              </a:rPr>
              <a:t>eg</a:t>
            </a:r>
            <a:r>
              <a:rPr lang="en-US" dirty="0">
                <a:latin typeface="Times New Roman"/>
              </a:rPr>
              <a:t>. </a:t>
            </a:r>
            <a:r>
              <a:rPr lang="en-US" i="1" dirty="0" err="1">
                <a:latin typeface="Times New Roman"/>
              </a:rPr>
              <a:t>Taenia</a:t>
            </a:r>
            <a:r>
              <a:rPr lang="en-US" i="1" dirty="0">
                <a:latin typeface="Times New Roman"/>
              </a:rPr>
              <a:t> </a:t>
            </a:r>
            <a:r>
              <a:rPr lang="en-US" i="1" dirty="0" err="1">
                <a:latin typeface="Times New Roman"/>
              </a:rPr>
              <a:t>saginata</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16</a:t>
            </a:fld>
            <a:endParaRPr lang="en-US"/>
          </a:p>
        </p:txBody>
      </p:sp>
    </p:spTree>
    <p:extLst>
      <p:ext uri="{BB962C8B-B14F-4D97-AF65-F5344CB8AC3E}">
        <p14:creationId xmlns:p14="http://schemas.microsoft.com/office/powerpoint/2010/main" val="2579625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Chapter 2 </a:t>
            </a:r>
            <a:br>
              <a:rPr lang="en-US" sz="4800" b="1" dirty="0" smtClean="0"/>
            </a:br>
            <a:r>
              <a:rPr lang="en-US" sz="4800" b="1" dirty="0" smtClean="0"/>
              <a:t>Phylum </a:t>
            </a:r>
            <a:r>
              <a:rPr lang="en-US" sz="4800" b="1" dirty="0" err="1"/>
              <a:t>Nemathelminthes</a:t>
            </a:r>
            <a:endParaRPr lang="en-US" sz="4800" dirty="0"/>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NEMATODES</a:t>
            </a:r>
          </a:p>
          <a:p>
            <a:r>
              <a:rPr lang="en-US" dirty="0">
                <a:latin typeface="Times New Roman" pitchFamily="18" charset="0"/>
                <a:cs typeface="Times New Roman" pitchFamily="18" charset="0"/>
              </a:rPr>
              <a:t>The name nematode come from the term </a:t>
            </a:r>
            <a:r>
              <a:rPr lang="en-US" i="1" dirty="0" err="1">
                <a:latin typeface="Times New Roman" pitchFamily="18" charset="0"/>
                <a:cs typeface="Times New Roman" pitchFamily="18" charset="0"/>
              </a:rPr>
              <a:t>nema</a:t>
            </a:r>
            <a:r>
              <a:rPr lang="en-US" dirty="0">
                <a:latin typeface="Times New Roman" pitchFamily="18" charset="0"/>
                <a:cs typeface="Times New Roman" pitchFamily="18" charset="0"/>
              </a:rPr>
              <a:t>, meaning thread or ‘thread-like’,.</a:t>
            </a:r>
          </a:p>
          <a:p>
            <a:r>
              <a:rPr lang="en-US" dirty="0">
                <a:latin typeface="Times New Roman" pitchFamily="18" charset="0"/>
                <a:cs typeface="Times New Roman" pitchFamily="18" charset="0"/>
              </a:rPr>
              <a:t>They are commonly called roundworms because, as the name suggests, they are round when viewed in cross section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Nematodes </a:t>
            </a:r>
            <a:r>
              <a:rPr lang="en-US" dirty="0">
                <a:latin typeface="Times New Roman" pitchFamily="18" charset="0"/>
                <a:cs typeface="Times New Roman" pitchFamily="18" charset="0"/>
              </a:rPr>
              <a:t>that parasitize our domestic animals are found in all parts of the body but are most commonly found in the digestive and respiratory tracts and the circulatory system.</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17</a:t>
            </a:fld>
            <a:endParaRPr lang="en-US"/>
          </a:p>
        </p:txBody>
      </p:sp>
    </p:spTree>
    <p:extLst>
      <p:ext uri="{BB962C8B-B14F-4D97-AF65-F5344CB8AC3E}">
        <p14:creationId xmlns:p14="http://schemas.microsoft.com/office/powerpoint/2010/main" val="3487556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b="1" dirty="0">
                <a:latin typeface="Times New Roman" pitchFamily="18" charset="0"/>
                <a:cs typeface="Times New Roman" pitchFamily="18" charset="0"/>
              </a:rPr>
              <a:t>Basic Nematodes Life </a:t>
            </a:r>
            <a:r>
              <a:rPr lang="en-US" b="1" dirty="0" smtClean="0">
                <a:latin typeface="Times New Roman" pitchFamily="18" charset="0"/>
                <a:cs typeface="Times New Roman" pitchFamily="18" charset="0"/>
              </a:rPr>
              <a:t>Cycle</a:t>
            </a:r>
          </a:p>
          <a:p>
            <a:r>
              <a:rPr lang="en-US" dirty="0">
                <a:latin typeface="Times New Roman" pitchFamily="18" charset="0"/>
                <a:cs typeface="Times New Roman" pitchFamily="18" charset="0"/>
              </a:rPr>
              <a:t>Despite the diversity and complexity of many nematode life cycles, all of them can be related to the same </a:t>
            </a:r>
            <a:r>
              <a:rPr lang="en-US" dirty="0" smtClean="0">
                <a:latin typeface="Times New Roman" pitchFamily="18" charset="0"/>
                <a:cs typeface="Times New Roman" pitchFamily="18" charset="0"/>
              </a:rPr>
              <a:t>basic pattern.</a:t>
            </a:r>
          </a:p>
          <a:p>
            <a:r>
              <a:rPr lang="en-US" dirty="0">
                <a:latin typeface="Times New Roman" pitchFamily="18" charset="0"/>
                <a:cs typeface="Times New Roman" pitchFamily="18" charset="0"/>
              </a:rPr>
              <a:t>This pattern </a:t>
            </a:r>
            <a:r>
              <a:rPr lang="en-US" dirty="0" smtClean="0">
                <a:latin typeface="Times New Roman" pitchFamily="18" charset="0"/>
                <a:cs typeface="Times New Roman" pitchFamily="18" charset="0"/>
              </a:rPr>
              <a:t>consists </a:t>
            </a:r>
            <a:r>
              <a:rPr lang="en-US" dirty="0">
                <a:latin typeface="Times New Roman" pitchFamily="18" charset="0"/>
                <a:cs typeface="Times New Roman" pitchFamily="18" charset="0"/>
              </a:rPr>
              <a:t>of two phases, parasitic and pre-parasitic.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parasitic </a:t>
            </a:r>
            <a:r>
              <a:rPr lang="en-US" dirty="0">
                <a:latin typeface="Times New Roman" pitchFamily="18" charset="0"/>
                <a:cs typeface="Times New Roman" pitchFamily="18" charset="0"/>
              </a:rPr>
              <a:t>phase takes place inside the definitive host while the pre-parasitic phase occurs either as a free </a:t>
            </a:r>
            <a:r>
              <a:rPr lang="en-US" dirty="0" smtClean="0">
                <a:latin typeface="Times New Roman" pitchFamily="18" charset="0"/>
                <a:cs typeface="Times New Roman" pitchFamily="18" charset="0"/>
              </a:rPr>
              <a:t>living phase </a:t>
            </a:r>
            <a:r>
              <a:rPr lang="en-US" dirty="0">
                <a:latin typeface="Times New Roman" pitchFamily="18" charset="0"/>
                <a:cs typeface="Times New Roman" pitchFamily="18" charset="0"/>
              </a:rPr>
              <a:t>in the external environment or inside a second host, called an intermediate host.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basic life cycle </a:t>
            </a:r>
            <a:r>
              <a:rPr lang="en-US" dirty="0" smtClean="0">
                <a:latin typeface="Times New Roman" pitchFamily="18" charset="0"/>
                <a:cs typeface="Times New Roman" pitchFamily="18" charset="0"/>
              </a:rPr>
              <a:t>also consists </a:t>
            </a:r>
            <a:r>
              <a:rPr lang="en-US" dirty="0">
                <a:latin typeface="Times New Roman" pitchFamily="18" charset="0"/>
                <a:cs typeface="Times New Roman" pitchFamily="18" charset="0"/>
              </a:rPr>
              <a:t>of seven stages, an egg, four larval stages (L1, L2, L3, L4) and two adult stages comprising </a:t>
            </a:r>
            <a:r>
              <a:rPr lang="en-US" dirty="0" smtClean="0">
                <a:latin typeface="Times New Roman" pitchFamily="18" charset="0"/>
                <a:cs typeface="Times New Roman" pitchFamily="18" charset="0"/>
              </a:rPr>
              <a:t>separate males </a:t>
            </a:r>
            <a:r>
              <a:rPr lang="en-US" dirty="0">
                <a:latin typeface="Times New Roman" pitchFamily="18" charset="0"/>
                <a:cs typeface="Times New Roman" pitchFamily="18" charset="0"/>
              </a:rPr>
              <a:t>and females.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Sometimes </a:t>
            </a:r>
            <a:r>
              <a:rPr lang="en-US" dirty="0">
                <a:latin typeface="Times New Roman" pitchFamily="18" charset="0"/>
                <a:cs typeface="Times New Roman" pitchFamily="18" charset="0"/>
              </a:rPr>
              <a:t>the sexually immature adult stage is called L5.</a:t>
            </a:r>
          </a:p>
        </p:txBody>
      </p:sp>
      <p:sp>
        <p:nvSpPr>
          <p:cNvPr id="4" name="Slide Number Placeholder 3"/>
          <p:cNvSpPr>
            <a:spLocks noGrp="1"/>
          </p:cNvSpPr>
          <p:nvPr>
            <p:ph type="sldNum" sz="quarter" idx="12"/>
          </p:nvPr>
        </p:nvSpPr>
        <p:spPr/>
        <p:txBody>
          <a:bodyPr/>
          <a:lstStyle/>
          <a:p>
            <a:fld id="{3892F80C-1B21-48B2-8493-A1B7FBDDA3BA}" type="slidenum">
              <a:rPr lang="en-US" smtClean="0"/>
              <a:t>18</a:t>
            </a:fld>
            <a:endParaRPr lang="en-US"/>
          </a:p>
        </p:txBody>
      </p:sp>
    </p:spTree>
    <p:extLst>
      <p:ext uri="{BB962C8B-B14F-4D97-AF65-F5344CB8AC3E}">
        <p14:creationId xmlns:p14="http://schemas.microsoft.com/office/powerpoint/2010/main" val="3262373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In most species sexual reproduction by adult nematodes is </a:t>
            </a:r>
            <a:r>
              <a:rPr lang="en-US" dirty="0" smtClean="0">
                <a:latin typeface="Times New Roman" pitchFamily="18" charset="0"/>
                <a:cs typeface="Times New Roman" pitchFamily="18" charset="0"/>
              </a:rPr>
              <a:t>occurs </a:t>
            </a:r>
            <a:r>
              <a:rPr lang="en-US" dirty="0">
                <a:latin typeface="Times New Roman" pitchFamily="18" charset="0"/>
                <a:cs typeface="Times New Roman" pitchFamily="18" charset="0"/>
              </a:rPr>
              <a:t>within an infected </a:t>
            </a:r>
            <a:r>
              <a:rPr lang="en-US" dirty="0" smtClean="0">
                <a:latin typeface="Times New Roman" pitchFamily="18" charset="0"/>
                <a:cs typeface="Times New Roman" pitchFamily="18" charset="0"/>
              </a:rPr>
              <a:t>definitive host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Eggs </a:t>
            </a:r>
            <a:r>
              <a:rPr lang="en-US" dirty="0">
                <a:latin typeface="Times New Roman" pitchFamily="18" charset="0"/>
                <a:cs typeface="Times New Roman" pitchFamily="18" charset="0"/>
              </a:rPr>
              <a:t>are laid by the female and pass from this host into the external environment.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eggs must </a:t>
            </a:r>
            <a:r>
              <a:rPr lang="en-US" dirty="0" smtClean="0">
                <a:latin typeface="Times New Roman" pitchFamily="18" charset="0"/>
                <a:cs typeface="Times New Roman" pitchFamily="18" charset="0"/>
              </a:rPr>
              <a:t>pass through </a:t>
            </a:r>
            <a:r>
              <a:rPr lang="en-US" dirty="0">
                <a:latin typeface="Times New Roman" pitchFamily="18" charset="0"/>
                <a:cs typeface="Times New Roman" pitchFamily="18" charset="0"/>
              </a:rPr>
              <a:t>the three developmental stages (L1, L2, and L3) before the nematode is again infective for another host</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nematode stage (</a:t>
            </a:r>
            <a:r>
              <a:rPr lang="en-US" dirty="0" smtClean="0">
                <a:latin typeface="Times New Roman" pitchFamily="18" charset="0"/>
                <a:cs typeface="Times New Roman" pitchFamily="18" charset="0"/>
              </a:rPr>
              <a:t>usually an </a:t>
            </a:r>
            <a:r>
              <a:rPr lang="en-US" dirty="0">
                <a:latin typeface="Times New Roman" pitchFamily="18" charset="0"/>
                <a:cs typeface="Times New Roman" pitchFamily="18" charset="0"/>
              </a:rPr>
              <a:t>egg or L1) that passes from a definitive host must develop through to a stage (usually the L3) that can </a:t>
            </a:r>
            <a:r>
              <a:rPr lang="en-US" dirty="0" smtClean="0">
                <a:latin typeface="Times New Roman" pitchFamily="18" charset="0"/>
                <a:cs typeface="Times New Roman" pitchFamily="18" charset="0"/>
              </a:rPr>
              <a:t>then infect </a:t>
            </a:r>
            <a:r>
              <a:rPr lang="en-US" dirty="0">
                <a:latin typeface="Times New Roman" pitchFamily="18" charset="0"/>
                <a:cs typeface="Times New Roman" pitchFamily="18" charset="0"/>
              </a:rPr>
              <a:t>another host</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Nematodes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four times during each life cycle with a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occurring at the end of each larval stage.</a:t>
            </a:r>
          </a:p>
          <a:p>
            <a:r>
              <a:rPr lang="en-US" b="1" dirty="0" err="1" smtClean="0">
                <a:latin typeface="Times New Roman" pitchFamily="18" charset="0"/>
                <a:cs typeface="Times New Roman" pitchFamily="18" charset="0"/>
              </a:rPr>
              <a:t>Moulting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process in nematode growth and development involves two steps: synthesis of a new cuticle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exsheathment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or shedding of the </a:t>
            </a:r>
            <a:r>
              <a:rPr lang="en-US" dirty="0" smtClean="0">
                <a:latin typeface="Times New Roman" pitchFamily="18" charset="0"/>
                <a:cs typeface="Times New Roman" pitchFamily="18" charset="0"/>
              </a:rPr>
              <a:t>old.</a:t>
            </a:r>
          </a:p>
        </p:txBody>
      </p:sp>
      <p:sp>
        <p:nvSpPr>
          <p:cNvPr id="4" name="Slide Number Placeholder 3"/>
          <p:cNvSpPr>
            <a:spLocks noGrp="1"/>
          </p:cNvSpPr>
          <p:nvPr>
            <p:ph type="sldNum" sz="quarter" idx="12"/>
          </p:nvPr>
        </p:nvSpPr>
        <p:spPr/>
        <p:txBody>
          <a:bodyPr/>
          <a:lstStyle/>
          <a:p>
            <a:fld id="{3892F80C-1B21-48B2-8493-A1B7FBDDA3BA}" type="slidenum">
              <a:rPr lang="en-US" smtClean="0"/>
              <a:t>19</a:t>
            </a:fld>
            <a:endParaRPr lang="en-US"/>
          </a:p>
        </p:txBody>
      </p:sp>
    </p:spTree>
    <p:extLst>
      <p:ext uri="{BB962C8B-B14F-4D97-AF65-F5344CB8AC3E}">
        <p14:creationId xmlns:p14="http://schemas.microsoft.com/office/powerpoint/2010/main" val="299752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1</a:t>
            </a:r>
            <a:r>
              <a:rPr lang="en-US" b="1" dirty="0"/>
              <a:t/>
            </a:r>
            <a:br>
              <a:rPr lang="en-US" b="1" dirty="0"/>
            </a:br>
            <a:r>
              <a:rPr lang="en-US" sz="3200" b="1" dirty="0"/>
              <a:t>INTRODUCTION AND GENERALITIES</a:t>
            </a:r>
            <a:endParaRPr lang="en-US" sz="3200" dirty="0"/>
          </a:p>
        </p:txBody>
      </p:sp>
      <p:sp>
        <p:nvSpPr>
          <p:cNvPr id="3" name="Content Placeholder 2"/>
          <p:cNvSpPr>
            <a:spLocks noGrp="1"/>
          </p:cNvSpPr>
          <p:nvPr>
            <p:ph idx="1"/>
          </p:nvPr>
        </p:nvSpPr>
        <p:spPr/>
        <p:txBody>
          <a:bodyPr>
            <a:normAutofit lnSpcReduction="10000"/>
          </a:bodyPr>
          <a:lstStyle/>
          <a:p>
            <a:r>
              <a:rPr lang="en-US" b="1" dirty="0">
                <a:solidFill>
                  <a:srgbClr val="0070C0"/>
                </a:solidFill>
                <a:latin typeface="Times New Roman"/>
              </a:rPr>
              <a:t>Parasitology</a:t>
            </a:r>
            <a:r>
              <a:rPr lang="en-US" dirty="0">
                <a:latin typeface="Times New Roman"/>
              </a:rPr>
              <a:t> – study of parasites &amp; parasitism</a:t>
            </a:r>
          </a:p>
          <a:p>
            <a:r>
              <a:rPr lang="en-US" b="1" dirty="0" smtClean="0">
                <a:solidFill>
                  <a:srgbClr val="0070C0"/>
                </a:solidFill>
                <a:latin typeface="Times New Roman"/>
              </a:rPr>
              <a:t>Veterinary </a:t>
            </a:r>
            <a:r>
              <a:rPr lang="en-US" b="1" i="0" u="none" strike="noStrike" baseline="0" dirty="0" smtClean="0">
                <a:solidFill>
                  <a:srgbClr val="0070C0"/>
                </a:solidFill>
                <a:latin typeface="Times New Roman"/>
              </a:rPr>
              <a:t>Parasitology </a:t>
            </a:r>
            <a:r>
              <a:rPr lang="en-US" b="0" i="0" u="none" strike="noStrike" baseline="0" dirty="0" smtClean="0">
                <a:latin typeface="Times New Roman"/>
              </a:rPr>
              <a:t>is the science that deals with the parasites of domestic animals. </a:t>
            </a:r>
          </a:p>
          <a:p>
            <a:r>
              <a:rPr lang="en-US" b="0" i="0" u="none" strike="noStrike" baseline="0" dirty="0" smtClean="0">
                <a:latin typeface="Times New Roman"/>
              </a:rPr>
              <a:t>More specifically, it</a:t>
            </a:r>
            <a:r>
              <a:rPr lang="en-US" b="0" i="0" u="none" strike="noStrike" dirty="0" smtClean="0">
                <a:latin typeface="Times New Roman"/>
              </a:rPr>
              <a:t> </a:t>
            </a:r>
            <a:r>
              <a:rPr lang="en-US" b="0" i="0" u="none" strike="noStrike" baseline="0" dirty="0" smtClean="0">
                <a:latin typeface="Times New Roman"/>
              </a:rPr>
              <a:t>deals with the interactions between a host and the population of parasites that are found on or in that host. </a:t>
            </a:r>
          </a:p>
          <a:p>
            <a:r>
              <a:rPr lang="en-US" b="0" i="0" u="none" strike="noStrike" baseline="0" dirty="0" smtClean="0">
                <a:latin typeface="Times New Roman"/>
              </a:rPr>
              <a:t>The</a:t>
            </a:r>
            <a:r>
              <a:rPr lang="en-US" dirty="0">
                <a:latin typeface="Times New Roman"/>
              </a:rPr>
              <a:t> </a:t>
            </a:r>
            <a:r>
              <a:rPr lang="en-US" b="0" i="0" u="none" strike="noStrike" baseline="0" dirty="0" smtClean="0">
                <a:latin typeface="Times New Roman"/>
              </a:rPr>
              <a:t>subject covers many aspects of parasites of domestic animals and their hosts including: the morphology,</a:t>
            </a:r>
            <a:r>
              <a:rPr lang="en-US" b="0" i="0" u="none" strike="noStrike" dirty="0" smtClean="0">
                <a:latin typeface="Times New Roman"/>
              </a:rPr>
              <a:t> </a:t>
            </a:r>
            <a:r>
              <a:rPr lang="en-US" b="0" i="0" u="none" strike="noStrike" baseline="0" dirty="0" smtClean="0">
                <a:latin typeface="Times New Roman"/>
              </a:rPr>
              <a:t>biochemistry, physiology and life cycles of parasites, the immunological, pathological and clinical responses</a:t>
            </a:r>
            <a:r>
              <a:rPr lang="en-US" b="0" i="0" u="none" strike="noStrike" dirty="0" smtClean="0">
                <a:latin typeface="Times New Roman"/>
              </a:rPr>
              <a:t> </a:t>
            </a:r>
            <a:r>
              <a:rPr lang="en-US" b="0" i="0" u="none" strike="noStrike" baseline="0" dirty="0" smtClean="0">
                <a:latin typeface="Times New Roman"/>
              </a:rPr>
              <a:t>of the host to the presence of parasites, all aspects of treatment and control of parasitic infections.</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2</a:t>
            </a:fld>
            <a:endParaRPr lang="en-US"/>
          </a:p>
        </p:txBody>
      </p:sp>
    </p:spTree>
    <p:extLst>
      <p:ext uri="{BB962C8B-B14F-4D97-AF65-F5344CB8AC3E}">
        <p14:creationId xmlns:p14="http://schemas.microsoft.com/office/powerpoint/2010/main" val="493497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5" name="Content Placeholder 4"/>
          <p:cNvSpPr>
            <a:spLocks noGrp="1"/>
          </p:cNvSpPr>
          <p:nvPr>
            <p:ph idx="1"/>
          </p:nvPr>
        </p:nvSpPr>
        <p:spPr>
          <a:xfrm>
            <a:off x="457200" y="1752600"/>
            <a:ext cx="8229600" cy="4953000"/>
          </a:xfrm>
        </p:spPr>
        <p:txBody>
          <a:bodyPr>
            <a:normAutofit/>
          </a:bodyPr>
          <a:lstStyle/>
          <a:p>
            <a:r>
              <a:rPr lang="en-US" sz="2000" dirty="0">
                <a:latin typeface="Times New Roman"/>
              </a:rPr>
              <a:t>Most of the nematodes of veterinary importance are found in the six orders and thirteen </a:t>
            </a:r>
            <a:r>
              <a:rPr lang="en-US" sz="2000" dirty="0" err="1" smtClean="0">
                <a:latin typeface="Times New Roman"/>
              </a:rPr>
              <a:t>superfamilies</a:t>
            </a:r>
            <a:r>
              <a:rPr lang="en-US" sz="2000" dirty="0" smtClean="0">
                <a:latin typeface="Times New Roman"/>
              </a:rPr>
              <a:t> listed </a:t>
            </a:r>
            <a:r>
              <a:rPr lang="en-US" sz="2000" dirty="0">
                <a:latin typeface="Times New Roman"/>
              </a:rPr>
              <a:t>in the table below. </a:t>
            </a:r>
            <a:endParaRPr lang="en-US" sz="2000" dirty="0" smtClean="0">
              <a:latin typeface="Times New Roman"/>
            </a:endParaRPr>
          </a:p>
          <a:p>
            <a:r>
              <a:rPr lang="en-US" sz="2000" dirty="0" smtClean="0">
                <a:latin typeface="Times New Roman"/>
              </a:rPr>
              <a:t>Table 1. </a:t>
            </a:r>
            <a:r>
              <a:rPr lang="en-US" sz="2000" dirty="0">
                <a:latin typeface="Times New Roman"/>
              </a:rPr>
              <a:t>Important </a:t>
            </a:r>
            <a:r>
              <a:rPr lang="en-US" sz="2000" dirty="0" err="1">
                <a:latin typeface="Times New Roman"/>
              </a:rPr>
              <a:t>Superfamilies</a:t>
            </a:r>
            <a:r>
              <a:rPr lang="en-US" sz="2000" dirty="0">
                <a:latin typeface="Times New Roman"/>
              </a:rPr>
              <a:t> of nematodes</a:t>
            </a:r>
            <a:endParaRPr lang="en-US" sz="2000" dirty="0" smtClean="0">
              <a:latin typeface="Times New Roman"/>
            </a:endParaRPr>
          </a:p>
        </p:txBody>
      </p:sp>
      <p:pic>
        <p:nvPicPr>
          <p:cNvPr id="6" name="Content Placeholder 3" descr="vet parastology.pdf - Adobe Reader"/>
          <p:cNvPicPr>
            <a:picLocks noChangeAspect="1"/>
          </p:cNvPicPr>
          <p:nvPr/>
        </p:nvPicPr>
        <p:blipFill rotWithShape="1">
          <a:blip r:embed="rId3">
            <a:extLst>
              <a:ext uri="{28A0092B-C50C-407E-A947-70E740481C1C}">
                <a14:useLocalDpi xmlns:a14="http://schemas.microsoft.com/office/drawing/2010/main" val="0"/>
              </a:ext>
            </a:extLst>
          </a:blip>
          <a:srcRect l="8049" t="16232" r="10330" b="1423"/>
          <a:stretch/>
        </p:blipFill>
        <p:spPr>
          <a:xfrm>
            <a:off x="457200" y="2743200"/>
            <a:ext cx="8016643" cy="3886200"/>
          </a:xfrm>
          <a:prstGeom prst="rect">
            <a:avLst/>
          </a:prstGeom>
        </p:spPr>
      </p:pic>
      <p:sp>
        <p:nvSpPr>
          <p:cNvPr id="3" name="Slide Number Placeholder 2"/>
          <p:cNvSpPr>
            <a:spLocks noGrp="1"/>
          </p:cNvSpPr>
          <p:nvPr>
            <p:ph type="sldNum" sz="quarter" idx="12"/>
          </p:nvPr>
        </p:nvSpPr>
        <p:spPr/>
        <p:txBody>
          <a:bodyPr/>
          <a:lstStyle/>
          <a:p>
            <a:fld id="{3892F80C-1B21-48B2-8493-A1B7FBDDA3BA}" type="slidenum">
              <a:rPr lang="en-US" smtClean="0"/>
              <a:t>20</a:t>
            </a:fld>
            <a:endParaRPr lang="en-US"/>
          </a:p>
        </p:txBody>
      </p:sp>
    </p:spTree>
    <p:extLst>
      <p:ext uri="{BB962C8B-B14F-4D97-AF65-F5344CB8AC3E}">
        <p14:creationId xmlns:p14="http://schemas.microsoft.com/office/powerpoint/2010/main" val="3456741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TRICHOSTRONGYLIDEA</a:t>
            </a:r>
            <a:r>
              <a:rPr lang="en-US" b="1" dirty="0" smtClean="0"/>
              <a:t/>
            </a:r>
            <a:br>
              <a:rPr lang="en-US" b="1" dirty="0" smtClean="0"/>
            </a:br>
            <a:endParaRPr lang="en-US" b="1" dirty="0"/>
          </a:p>
        </p:txBody>
      </p:sp>
      <p:sp>
        <p:nvSpPr>
          <p:cNvPr id="3" name="Content Placeholder 2"/>
          <p:cNvSpPr>
            <a:spLocks noGrp="1"/>
          </p:cNvSpPr>
          <p:nvPr>
            <p:ph idx="1"/>
          </p:nvPr>
        </p:nvSpPr>
        <p:spPr>
          <a:xfrm>
            <a:off x="457200" y="1600200"/>
            <a:ext cx="8229600" cy="5257800"/>
          </a:xfrm>
        </p:spPr>
        <p:txBody>
          <a:bodyPr>
            <a:noAutofit/>
          </a:bodyPr>
          <a:lstStyle/>
          <a:p>
            <a:r>
              <a:rPr lang="en-US" sz="3200" dirty="0">
                <a:latin typeface="Times New Roman"/>
              </a:rPr>
              <a:t>Species of this family are nearly always very small and </a:t>
            </a:r>
            <a:r>
              <a:rPr lang="en-US" sz="3200" dirty="0" smtClean="0">
                <a:latin typeface="Times New Roman"/>
              </a:rPr>
              <a:t>slender.</a:t>
            </a:r>
          </a:p>
          <a:p>
            <a:r>
              <a:rPr lang="en-US" sz="3200" dirty="0" smtClean="0">
                <a:latin typeface="Times New Roman"/>
              </a:rPr>
              <a:t>They </a:t>
            </a:r>
            <a:r>
              <a:rPr lang="en-US" sz="3200" dirty="0">
                <a:latin typeface="Times New Roman"/>
              </a:rPr>
              <a:t>are parasitic in the alimentary tract of </a:t>
            </a:r>
            <a:r>
              <a:rPr lang="en-US" sz="3200" dirty="0" smtClean="0">
                <a:latin typeface="Times New Roman"/>
              </a:rPr>
              <a:t>al1 domestic </a:t>
            </a:r>
            <a:r>
              <a:rPr lang="en-US" sz="3200" dirty="0">
                <a:latin typeface="Times New Roman"/>
              </a:rPr>
              <a:t>stock</a:t>
            </a:r>
            <a:r>
              <a:rPr lang="en-US" sz="3200" dirty="0" smtClean="0">
                <a:latin typeface="Times New Roman"/>
              </a:rPr>
              <a:t>.</a:t>
            </a:r>
          </a:p>
          <a:p>
            <a:r>
              <a:rPr lang="en-US" sz="3200" b="1" dirty="0" err="1" smtClean="0">
                <a:solidFill>
                  <a:srgbClr val="0070C0"/>
                </a:solidFill>
                <a:latin typeface="Times New Roman" pitchFamily="18" charset="0"/>
                <a:ea typeface="+mj-ea"/>
                <a:cs typeface="Times New Roman" pitchFamily="18" charset="0"/>
              </a:rPr>
              <a:t>Trichostrongylus</a:t>
            </a:r>
            <a:endParaRPr lang="en-US" sz="3200" b="1" dirty="0" smtClean="0">
              <a:solidFill>
                <a:srgbClr val="0070C0"/>
              </a:solidFill>
              <a:latin typeface="Times New Roman" pitchFamily="18" charset="0"/>
              <a:ea typeface="+mj-ea"/>
              <a:cs typeface="Times New Roman" pitchFamily="18" charset="0"/>
            </a:endParaRPr>
          </a:p>
          <a:p>
            <a:r>
              <a:rPr lang="en-US" sz="2800" b="1" dirty="0" smtClean="0">
                <a:latin typeface="Times New Roman" pitchFamily="18" charset="0"/>
                <a:cs typeface="Times New Roman" pitchFamily="18" charset="0"/>
              </a:rPr>
              <a:t>Hosts</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Ruminants, horses, pigs, man and fowl.</a:t>
            </a:r>
          </a:p>
          <a:p>
            <a:r>
              <a:rPr lang="en-US" sz="2800" b="1" dirty="0">
                <a:latin typeface="Times New Roman" pitchFamily="18" charset="0"/>
                <a:cs typeface="Times New Roman" pitchFamily="18" charset="0"/>
              </a:rPr>
              <a:t>Site</a:t>
            </a:r>
            <a:r>
              <a:rPr lang="en-US" sz="2800" dirty="0">
                <a:latin typeface="Times New Roman" pitchFamily="18" charset="0"/>
                <a:cs typeface="Times New Roman" pitchFamily="18" charset="0"/>
              </a:rPr>
              <a:t>: Small intestine, except </a:t>
            </a:r>
            <a:r>
              <a:rPr lang="en-US" sz="2800" i="1" dirty="0">
                <a:latin typeface="Times New Roman" pitchFamily="18" charset="0"/>
                <a:cs typeface="Times New Roman" pitchFamily="18" charset="0"/>
              </a:rPr>
              <a:t>T. </a:t>
            </a:r>
            <a:r>
              <a:rPr lang="en-US" sz="2800" i="1" dirty="0" err="1" smtClean="0">
                <a:latin typeface="Times New Roman" pitchFamily="18" charset="0"/>
                <a:cs typeface="Times New Roman" pitchFamily="18" charset="0"/>
              </a:rPr>
              <a:t>axei</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(occurs </a:t>
            </a:r>
            <a:r>
              <a:rPr lang="en-US" sz="2800" dirty="0">
                <a:latin typeface="Times New Roman" pitchFamily="18" charset="0"/>
                <a:cs typeface="Times New Roman" pitchFamily="18" charset="0"/>
              </a:rPr>
              <a:t>in the </a:t>
            </a:r>
            <a:r>
              <a:rPr lang="en-US" sz="2800" dirty="0" smtClean="0">
                <a:latin typeface="Times New Roman" pitchFamily="18" charset="0"/>
                <a:cs typeface="Times New Roman" pitchFamily="18" charset="0"/>
              </a:rPr>
              <a:t>abomasum and stomach </a:t>
            </a:r>
            <a:r>
              <a:rPr lang="en-US" sz="2800" dirty="0">
                <a:latin typeface="Times New Roman" pitchFamily="18" charset="0"/>
                <a:cs typeface="Times New Roman" pitchFamily="18" charset="0"/>
              </a:rPr>
              <a:t>of horses and </a:t>
            </a:r>
            <a:r>
              <a:rPr lang="en-US" sz="2800" dirty="0" smtClean="0">
                <a:latin typeface="Times New Roman" pitchFamily="18" charset="0"/>
                <a:cs typeface="Times New Roman" pitchFamily="18" charset="0"/>
              </a:rPr>
              <a:t>pigs) </a:t>
            </a:r>
            <a:r>
              <a:rPr lang="en-US" sz="2800" dirty="0">
                <a:latin typeface="Times New Roman" pitchFamily="18" charset="0"/>
                <a:cs typeface="Times New Roman" pitchFamily="18" charset="0"/>
              </a:rPr>
              <a:t>and</a:t>
            </a:r>
            <a:r>
              <a:rPr lang="en-US" sz="2800" i="1" dirty="0">
                <a:latin typeface="Times New Roman" pitchFamily="18" charset="0"/>
                <a:cs typeface="Times New Roman" pitchFamily="18" charset="0"/>
              </a:rPr>
              <a:t> T. </a:t>
            </a:r>
            <a:r>
              <a:rPr lang="en-US" sz="2800" i="1" dirty="0" err="1" smtClean="0">
                <a:latin typeface="Times New Roman" pitchFamily="18" charset="0"/>
                <a:cs typeface="Times New Roman" pitchFamily="18" charset="0"/>
              </a:rPr>
              <a:t>tenuis</a:t>
            </a:r>
            <a:r>
              <a:rPr lang="en-US"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occurs </a:t>
            </a: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caeca </a:t>
            </a:r>
            <a:r>
              <a:rPr lang="en-US" sz="2800" dirty="0">
                <a:latin typeface="Times New Roman" pitchFamily="18" charset="0"/>
                <a:cs typeface="Times New Roman" pitchFamily="18" charset="0"/>
              </a:rPr>
              <a:t>and small intestine</a:t>
            </a:r>
            <a:r>
              <a:rPr lang="en-US" sz="2800" i="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21</a:t>
            </a:fld>
            <a:endParaRPr lang="en-US"/>
          </a:p>
        </p:txBody>
      </p:sp>
    </p:spTree>
    <p:extLst>
      <p:ext uri="{BB962C8B-B14F-4D97-AF65-F5344CB8AC3E}">
        <p14:creationId xmlns:p14="http://schemas.microsoft.com/office/powerpoint/2010/main" val="1482563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sz="3200" b="1" dirty="0" smtClean="0">
                <a:latin typeface="Times New Roman" pitchFamily="18" charset="0"/>
                <a:cs typeface="Times New Roman" pitchFamily="18" charset="0"/>
              </a:rPr>
              <a:t>Species </a:t>
            </a:r>
            <a:r>
              <a:rPr lang="en-US" sz="3200" b="1" dirty="0">
                <a:latin typeface="Times New Roman" pitchFamily="18" charset="0"/>
                <a:cs typeface="Times New Roman" pitchFamily="18" charset="0"/>
              </a:rPr>
              <a:t>and Host</a:t>
            </a:r>
          </a:p>
          <a:p>
            <a:r>
              <a:rPr lang="en-US" sz="3200" i="1" dirty="0" err="1">
                <a:latin typeface="Times New Roman" pitchFamily="18" charset="0"/>
                <a:cs typeface="Times New Roman" pitchFamily="18" charset="0"/>
              </a:rPr>
              <a:t>Trichostrongylus</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axei</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in</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abomasum of ruminants and stomach of horses and pigs.</a:t>
            </a:r>
          </a:p>
          <a:p>
            <a:r>
              <a:rPr lang="en-US" sz="3200" i="1" dirty="0">
                <a:latin typeface="Times New Roman" pitchFamily="18" charset="0"/>
                <a:cs typeface="Times New Roman" pitchFamily="18" charset="0"/>
              </a:rPr>
              <a:t>T. </a:t>
            </a:r>
            <a:r>
              <a:rPr lang="en-US" sz="3200" i="1" dirty="0" err="1">
                <a:latin typeface="Times New Roman" pitchFamily="18" charset="0"/>
                <a:cs typeface="Times New Roman" pitchFamily="18" charset="0"/>
              </a:rPr>
              <a:t>colubriformis</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in</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ruminants</a:t>
            </a:r>
          </a:p>
          <a:p>
            <a:r>
              <a:rPr lang="en-US" sz="3200" i="1" dirty="0">
                <a:latin typeface="Times New Roman" pitchFamily="18" charset="0"/>
                <a:cs typeface="Times New Roman" pitchFamily="18" charset="0"/>
              </a:rPr>
              <a:t>T. </a:t>
            </a:r>
            <a:r>
              <a:rPr lang="en-US" sz="3200" i="1" dirty="0" err="1">
                <a:latin typeface="Times New Roman" pitchFamily="18" charset="0"/>
                <a:cs typeface="Times New Roman" pitchFamily="18" charset="0"/>
              </a:rPr>
              <a:t>vitrinus</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in small ruminants</a:t>
            </a:r>
          </a:p>
          <a:p>
            <a:r>
              <a:rPr lang="en-US" sz="3200" i="1" dirty="0">
                <a:latin typeface="Times New Roman" pitchFamily="18" charset="0"/>
                <a:cs typeface="Times New Roman" pitchFamily="18" charset="0"/>
              </a:rPr>
              <a:t>T. </a:t>
            </a:r>
            <a:r>
              <a:rPr lang="en-US" sz="3200" i="1" dirty="0" err="1">
                <a:latin typeface="Times New Roman" pitchFamily="18" charset="0"/>
                <a:cs typeface="Times New Roman" pitchFamily="18" charset="0"/>
              </a:rPr>
              <a:t>capricola</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in</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small </a:t>
            </a:r>
            <a:r>
              <a:rPr lang="en-US" sz="3200" dirty="0" smtClean="0">
                <a:latin typeface="Times New Roman" pitchFamily="18" charset="0"/>
                <a:cs typeface="Times New Roman" pitchFamily="18" charset="0"/>
              </a:rPr>
              <a:t>ruminants</a:t>
            </a:r>
          </a:p>
          <a:p>
            <a:r>
              <a:rPr lang="en-US" sz="3200" b="1" dirty="0">
                <a:latin typeface="Times New Roman" pitchFamily="18" charset="0"/>
                <a:cs typeface="Times New Roman" pitchFamily="18" charset="0"/>
              </a:rPr>
              <a:t>Distribution: </a:t>
            </a:r>
            <a:r>
              <a:rPr lang="en-US" sz="3200" dirty="0">
                <a:latin typeface="Times New Roman" pitchFamily="18" charset="0"/>
                <a:cs typeface="Times New Roman" pitchFamily="18" charset="0"/>
              </a:rPr>
              <a:t>are found worldwide.</a:t>
            </a:r>
          </a:p>
          <a:p>
            <a:endParaRPr lang="en-US" sz="32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22</a:t>
            </a:fld>
            <a:endParaRPr lang="en-US"/>
          </a:p>
        </p:txBody>
      </p:sp>
    </p:spTree>
    <p:extLst>
      <p:ext uri="{BB962C8B-B14F-4D97-AF65-F5344CB8AC3E}">
        <p14:creationId xmlns:p14="http://schemas.microsoft.com/office/powerpoint/2010/main" val="667577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b="1" dirty="0" smtClean="0">
                <a:latin typeface="Times New Roman" pitchFamily="18" charset="0"/>
                <a:cs typeface="Times New Roman" pitchFamily="18" charset="0"/>
              </a:rPr>
              <a:t>Life Cycle </a:t>
            </a:r>
            <a:r>
              <a:rPr lang="en-US" b="1" dirty="0">
                <a:latin typeface="Times New Roman" pitchFamily="18" charset="0"/>
                <a:cs typeface="Times New Roman" pitchFamily="18" charset="0"/>
              </a:rPr>
              <a:t>and Pathogenesis </a:t>
            </a:r>
            <a:endParaRPr lang="en-US" b="1" dirty="0" smtClean="0">
              <a:latin typeface="Times New Roman" pitchFamily="18" charset="0"/>
              <a:cs typeface="Times New Roman" pitchFamily="18" charset="0"/>
            </a:endParaRPr>
          </a:p>
          <a:p>
            <a:r>
              <a:rPr lang="en-US" dirty="0">
                <a:latin typeface="Times New Roman" pitchFamily="18" charset="0"/>
                <a:cs typeface="Times New Roman" pitchFamily="18" charset="0"/>
              </a:rPr>
              <a:t>This is direct and non-migratory.</a:t>
            </a:r>
            <a:endParaRPr lang="en-US" b="1" dirty="0">
              <a:latin typeface="Times New Roman" pitchFamily="18" charset="0"/>
              <a:cs typeface="Times New Roman" pitchFamily="18" charset="0"/>
            </a:endParaRPr>
          </a:p>
          <a:p>
            <a:r>
              <a:rPr lang="en-US" dirty="0" smtClean="0">
                <a:latin typeface="Times New Roman" pitchFamily="18" charset="0"/>
                <a:cs typeface="Times New Roman" pitchFamily="18" charset="0"/>
              </a:rPr>
              <a:t>Eggs </a:t>
            </a:r>
            <a:r>
              <a:rPr lang="en-US" dirty="0">
                <a:latin typeface="Times New Roman" pitchFamily="18" charset="0"/>
                <a:cs typeface="Times New Roman" pitchFamily="18" charset="0"/>
              </a:rPr>
              <a:t>are passed through the </a:t>
            </a:r>
            <a:r>
              <a:rPr lang="en-US" dirty="0" smtClean="0">
                <a:latin typeface="Times New Roman" pitchFamily="18" charset="0"/>
                <a:cs typeface="Times New Roman" pitchFamily="18" charset="0"/>
              </a:rPr>
              <a:t>feces.</a:t>
            </a:r>
          </a:p>
          <a:p>
            <a:r>
              <a:rPr lang="en-US" dirty="0" smtClean="0">
                <a:latin typeface="Times New Roman" pitchFamily="18" charset="0"/>
                <a:cs typeface="Times New Roman" pitchFamily="18" charset="0"/>
              </a:rPr>
              <a:t>Under </a:t>
            </a:r>
            <a:r>
              <a:rPr lang="en-US" dirty="0">
                <a:latin typeface="Times New Roman" pitchFamily="18" charset="0"/>
                <a:cs typeface="Times New Roman" pitchFamily="18" charset="0"/>
              </a:rPr>
              <a:t>certain environmental conditions, which include optimal temperature and humidity, larvae hatch from eggs after several days.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Then larvae </a:t>
            </a:r>
            <a:r>
              <a:rPr lang="en-US" dirty="0">
                <a:latin typeface="Times New Roman" pitchFamily="18" charset="0"/>
                <a:cs typeface="Times New Roman" pitchFamily="18" charset="0"/>
              </a:rPr>
              <a:t>grow on vegetation or within soil. After 5 to 10 days, two molts (L1 &amp; L2) have occurred and the parasite becomes a </a:t>
            </a:r>
            <a:r>
              <a:rPr lang="en-US" dirty="0" err="1">
                <a:latin typeface="Times New Roman" pitchFamily="18" charset="0"/>
                <a:cs typeface="Times New Roman" pitchFamily="18" charset="0"/>
              </a:rPr>
              <a:t>filariform</a:t>
            </a:r>
            <a:r>
              <a:rPr lang="en-US" dirty="0">
                <a:latin typeface="Times New Roman" pitchFamily="18" charset="0"/>
                <a:cs typeface="Times New Roman" pitchFamily="18" charset="0"/>
              </a:rPr>
              <a:t> (L3) larvae that is infectious.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Infection </a:t>
            </a:r>
            <a:r>
              <a:rPr lang="en-US" dirty="0">
                <a:latin typeface="Times New Roman" pitchFamily="18" charset="0"/>
                <a:cs typeface="Times New Roman" pitchFamily="18" charset="0"/>
              </a:rPr>
              <a:t>in mammals occurs upon ingestion of infective </a:t>
            </a:r>
            <a:r>
              <a:rPr lang="en-US" dirty="0" err="1">
                <a:latin typeface="Times New Roman" pitchFamily="18" charset="0"/>
                <a:cs typeface="Times New Roman" pitchFamily="18" charset="0"/>
              </a:rPr>
              <a:t>filariform</a:t>
            </a:r>
            <a:r>
              <a:rPr lang="en-US" dirty="0">
                <a:latin typeface="Times New Roman" pitchFamily="18" charset="0"/>
                <a:cs typeface="Times New Roman" pitchFamily="18" charset="0"/>
              </a:rPr>
              <a:t> (L3) larvae.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larvae reaches the small intestine to reside and mature into adult worms within their definitive hosts. </a:t>
            </a:r>
          </a:p>
        </p:txBody>
      </p:sp>
      <p:sp>
        <p:nvSpPr>
          <p:cNvPr id="4" name="Slide Number Placeholder 3"/>
          <p:cNvSpPr>
            <a:spLocks noGrp="1"/>
          </p:cNvSpPr>
          <p:nvPr>
            <p:ph type="sldNum" sz="quarter" idx="12"/>
          </p:nvPr>
        </p:nvSpPr>
        <p:spPr/>
        <p:txBody>
          <a:bodyPr/>
          <a:lstStyle/>
          <a:p>
            <a:fld id="{3892F80C-1B21-48B2-8493-A1B7FBDDA3BA}" type="slidenum">
              <a:rPr lang="en-US" smtClean="0"/>
              <a:t>23</a:t>
            </a:fld>
            <a:endParaRPr lang="en-US"/>
          </a:p>
        </p:txBody>
      </p:sp>
    </p:spTree>
    <p:extLst>
      <p:ext uri="{BB962C8B-B14F-4D97-AF65-F5344CB8AC3E}">
        <p14:creationId xmlns:p14="http://schemas.microsoft.com/office/powerpoint/2010/main" val="421671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Following </a:t>
            </a:r>
            <a:r>
              <a:rPr lang="en-US" dirty="0">
                <a:latin typeface="Times New Roman" pitchFamily="18" charset="0"/>
                <a:cs typeface="Times New Roman" pitchFamily="18" charset="0"/>
              </a:rPr>
              <a:t>ingestion, the </a:t>
            </a:r>
            <a:r>
              <a:rPr lang="en-US" dirty="0" smtClean="0">
                <a:latin typeface="Times New Roman" pitchFamily="18" charset="0"/>
                <a:cs typeface="Times New Roman" pitchFamily="18" charset="0"/>
              </a:rPr>
              <a:t>L3 </a:t>
            </a:r>
            <a:r>
              <a:rPr lang="en-US" dirty="0">
                <a:latin typeface="Times New Roman" pitchFamily="18" charset="0"/>
                <a:cs typeface="Times New Roman" pitchFamily="18" charset="0"/>
              </a:rPr>
              <a:t>of the intestinal species penetrate between the epithelial glands of the mucosa with formation of tunnels beneath the epithelium. </a:t>
            </a:r>
          </a:p>
          <a:p>
            <a:r>
              <a:rPr lang="en-US" dirty="0">
                <a:latin typeface="Times New Roman" pitchFamily="18" charset="0"/>
                <a:cs typeface="Times New Roman" pitchFamily="18" charset="0"/>
              </a:rPr>
              <a:t>When the </a:t>
            </a:r>
            <a:r>
              <a:rPr lang="en-US" dirty="0" err="1">
                <a:latin typeface="Times New Roman" pitchFamily="18" charset="0"/>
                <a:cs typeface="Times New Roman" pitchFamily="18" charset="0"/>
              </a:rPr>
              <a:t>subepithelial</a:t>
            </a:r>
            <a:r>
              <a:rPr lang="en-US" dirty="0">
                <a:latin typeface="Times New Roman" pitchFamily="18" charset="0"/>
                <a:cs typeface="Times New Roman" pitchFamily="18" charset="0"/>
              </a:rPr>
              <a:t> tunnels containing the developing worms rupture to liberate the young worms about 10-12 days after infection, there is considerable hemorrhage and edema and plasma proteins are lost into the lumen of the gut. </a:t>
            </a:r>
          </a:p>
          <a:p>
            <a:r>
              <a:rPr lang="en-US" dirty="0">
                <a:latin typeface="Times New Roman" pitchFamily="18" charset="0"/>
                <a:cs typeface="Times New Roman" pitchFamily="18" charset="0"/>
              </a:rPr>
              <a:t>Grossly, there is enteritis, particularly in the duodenum; the villi become distorted and flattened, reducing the area available for absorption of nutrients and fluids.</a:t>
            </a:r>
          </a:p>
          <a:p>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24</a:t>
            </a:fld>
            <a:endParaRPr lang="en-US"/>
          </a:p>
        </p:txBody>
      </p:sp>
    </p:spTree>
    <p:extLst>
      <p:ext uri="{BB962C8B-B14F-4D97-AF65-F5344CB8AC3E}">
        <p14:creationId xmlns:p14="http://schemas.microsoft.com/office/powerpoint/2010/main" val="388902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752600"/>
            <a:ext cx="8229600" cy="4648200"/>
          </a:xfrm>
        </p:spPr>
        <p:txBody>
          <a:bodyPr>
            <a:normAutofit fontScale="92500" lnSpcReduction="10000"/>
          </a:bodyPr>
          <a:lstStyle/>
          <a:p>
            <a:r>
              <a:rPr lang="en-US" b="1" dirty="0">
                <a:latin typeface="Times New Roman"/>
              </a:rPr>
              <a:t>Clinical signs</a:t>
            </a:r>
          </a:p>
          <a:p>
            <a:r>
              <a:rPr lang="en-US" dirty="0" smtClean="0">
                <a:latin typeface="Times New Roman"/>
              </a:rPr>
              <a:t>The principal clinical signs in heavy infections are rapid </a:t>
            </a:r>
            <a:r>
              <a:rPr lang="en-US" dirty="0">
                <a:latin typeface="Times New Roman"/>
              </a:rPr>
              <a:t>weight loss and diarrhea. </a:t>
            </a:r>
            <a:endParaRPr lang="en-US" dirty="0" smtClean="0">
              <a:latin typeface="Times New Roman"/>
            </a:endParaRPr>
          </a:p>
          <a:p>
            <a:r>
              <a:rPr lang="en-US" dirty="0" smtClean="0">
                <a:latin typeface="Times New Roman"/>
              </a:rPr>
              <a:t>At lower levels of infection, </a:t>
            </a:r>
            <a:r>
              <a:rPr lang="en-US" dirty="0" err="1" smtClean="0">
                <a:latin typeface="Times New Roman"/>
              </a:rPr>
              <a:t>inappetence</a:t>
            </a:r>
            <a:r>
              <a:rPr lang="en-US" dirty="0" smtClean="0">
                <a:latin typeface="Times New Roman"/>
              </a:rPr>
              <a:t> </a:t>
            </a:r>
            <a:r>
              <a:rPr lang="en-US" dirty="0">
                <a:latin typeface="Times New Roman"/>
              </a:rPr>
              <a:t>and poor growth rates, sometimes accompanied by soft feces, are the common signs.</a:t>
            </a:r>
          </a:p>
          <a:p>
            <a:r>
              <a:rPr lang="en-US" b="1" dirty="0" smtClean="0">
                <a:latin typeface="Times New Roman" pitchFamily="18" charset="0"/>
                <a:cs typeface="Times New Roman" pitchFamily="18" charset="0"/>
              </a:rPr>
              <a:t>Diagnosis</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This is based on clinical signs, seasonal occurrence of disease and, if possible, lesions at post-mortem examination. </a:t>
            </a:r>
          </a:p>
          <a:p>
            <a:r>
              <a:rPr lang="en-US" dirty="0">
                <a:latin typeface="Times New Roman" pitchFamily="18" charset="0"/>
                <a:cs typeface="Times New Roman" pitchFamily="18" charset="0"/>
              </a:rPr>
              <a:t>Fecal egg counts are a useful aid to diagnosis, although fecal cultures are necessary for generic identification of larvae.</a:t>
            </a:r>
          </a:p>
          <a:p>
            <a:r>
              <a:rPr lang="en-US" b="1" dirty="0" smtClean="0">
                <a:solidFill>
                  <a:srgbClr val="FF0000"/>
                </a:solidFill>
                <a:latin typeface="Times New Roman" pitchFamily="18" charset="0"/>
                <a:cs typeface="Times New Roman" pitchFamily="18" charset="0"/>
              </a:rPr>
              <a:t>Treatment: </a:t>
            </a:r>
            <a:r>
              <a:rPr lang="en-US" dirty="0" err="1">
                <a:latin typeface="Times New Roman" pitchFamily="18" charset="0"/>
                <a:cs typeface="Times New Roman" pitchFamily="18" charset="0"/>
              </a:rPr>
              <a:t>Benzimidazoles</a:t>
            </a:r>
            <a:r>
              <a:rPr lang="en-US" dirty="0">
                <a:latin typeface="Times New Roman" pitchFamily="18" charset="0"/>
                <a:cs typeface="Times New Roman" pitchFamily="18" charset="0"/>
              </a:rPr>
              <a:t> or </a:t>
            </a:r>
            <a:r>
              <a:rPr lang="en-US" dirty="0" err="1">
                <a:latin typeface="Times New Roman" pitchFamily="18" charset="0"/>
                <a:cs typeface="Times New Roman" pitchFamily="18" charset="0"/>
              </a:rPr>
              <a:t>macrocyclic</a:t>
            </a:r>
            <a:r>
              <a:rPr lang="en-US" dirty="0">
                <a:latin typeface="Times New Roman" pitchFamily="18" charset="0"/>
                <a:cs typeface="Times New Roman" pitchFamily="18" charset="0"/>
              </a:rPr>
              <a:t> lactones</a:t>
            </a:r>
            <a:r>
              <a:rPr lang="en-US" dirty="0" smtClean="0">
                <a:latin typeface="Times New Roman" pitchFamily="18" charset="0"/>
                <a:cs typeface="Times New Roman" pitchFamily="18" charset="0"/>
              </a:rPr>
              <a:t>.</a:t>
            </a:r>
            <a:endParaRPr lang="en-US" sz="2800" dirty="0">
              <a:solidFill>
                <a:srgbClr val="000000"/>
              </a:solidFill>
              <a:latin typeface="Times New Roman"/>
            </a:endParaRPr>
          </a:p>
          <a:p>
            <a:r>
              <a:rPr lang="en-US" sz="2800" dirty="0">
                <a:solidFill>
                  <a:srgbClr val="000000"/>
                </a:solidFill>
                <a:latin typeface="Times New Roman"/>
              </a:rPr>
              <a:t> </a:t>
            </a:r>
            <a:r>
              <a:rPr lang="en-US" b="1" dirty="0">
                <a:solidFill>
                  <a:srgbClr val="000000"/>
                </a:solidFill>
                <a:latin typeface="Times New Roman"/>
              </a:rPr>
              <a:t>Prevention and </a:t>
            </a:r>
            <a:r>
              <a:rPr lang="en-US" b="1" dirty="0" smtClean="0">
                <a:solidFill>
                  <a:srgbClr val="000000"/>
                </a:solidFill>
                <a:latin typeface="Times New Roman"/>
              </a:rPr>
              <a:t>Control: </a:t>
            </a:r>
            <a:r>
              <a:rPr lang="en-US" dirty="0">
                <a:solidFill>
                  <a:srgbClr val="000000"/>
                </a:solidFill>
                <a:latin typeface="Times New Roman"/>
              </a:rPr>
              <a:t>Pasture rotation, appropriate </a:t>
            </a:r>
            <a:r>
              <a:rPr lang="en-US" dirty="0" err="1">
                <a:solidFill>
                  <a:srgbClr val="000000"/>
                </a:solidFill>
                <a:latin typeface="Times New Roman"/>
              </a:rPr>
              <a:t>antihelmintic</a:t>
            </a:r>
            <a:r>
              <a:rPr lang="en-US" dirty="0">
                <a:solidFill>
                  <a:srgbClr val="000000"/>
                </a:solidFill>
                <a:latin typeface="Times New Roman"/>
              </a:rPr>
              <a:t> usage. Immunity develops as animals age	</a:t>
            </a: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25</a:t>
            </a:fld>
            <a:endParaRPr lang="en-US"/>
          </a:p>
        </p:txBody>
      </p:sp>
    </p:spTree>
    <p:extLst>
      <p:ext uri="{BB962C8B-B14F-4D97-AF65-F5344CB8AC3E}">
        <p14:creationId xmlns:p14="http://schemas.microsoft.com/office/powerpoint/2010/main" val="3699760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Haemonchus</a:t>
            </a:r>
            <a:endParaRPr lang="en-US" b="1" dirty="0"/>
          </a:p>
        </p:txBody>
      </p:sp>
      <p:sp>
        <p:nvSpPr>
          <p:cNvPr id="3" name="Content Placeholder 2"/>
          <p:cNvSpPr>
            <a:spLocks noGrp="1"/>
          </p:cNvSpPr>
          <p:nvPr>
            <p:ph idx="1"/>
          </p:nvPr>
        </p:nvSpPr>
        <p:spPr/>
        <p:txBody>
          <a:bodyPr>
            <a:normAutofit/>
          </a:bodyPr>
          <a:lstStyle/>
          <a:p>
            <a:r>
              <a:rPr lang="en-US" sz="3200" dirty="0" err="1">
                <a:latin typeface="Times New Roman" pitchFamily="18" charset="0"/>
                <a:cs typeface="Times New Roman" pitchFamily="18" charset="0"/>
              </a:rPr>
              <a:t>Haemonchus</a:t>
            </a:r>
            <a:r>
              <a:rPr lang="en-US" sz="3200" dirty="0">
                <a:latin typeface="Times New Roman" pitchFamily="18" charset="0"/>
                <a:cs typeface="Times New Roman" pitchFamily="18" charset="0"/>
              </a:rPr>
              <a:t> is also called “barbers pole worm”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This </a:t>
            </a:r>
            <a:r>
              <a:rPr lang="en-US" sz="3200" dirty="0">
                <a:latin typeface="Times New Roman" pitchFamily="18" charset="0"/>
                <a:cs typeface="Times New Roman" pitchFamily="18" charset="0"/>
              </a:rPr>
              <a:t>blood-sucking </a:t>
            </a:r>
            <a:r>
              <a:rPr lang="en-US" sz="3200" dirty="0" err="1">
                <a:latin typeface="Times New Roman" pitchFamily="18" charset="0"/>
                <a:cs typeface="Times New Roman" pitchFamily="18" charset="0"/>
              </a:rPr>
              <a:t>abomasal</a:t>
            </a:r>
            <a:r>
              <a:rPr lang="en-US" sz="3200" dirty="0">
                <a:latin typeface="Times New Roman" pitchFamily="18" charset="0"/>
                <a:cs typeface="Times New Roman" pitchFamily="18" charset="0"/>
              </a:rPr>
              <a:t> nematode may be responsible for extensive </a:t>
            </a:r>
            <a:r>
              <a:rPr lang="en-US" sz="3200" dirty="0" smtClean="0">
                <a:latin typeface="Times New Roman" pitchFamily="18" charset="0"/>
                <a:cs typeface="Times New Roman" pitchFamily="18" charset="0"/>
              </a:rPr>
              <a:t>losses in </a:t>
            </a:r>
            <a:r>
              <a:rPr lang="en-US" sz="3200" dirty="0">
                <a:latin typeface="Times New Roman" pitchFamily="18" charset="0"/>
                <a:cs typeface="Times New Roman" pitchFamily="18" charset="0"/>
              </a:rPr>
              <a:t>sheep and cattle, especially in tropical areas</a:t>
            </a:r>
            <a:r>
              <a:rPr lang="en-US" sz="3200" dirty="0" smtClean="0">
                <a:latin typeface="Times New Roman" pitchFamily="18" charset="0"/>
                <a:cs typeface="Times New Roman" pitchFamily="18" charset="0"/>
              </a:rPr>
              <a:t>.</a:t>
            </a:r>
          </a:p>
          <a:p>
            <a:r>
              <a:rPr lang="en-US" sz="3200" b="1" dirty="0">
                <a:latin typeface="Times New Roman" pitchFamily="18" charset="0"/>
                <a:cs typeface="Times New Roman" pitchFamily="18" charset="0"/>
              </a:rPr>
              <a:t>Hosts</a:t>
            </a:r>
            <a:r>
              <a:rPr lang="en-US" sz="3200" dirty="0">
                <a:latin typeface="Times New Roman" pitchFamily="18" charset="0"/>
                <a:cs typeface="Times New Roman" pitchFamily="18" charset="0"/>
              </a:rPr>
              <a:t>: Cattle, sheep, goats and </a:t>
            </a:r>
            <a:r>
              <a:rPr lang="en-US" sz="3200" dirty="0" err="1">
                <a:latin typeface="Times New Roman" pitchFamily="18" charset="0"/>
                <a:cs typeface="Times New Roman" pitchFamily="18" charset="0"/>
              </a:rPr>
              <a:t>psedoruminants</a:t>
            </a:r>
            <a:r>
              <a:rPr lang="en-US" sz="3200" dirty="0">
                <a:latin typeface="Times New Roman" pitchFamily="18" charset="0"/>
                <a:cs typeface="Times New Roman" pitchFamily="18" charset="0"/>
              </a:rPr>
              <a:t> (camel</a:t>
            </a:r>
            <a:r>
              <a:rPr lang="en-US" sz="3200" dirty="0" smtClean="0">
                <a:latin typeface="Times New Roman" pitchFamily="18" charset="0"/>
                <a:cs typeface="Times New Roman" pitchFamily="18" charset="0"/>
              </a:rPr>
              <a:t>).</a:t>
            </a:r>
          </a:p>
          <a:p>
            <a:r>
              <a:rPr lang="en-US" sz="3200" b="1" dirty="0">
                <a:latin typeface="Times New Roman" pitchFamily="18" charset="0"/>
                <a:cs typeface="Times New Roman" pitchFamily="18" charset="0"/>
              </a:rPr>
              <a:t>Site</a:t>
            </a:r>
            <a:r>
              <a:rPr lang="en-US" sz="3200" dirty="0">
                <a:latin typeface="Times New Roman" pitchFamily="18" charset="0"/>
                <a:cs typeface="Times New Roman" pitchFamily="18" charset="0"/>
              </a:rPr>
              <a:t>: Abomasum</a:t>
            </a:r>
            <a:r>
              <a:rPr lang="en-US" dirty="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26</a:t>
            </a:fld>
            <a:endParaRPr lang="en-US"/>
          </a:p>
        </p:txBody>
      </p:sp>
    </p:spTree>
    <p:extLst>
      <p:ext uri="{BB962C8B-B14F-4D97-AF65-F5344CB8AC3E}">
        <p14:creationId xmlns:p14="http://schemas.microsoft.com/office/powerpoint/2010/main" val="2036549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Species </a:t>
            </a:r>
            <a:r>
              <a:rPr lang="en-US" b="1" dirty="0" smtClean="0">
                <a:latin typeface="Times New Roman" pitchFamily="18" charset="0"/>
                <a:cs typeface="Times New Roman" pitchFamily="18" charset="0"/>
              </a:rPr>
              <a:t>and hosts</a:t>
            </a:r>
            <a:endParaRPr lang="en-US" b="1" dirty="0">
              <a:latin typeface="Times New Roman" pitchFamily="18" charset="0"/>
              <a:cs typeface="Times New Roman" pitchFamily="18" charset="0"/>
            </a:endParaRPr>
          </a:p>
          <a:p>
            <a:r>
              <a:rPr lang="en-US" i="1" dirty="0" err="1">
                <a:latin typeface="Times New Roman" pitchFamily="18" charset="0"/>
                <a:cs typeface="Times New Roman" pitchFamily="18" charset="0"/>
              </a:rPr>
              <a:t>Haemonchus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contortus</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small </a:t>
            </a:r>
            <a:r>
              <a:rPr lang="en-US" dirty="0">
                <a:latin typeface="Times New Roman" pitchFamily="18" charset="0"/>
                <a:cs typeface="Times New Roman" pitchFamily="18" charset="0"/>
              </a:rPr>
              <a:t>ruminants</a:t>
            </a:r>
          </a:p>
          <a:p>
            <a:r>
              <a:rPr lang="en-US" i="1" dirty="0">
                <a:latin typeface="Times New Roman" pitchFamily="18" charset="0"/>
                <a:cs typeface="Times New Roman" pitchFamily="18" charset="0"/>
              </a:rPr>
              <a:t>H. </a:t>
            </a:r>
            <a:r>
              <a:rPr lang="en-US" i="1" dirty="0" err="1">
                <a:latin typeface="Times New Roman" pitchFamily="18" charset="0"/>
                <a:cs typeface="Times New Roman" pitchFamily="18" charset="0"/>
              </a:rPr>
              <a:t>placei</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cattle</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H. </a:t>
            </a:r>
            <a:r>
              <a:rPr lang="en-US" i="1" dirty="0" err="1">
                <a:latin typeface="Times New Roman" pitchFamily="18" charset="0"/>
                <a:cs typeface="Times New Roman" pitchFamily="18" charset="0"/>
              </a:rPr>
              <a:t>similis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cattle</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H. </a:t>
            </a:r>
            <a:r>
              <a:rPr lang="en-US" i="1" dirty="0" err="1">
                <a:latin typeface="Times New Roman" pitchFamily="18" charset="0"/>
                <a:cs typeface="Times New Roman" pitchFamily="18" charset="0"/>
              </a:rPr>
              <a:t>longistipes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camel</a:t>
            </a:r>
          </a:p>
          <a:p>
            <a:r>
              <a:rPr lang="en-US" dirty="0">
                <a:latin typeface="Times New Roman" pitchFamily="18" charset="0"/>
                <a:cs typeface="Times New Roman" pitchFamily="18" charset="0"/>
              </a:rPr>
              <a:t>Mixed infection with varying proportion of establishment is possible</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Life </a:t>
            </a:r>
            <a:r>
              <a:rPr lang="en-US" b="1" dirty="0" smtClean="0">
                <a:latin typeface="Times New Roman" pitchFamily="18" charset="0"/>
                <a:cs typeface="Times New Roman" pitchFamily="18" charset="0"/>
              </a:rPr>
              <a:t>Cycle</a:t>
            </a:r>
          </a:p>
          <a:p>
            <a:r>
              <a:rPr lang="en-US" dirty="0">
                <a:latin typeface="Times New Roman" pitchFamily="18" charset="0"/>
                <a:cs typeface="Times New Roman" pitchFamily="18" charset="0"/>
              </a:rPr>
              <a:t>This is direct, </a:t>
            </a:r>
            <a:r>
              <a:rPr lang="en-US" dirty="0" smtClean="0">
                <a:latin typeface="Times New Roman" pitchFamily="18" charset="0"/>
                <a:cs typeface="Times New Roman" pitchFamily="18" charset="0"/>
              </a:rPr>
              <a:t>non-migratory</a:t>
            </a:r>
          </a:p>
          <a:p>
            <a:r>
              <a:rPr lang="en-US" dirty="0">
                <a:latin typeface="Times New Roman" pitchFamily="18" charset="0"/>
                <a:cs typeface="Times New Roman" pitchFamily="18" charset="0"/>
              </a:rPr>
              <a:t>The females </a:t>
            </a:r>
            <a:r>
              <a:rPr lang="en-US" dirty="0" smtClean="0">
                <a:latin typeface="Times New Roman" pitchFamily="18" charset="0"/>
                <a:cs typeface="Times New Roman" pitchFamily="18" charset="0"/>
              </a:rPr>
              <a:t>are prolific </a:t>
            </a:r>
            <a:r>
              <a:rPr lang="en-US" dirty="0">
                <a:latin typeface="Times New Roman" pitchFamily="18" charset="0"/>
                <a:cs typeface="Times New Roman" pitchFamily="18" charset="0"/>
              </a:rPr>
              <a:t>egg layers (oviparous).</a:t>
            </a:r>
          </a:p>
        </p:txBody>
      </p:sp>
      <p:sp>
        <p:nvSpPr>
          <p:cNvPr id="4" name="Slide Number Placeholder 3"/>
          <p:cNvSpPr>
            <a:spLocks noGrp="1"/>
          </p:cNvSpPr>
          <p:nvPr>
            <p:ph type="sldNum" sz="quarter" idx="12"/>
          </p:nvPr>
        </p:nvSpPr>
        <p:spPr/>
        <p:txBody>
          <a:bodyPr/>
          <a:lstStyle/>
          <a:p>
            <a:fld id="{3892F80C-1B21-48B2-8493-A1B7FBDDA3BA}" type="slidenum">
              <a:rPr lang="en-US" smtClean="0"/>
              <a:t>27</a:t>
            </a:fld>
            <a:endParaRPr lang="en-US"/>
          </a:p>
        </p:txBody>
      </p:sp>
    </p:spTree>
    <p:extLst>
      <p:ext uri="{BB962C8B-B14F-4D97-AF65-F5344CB8AC3E}">
        <p14:creationId xmlns:p14="http://schemas.microsoft.com/office/powerpoint/2010/main" val="1274956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eggs hatch to L1 on the pasture (outside the host) and may develop to </a:t>
            </a:r>
            <a:r>
              <a:rPr lang="en-US" dirty="0" smtClean="0">
                <a:latin typeface="Times New Roman" pitchFamily="18" charset="0"/>
                <a:cs typeface="Times New Roman" pitchFamily="18" charset="0"/>
              </a:rPr>
              <a:t>L3 in </a:t>
            </a:r>
            <a:r>
              <a:rPr lang="en-US" dirty="0">
                <a:latin typeface="Times New Roman" pitchFamily="18" charset="0"/>
                <a:cs typeface="Times New Roman" pitchFamily="18" charset="0"/>
              </a:rPr>
              <a:t>as short a period as five days but development may be delayed for weeks or months under cool conditions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After ingestion, and </a:t>
            </a:r>
            <a:r>
              <a:rPr lang="en-US" dirty="0" err="1">
                <a:latin typeface="Times New Roman" pitchFamily="18" charset="0"/>
                <a:cs typeface="Times New Roman" pitchFamily="18" charset="0"/>
              </a:rPr>
              <a:t>exsheathment</a:t>
            </a:r>
            <a:r>
              <a:rPr lang="en-US" dirty="0">
                <a:latin typeface="Times New Roman" pitchFamily="18" charset="0"/>
                <a:cs typeface="Times New Roman" pitchFamily="18" charset="0"/>
              </a:rPr>
              <a:t> in the rumen, the larvae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twice in close apposition to </a:t>
            </a:r>
            <a:r>
              <a:rPr lang="en-US" dirty="0" smtClean="0">
                <a:latin typeface="Times New Roman" pitchFamily="18" charset="0"/>
                <a:cs typeface="Times New Roman" pitchFamily="18" charset="0"/>
              </a:rPr>
              <a:t>the gastric </a:t>
            </a:r>
            <a:r>
              <a:rPr lang="en-US" dirty="0">
                <a:latin typeface="Times New Roman" pitchFamily="18" charset="0"/>
                <a:cs typeface="Times New Roman" pitchFamily="18" charset="0"/>
              </a:rPr>
              <a:t>glands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Just before the final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they develop the piercing lancet which enables them to </a:t>
            </a:r>
            <a:r>
              <a:rPr lang="en-US" dirty="0" smtClean="0">
                <a:latin typeface="Times New Roman" pitchFamily="18" charset="0"/>
                <a:cs typeface="Times New Roman" pitchFamily="18" charset="0"/>
              </a:rPr>
              <a:t>obtain blood </a:t>
            </a:r>
            <a:r>
              <a:rPr lang="en-US" dirty="0">
                <a:latin typeface="Times New Roman" pitchFamily="18" charset="0"/>
                <a:cs typeface="Times New Roman" pitchFamily="18" charset="0"/>
              </a:rPr>
              <a:t>from the mucosal vessels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As adults they move freely on the surface of the mucosa</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a:t>
            </a:r>
            <a:r>
              <a:rPr lang="en-US" dirty="0" err="1" smtClean="0">
                <a:latin typeface="Times New Roman" pitchFamily="18" charset="0"/>
                <a:cs typeface="Times New Roman" pitchFamily="18" charset="0"/>
              </a:rPr>
              <a:t>prepatent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period </a:t>
            </a:r>
            <a:r>
              <a:rPr lang="en-US" dirty="0">
                <a:latin typeface="Times New Roman" pitchFamily="18" charset="0"/>
                <a:cs typeface="Times New Roman" pitchFamily="18" charset="0"/>
              </a:rPr>
              <a:t>is 2-3 weeks in sheep and four weeks in cattle.</a:t>
            </a:r>
          </a:p>
        </p:txBody>
      </p:sp>
      <p:sp>
        <p:nvSpPr>
          <p:cNvPr id="4" name="Slide Number Placeholder 3"/>
          <p:cNvSpPr>
            <a:spLocks noGrp="1"/>
          </p:cNvSpPr>
          <p:nvPr>
            <p:ph type="sldNum" sz="quarter" idx="12"/>
          </p:nvPr>
        </p:nvSpPr>
        <p:spPr/>
        <p:txBody>
          <a:bodyPr/>
          <a:lstStyle/>
          <a:p>
            <a:fld id="{3892F80C-1B21-48B2-8493-A1B7FBDDA3BA}" type="slidenum">
              <a:rPr lang="en-US" smtClean="0"/>
              <a:t>28</a:t>
            </a:fld>
            <a:endParaRPr lang="en-US"/>
          </a:p>
        </p:txBody>
      </p:sp>
    </p:spTree>
    <p:extLst>
      <p:ext uri="{BB962C8B-B14F-4D97-AF65-F5344CB8AC3E}">
        <p14:creationId xmlns:p14="http://schemas.microsoft.com/office/powerpoint/2010/main" val="1456455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err="1" smtClean="0">
                <a:latin typeface="Times New Roman" pitchFamily="18" charset="0"/>
                <a:cs typeface="Times New Roman" pitchFamily="18" charset="0"/>
              </a:rPr>
              <a:t>Hypobiotic</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larvae (arrested larval development which </a:t>
            </a:r>
            <a:r>
              <a:rPr lang="en-US" dirty="0" smtClean="0">
                <a:latin typeface="Times New Roman" pitchFamily="18" charset="0"/>
                <a:cs typeface="Times New Roman" pitchFamily="18" charset="0"/>
              </a:rPr>
              <a:t>is a temporary </a:t>
            </a:r>
            <a:r>
              <a:rPr lang="en-US" dirty="0">
                <a:latin typeface="Times New Roman" pitchFamily="18" charset="0"/>
                <a:cs typeface="Times New Roman" pitchFamily="18" charset="0"/>
              </a:rPr>
              <a:t>cessation in development of a nematode at a certain point, usually L4 stage</a:t>
            </a:r>
            <a:r>
              <a:rPr lang="en-US" dirty="0" smtClean="0">
                <a:latin typeface="Times New Roman" pitchFamily="18" charset="0"/>
                <a:cs typeface="Times New Roman" pitchFamily="18" charset="0"/>
              </a:rPr>
              <a:t>) remain </a:t>
            </a:r>
            <a:r>
              <a:rPr lang="en-US" dirty="0">
                <a:latin typeface="Times New Roman" pitchFamily="18" charset="0"/>
                <a:cs typeface="Times New Roman" pitchFamily="18" charset="0"/>
              </a:rPr>
              <a:t>sexually immature</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initiating factors for </a:t>
            </a:r>
            <a:r>
              <a:rPr lang="en-US" dirty="0" err="1">
                <a:latin typeface="Times New Roman" pitchFamily="18" charset="0"/>
                <a:cs typeface="Times New Roman" pitchFamily="18" charset="0"/>
              </a:rPr>
              <a:t>hypobiosis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are adverse </a:t>
            </a:r>
            <a:r>
              <a:rPr lang="en-US" dirty="0">
                <a:latin typeface="Times New Roman" pitchFamily="18" charset="0"/>
                <a:cs typeface="Times New Roman" pitchFamily="18" charset="0"/>
              </a:rPr>
              <a:t>environmental conditions, </a:t>
            </a:r>
            <a:r>
              <a:rPr lang="en-US" dirty="0" smtClean="0">
                <a:latin typeface="Times New Roman" pitchFamily="18" charset="0"/>
                <a:cs typeface="Times New Roman" pitchFamily="18" charset="0"/>
              </a:rPr>
              <a:t>for instance </a:t>
            </a:r>
            <a:r>
              <a:rPr lang="en-US" dirty="0">
                <a:latin typeface="Times New Roman" pitchFamily="18" charset="0"/>
                <a:cs typeface="Times New Roman" pitchFamily="18" charset="0"/>
              </a:rPr>
              <a:t>hot and dry weather for </a:t>
            </a:r>
            <a:r>
              <a:rPr lang="en-US" dirty="0" err="1">
                <a:latin typeface="Times New Roman" pitchFamily="18" charset="0"/>
                <a:cs typeface="Times New Roman" pitchFamily="18" charset="0"/>
              </a:rPr>
              <a:t>Haemonchus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returns of normal environmental condition result </a:t>
            </a:r>
            <a:r>
              <a:rPr lang="en-US" dirty="0" smtClean="0">
                <a:latin typeface="Times New Roman" pitchFamily="18" charset="0"/>
                <a:cs typeface="Times New Roman" pitchFamily="18" charset="0"/>
              </a:rPr>
              <a:t>in resumption </a:t>
            </a:r>
            <a:r>
              <a:rPr lang="en-US" dirty="0">
                <a:latin typeface="Times New Roman" pitchFamily="18" charset="0"/>
                <a:cs typeface="Times New Roman" pitchFamily="18" charset="0"/>
              </a:rPr>
              <a:t>of development</a:t>
            </a:r>
            <a:r>
              <a:rPr lang="en-US"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29</a:t>
            </a:fld>
            <a:endParaRPr lang="en-US"/>
          </a:p>
        </p:txBody>
      </p:sp>
    </p:spTree>
    <p:extLst>
      <p:ext uri="{BB962C8B-B14F-4D97-AF65-F5344CB8AC3E}">
        <p14:creationId xmlns:p14="http://schemas.microsoft.com/office/powerpoint/2010/main" val="177361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r>
              <a:rPr lang="en-US" b="1" dirty="0"/>
              <a:t>.</a:t>
            </a:r>
            <a:endParaRPr lang="en-US" dirty="0"/>
          </a:p>
        </p:txBody>
      </p:sp>
      <p:sp>
        <p:nvSpPr>
          <p:cNvPr id="3" name="Content Placeholder 2"/>
          <p:cNvSpPr>
            <a:spLocks noGrp="1"/>
          </p:cNvSpPr>
          <p:nvPr>
            <p:ph idx="1"/>
          </p:nvPr>
        </p:nvSpPr>
        <p:spPr/>
        <p:txBody>
          <a:bodyPr/>
          <a:lstStyle/>
          <a:p>
            <a:r>
              <a:rPr lang="en-US" b="0" i="0" u="none" strike="noStrike" baseline="0" dirty="0" smtClean="0">
                <a:latin typeface="Times New Roman"/>
              </a:rPr>
              <a:t>Veterinary Parasitology is a broad science which encompasses Helminthes, Protozoans, Insects and </a:t>
            </a:r>
            <a:r>
              <a:rPr lang="en-US" b="0" i="0" u="none" strike="noStrike" baseline="0" dirty="0" err="1" smtClean="0">
                <a:latin typeface="Times New Roman"/>
              </a:rPr>
              <a:t>Acarians</a:t>
            </a:r>
            <a:r>
              <a:rPr lang="en-US" dirty="0">
                <a:latin typeface="Times New Roman"/>
              </a:rPr>
              <a:t> </a:t>
            </a:r>
            <a:r>
              <a:rPr lang="en-US" b="0" i="0" u="none" strike="noStrike" baseline="0" dirty="0" smtClean="0">
                <a:latin typeface="Times New Roman"/>
              </a:rPr>
              <a:t>(Helminthology, Protozoology, </a:t>
            </a:r>
            <a:r>
              <a:rPr lang="en-US" b="0" i="0" u="none" strike="noStrike" baseline="0" dirty="0" err="1" smtClean="0">
                <a:latin typeface="Times New Roman"/>
              </a:rPr>
              <a:t>Entimology</a:t>
            </a:r>
            <a:r>
              <a:rPr lang="en-US" b="0" i="0" u="none" strike="noStrike" baseline="0" dirty="0" smtClean="0">
                <a:latin typeface="Times New Roman"/>
              </a:rPr>
              <a:t> &amp; Acarology).</a:t>
            </a:r>
          </a:p>
          <a:p>
            <a:pPr marL="0" indent="0">
              <a:buNone/>
            </a:pPr>
            <a:r>
              <a:rPr lang="en-US" b="1" dirty="0" smtClean="0">
                <a:latin typeface="Times New Roman"/>
              </a:rPr>
              <a:t>O</a:t>
            </a:r>
            <a:r>
              <a:rPr lang="en-US" b="1" i="0" u="none" strike="noStrike" baseline="0" dirty="0" smtClean="0">
                <a:latin typeface="Times New Roman"/>
              </a:rPr>
              <a:t>bjectives of the course</a:t>
            </a:r>
          </a:p>
          <a:p>
            <a:pPr marL="457200" indent="-457200">
              <a:buAutoNum type="arabicPeriod"/>
            </a:pPr>
            <a:r>
              <a:rPr lang="en-US" b="0" i="0" u="none" strike="noStrike" baseline="0" dirty="0" smtClean="0">
                <a:latin typeface="Times New Roman"/>
              </a:rPr>
              <a:t>To discuss the phenomena of parasites, host, parasitic and environmental factor.</a:t>
            </a:r>
          </a:p>
          <a:p>
            <a:pPr marL="0" indent="0">
              <a:buNone/>
            </a:pPr>
            <a:r>
              <a:rPr lang="en-US" dirty="0">
                <a:latin typeface="Times New Roman"/>
              </a:rPr>
              <a:t>2. To comprehend, clearly understand and describe the principal treats and unique </a:t>
            </a:r>
            <a:r>
              <a:rPr lang="en-US" dirty="0" err="1">
                <a:latin typeface="Times New Roman"/>
              </a:rPr>
              <a:t>characterstics</a:t>
            </a:r>
            <a:r>
              <a:rPr lang="en-US" dirty="0">
                <a:latin typeface="Times New Roman"/>
              </a:rPr>
              <a:t> of the major taxa of parasites.</a:t>
            </a:r>
          </a:p>
          <a:p>
            <a:pPr marL="0" indent="0">
              <a:buNone/>
            </a:pPr>
            <a:endParaRPr lang="en-US" dirty="0">
              <a:latin typeface="Times New Roman"/>
            </a:endParaRPr>
          </a:p>
          <a:p>
            <a:pPr marL="0" indent="0">
              <a:buNone/>
            </a:pPr>
            <a:endParaRPr lang="en-US" b="0" i="0" u="none" strike="noStrike" baseline="0" dirty="0" smtClean="0">
              <a:latin typeface="Times New Roman"/>
            </a:endParaRPr>
          </a:p>
          <a:p>
            <a:endParaRPr lang="en-US" b="0" i="0" u="none" strike="noStrike" baseline="0" dirty="0" smtClean="0">
              <a:latin typeface="Times New Roman"/>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3</a:t>
            </a:fld>
            <a:endParaRPr lang="en-US"/>
          </a:p>
        </p:txBody>
      </p:sp>
    </p:spTree>
    <p:extLst>
      <p:ext uri="{BB962C8B-B14F-4D97-AF65-F5344CB8AC3E}">
        <p14:creationId xmlns:p14="http://schemas.microsoft.com/office/powerpoint/2010/main" val="36579837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US" b="1" dirty="0">
                <a:latin typeface="Times New Roman" pitchFamily="18" charset="0"/>
                <a:cs typeface="Times New Roman" pitchFamily="18" charset="0"/>
              </a:rPr>
              <a:t>Clinical </a:t>
            </a:r>
            <a:r>
              <a:rPr lang="en-US" b="1" dirty="0" smtClean="0">
                <a:latin typeface="Times New Roman" pitchFamily="18" charset="0"/>
                <a:cs typeface="Times New Roman" pitchFamily="18" charset="0"/>
              </a:rPr>
              <a:t>sign</a:t>
            </a:r>
          </a:p>
          <a:p>
            <a:r>
              <a:rPr lang="en-US" dirty="0">
                <a:latin typeface="Times New Roman" pitchFamily="18" charset="0"/>
                <a:cs typeface="Times New Roman" pitchFamily="18" charset="0"/>
              </a:rPr>
              <a:t>In </a:t>
            </a:r>
            <a:r>
              <a:rPr lang="en-US" dirty="0" err="1">
                <a:latin typeface="Times New Roman" pitchFamily="18" charset="0"/>
                <a:cs typeface="Times New Roman" pitchFamily="18" charset="0"/>
              </a:rPr>
              <a:t>hyperacute</a:t>
            </a:r>
            <a:r>
              <a:rPr lang="en-US" dirty="0">
                <a:latin typeface="Times New Roman" pitchFamily="18" charset="0"/>
                <a:cs typeface="Times New Roman" pitchFamily="18" charset="0"/>
              </a:rPr>
              <a:t> cases, sheep die suddenly from hemorrhagic gastritis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acute </a:t>
            </a:r>
            <a:r>
              <a:rPr lang="en-US" dirty="0">
                <a:latin typeface="Times New Roman" pitchFamily="18" charset="0"/>
                <a:cs typeface="Times New Roman" pitchFamily="18" charset="0"/>
              </a:rPr>
              <a:t>cases, </a:t>
            </a:r>
            <a:r>
              <a:rPr lang="en-US" dirty="0" smtClean="0">
                <a:latin typeface="Times New Roman" pitchFamily="18" charset="0"/>
                <a:cs typeface="Times New Roman" pitchFamily="18" charset="0"/>
              </a:rPr>
              <a:t>anemia,</a:t>
            </a:r>
            <a:r>
              <a:rPr lang="en-US" dirty="0">
                <a:latin typeface="Times New Roman" pitchFamily="18" charset="0"/>
                <a:cs typeface="Times New Roman" pitchFamily="18" charset="0"/>
              </a:rPr>
              <a:t> variable degrees of </a:t>
            </a:r>
            <a:r>
              <a:rPr lang="en-US" dirty="0" smtClean="0">
                <a:latin typeface="Times New Roman" pitchFamily="18" charset="0"/>
                <a:cs typeface="Times New Roman" pitchFamily="18" charset="0"/>
              </a:rPr>
              <a:t>edema(submandibular and ascites), </a:t>
            </a:r>
            <a:r>
              <a:rPr lang="en-US" dirty="0">
                <a:latin typeface="Times New Roman" pitchFamily="18" charset="0"/>
                <a:cs typeface="Times New Roman" pitchFamily="18" charset="0"/>
              </a:rPr>
              <a:t>lethargy, dark colored feces and falling wool</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Diarrhea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not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generally </a:t>
            </a:r>
            <a:r>
              <a:rPr lang="en-US" dirty="0">
                <a:latin typeface="Times New Roman" pitchFamily="18" charset="0"/>
                <a:cs typeface="Times New Roman" pitchFamily="18" charset="0"/>
              </a:rPr>
              <a:t>a feature.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Chronic </a:t>
            </a:r>
            <a:r>
              <a:rPr lang="en-US" dirty="0" err="1">
                <a:latin typeface="Times New Roman" pitchFamily="18" charset="0"/>
                <a:cs typeface="Times New Roman" pitchFamily="18" charset="0"/>
              </a:rPr>
              <a:t>haemonchosis</a:t>
            </a:r>
            <a:r>
              <a:rPr lang="en-US" dirty="0">
                <a:latin typeface="Times New Roman" pitchFamily="18" charset="0"/>
                <a:cs typeface="Times New Roman" pitchFamily="18" charset="0"/>
              </a:rPr>
              <a:t> is associated with progressive weight loss and weakness, </a:t>
            </a:r>
            <a:r>
              <a:rPr lang="en-US" dirty="0" smtClean="0">
                <a:latin typeface="Times New Roman" pitchFamily="18" charset="0"/>
                <a:cs typeface="Times New Roman" pitchFamily="18" charset="0"/>
              </a:rPr>
              <a:t>neither severe </a:t>
            </a:r>
            <a:r>
              <a:rPr lang="en-US" dirty="0">
                <a:latin typeface="Times New Roman" pitchFamily="18" charset="0"/>
                <a:cs typeface="Times New Roman" pitchFamily="18" charset="0"/>
              </a:rPr>
              <a:t>anemia nor gross edema being present</a:t>
            </a: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30</a:t>
            </a:fld>
            <a:endParaRPr lang="en-US"/>
          </a:p>
        </p:txBody>
      </p:sp>
    </p:spTree>
    <p:extLst>
      <p:ext uri="{BB962C8B-B14F-4D97-AF65-F5344CB8AC3E}">
        <p14:creationId xmlns:p14="http://schemas.microsoft.com/office/powerpoint/2010/main" val="2615377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US" b="1" dirty="0">
                <a:latin typeface="Times New Roman" pitchFamily="18" charset="0"/>
                <a:cs typeface="Times New Roman" pitchFamily="18" charset="0"/>
              </a:rPr>
              <a:t>Self- cure Phenomena</a:t>
            </a:r>
          </a:p>
          <a:p>
            <a:r>
              <a:rPr lang="en-US" dirty="0">
                <a:latin typeface="Times New Roman" pitchFamily="18" charset="0"/>
                <a:cs typeface="Times New Roman" pitchFamily="18" charset="0"/>
              </a:rPr>
              <a:t>In areas of endemic </a:t>
            </a:r>
            <a:r>
              <a:rPr lang="en-US" dirty="0" err="1">
                <a:latin typeface="Times New Roman" pitchFamily="18" charset="0"/>
                <a:cs typeface="Times New Roman" pitchFamily="18" charset="0"/>
              </a:rPr>
              <a:t>haemonchosis</a:t>
            </a:r>
            <a:r>
              <a:rPr lang="en-US" dirty="0">
                <a:latin typeface="Times New Roman" pitchFamily="18" charset="0"/>
                <a:cs typeface="Times New Roman" pitchFamily="18" charset="0"/>
              </a:rPr>
              <a:t> it has often been observed after a period of heavy rain the fecal worm egg counts of sheep infected with </a:t>
            </a:r>
            <a:r>
              <a:rPr lang="en-US" i="1" dirty="0">
                <a:latin typeface="Times New Roman" pitchFamily="18" charset="0"/>
                <a:cs typeface="Times New Roman" pitchFamily="18" charset="0"/>
              </a:rPr>
              <a:t>H. </a:t>
            </a:r>
            <a:r>
              <a:rPr lang="en-US" i="1" dirty="0" err="1">
                <a:latin typeface="Times New Roman" pitchFamily="18" charset="0"/>
                <a:cs typeface="Times New Roman" pitchFamily="18" charset="0"/>
              </a:rPr>
              <a:t>contortus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drop sharply to near zero levels due to the expulsion of the major part of the adult worm burden.</a:t>
            </a: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due to superimposing an infection of </a:t>
            </a:r>
            <a:r>
              <a:rPr lang="en-US" i="1" dirty="0">
                <a:latin typeface="Times New Roman" pitchFamily="18" charset="0"/>
                <a:cs typeface="Times New Roman" pitchFamily="18" charset="0"/>
              </a:rPr>
              <a:t>H. </a:t>
            </a:r>
            <a:r>
              <a:rPr lang="en-US" i="1" dirty="0" err="1">
                <a:latin typeface="Times New Roman" pitchFamily="18" charset="0"/>
                <a:cs typeface="Times New Roman" pitchFamily="18" charset="0"/>
              </a:rPr>
              <a:t>contortus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larvae on an existing adult infection in the abomasum.</a:t>
            </a:r>
          </a:p>
          <a:p>
            <a:r>
              <a:rPr lang="en-US" dirty="0">
                <a:latin typeface="Times New Roman" pitchFamily="18" charset="0"/>
                <a:cs typeface="Times New Roman" pitchFamily="18" charset="0"/>
              </a:rPr>
              <a:t>The expulsion of the adult worm population is considered to be the consequence of an immediate type hypersensitivity reaction to antigens derived from the developing larvae.</a:t>
            </a:r>
          </a:p>
          <a:p>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31</a:t>
            </a:fld>
            <a:endParaRPr lang="en-US"/>
          </a:p>
        </p:txBody>
      </p:sp>
    </p:spTree>
    <p:extLst>
      <p:ext uri="{BB962C8B-B14F-4D97-AF65-F5344CB8AC3E}">
        <p14:creationId xmlns:p14="http://schemas.microsoft.com/office/powerpoint/2010/main" val="3069863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b="1" dirty="0">
                <a:latin typeface="Times New Roman" pitchFamily="18" charset="0"/>
                <a:cs typeface="Times New Roman" pitchFamily="18" charset="0"/>
              </a:rPr>
              <a:t>Diagnosis</a:t>
            </a:r>
          </a:p>
          <a:p>
            <a:r>
              <a:rPr lang="en-US" dirty="0">
                <a:latin typeface="Times New Roman" pitchFamily="18" charset="0"/>
                <a:cs typeface="Times New Roman" pitchFamily="18" charset="0"/>
              </a:rPr>
              <a:t>History and clinical signs</a:t>
            </a:r>
          </a:p>
          <a:p>
            <a:r>
              <a:rPr lang="en-US" dirty="0">
                <a:latin typeface="Times New Roman" pitchFamily="18" charset="0"/>
                <a:cs typeface="Times New Roman" pitchFamily="18" charset="0"/>
              </a:rPr>
              <a:t>Necropsy</a:t>
            </a:r>
          </a:p>
          <a:p>
            <a:r>
              <a:rPr lang="en-US" dirty="0">
                <a:latin typeface="Times New Roman" pitchFamily="18" charset="0"/>
                <a:cs typeface="Times New Roman" pitchFamily="18" charset="0"/>
              </a:rPr>
              <a:t>Gradual disappearance of the syndrome after anthelmintic treatment in chronic </a:t>
            </a:r>
            <a:r>
              <a:rPr lang="en-US" dirty="0" err="1">
                <a:latin typeface="Times New Roman" pitchFamily="18" charset="0"/>
                <a:cs typeface="Times New Roman" pitchFamily="18" charset="0"/>
              </a:rPr>
              <a:t>haemonchosis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Treatment</a:t>
            </a:r>
          </a:p>
          <a:p>
            <a:r>
              <a:rPr lang="en-US" dirty="0" err="1" smtClean="0">
                <a:latin typeface="Times New Roman" pitchFamily="18" charset="0"/>
                <a:cs typeface="Times New Roman" pitchFamily="18" charset="0"/>
              </a:rPr>
              <a:t>benzimidazoles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levamisole</a:t>
            </a:r>
            <a:r>
              <a:rPr lang="en-US" dirty="0">
                <a:latin typeface="Times New Roman" pitchFamily="18" charset="0"/>
                <a:cs typeface="Times New Roman" pitchFamily="18" charset="0"/>
              </a:rPr>
              <a:t>, an </a:t>
            </a:r>
            <a:r>
              <a:rPr lang="en-US" dirty="0" err="1">
                <a:latin typeface="Times New Roman" pitchFamily="18" charset="0"/>
                <a:cs typeface="Times New Roman" pitchFamily="18" charset="0"/>
              </a:rPr>
              <a:t>avermectin</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milbemycin</a:t>
            </a:r>
            <a:r>
              <a:rPr lang="en-US" dirty="0">
                <a:latin typeface="Times New Roman" pitchFamily="18" charset="0"/>
                <a:cs typeface="Times New Roman" pitchFamily="18" charset="0"/>
              </a:rPr>
              <a:t> or </a:t>
            </a:r>
            <a:r>
              <a:rPr lang="en-US" dirty="0" err="1" smtClean="0">
                <a:latin typeface="Times New Roman" pitchFamily="18" charset="0"/>
                <a:cs typeface="Times New Roman" pitchFamily="18" charset="0"/>
              </a:rPr>
              <a:t>salicylanilide</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Control</a:t>
            </a:r>
          </a:p>
          <a:p>
            <a:r>
              <a:rPr lang="en-US" dirty="0">
                <a:latin typeface="Times New Roman" pitchFamily="18" charset="0"/>
                <a:cs typeface="Times New Roman" pitchFamily="18" charset="0"/>
              </a:rPr>
              <a:t>U</a:t>
            </a:r>
            <a:r>
              <a:rPr lang="en-US" dirty="0" smtClean="0">
                <a:latin typeface="Times New Roman" pitchFamily="18" charset="0"/>
                <a:cs typeface="Times New Roman" pitchFamily="18" charset="0"/>
              </a:rPr>
              <a:t>se </a:t>
            </a:r>
            <a:r>
              <a:rPr lang="en-US" dirty="0">
                <a:latin typeface="Times New Roman" pitchFamily="18" charset="0"/>
                <a:cs typeface="Times New Roman" pitchFamily="18" charset="0"/>
              </a:rPr>
              <a:t>an anthelmintic at intervals of 2-4 weeks depending on the degree </a:t>
            </a:r>
            <a:r>
              <a:rPr lang="en-US" dirty="0" smtClean="0">
                <a:latin typeface="Times New Roman" pitchFamily="18" charset="0"/>
                <a:cs typeface="Times New Roman" pitchFamily="18" charset="0"/>
              </a:rPr>
              <a:t>of challenge</a:t>
            </a:r>
            <a:r>
              <a:rPr lang="en-US" dirty="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32</a:t>
            </a:fld>
            <a:endParaRPr lang="en-US"/>
          </a:p>
        </p:txBody>
      </p:sp>
    </p:spTree>
    <p:extLst>
      <p:ext uri="{BB962C8B-B14F-4D97-AF65-F5344CB8AC3E}">
        <p14:creationId xmlns:p14="http://schemas.microsoft.com/office/powerpoint/2010/main" val="3085991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latin typeface="Times New Roman" pitchFamily="18" charset="0"/>
                <a:cs typeface="Times New Roman" pitchFamily="18" charset="0"/>
              </a:rPr>
              <a:t>Dictyocaulus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This genus living in the bronchi of cattle, sheep, horses and donkeys is the major cause of </a:t>
            </a:r>
            <a:r>
              <a:rPr lang="en-US" dirty="0" smtClean="0">
                <a:latin typeface="Times New Roman" pitchFamily="18" charset="0"/>
                <a:cs typeface="Times New Roman" pitchFamily="18" charset="0"/>
              </a:rPr>
              <a:t>parasitic </a:t>
            </a:r>
            <a:r>
              <a:rPr lang="en-US" dirty="0">
                <a:latin typeface="Times New Roman" pitchFamily="18" charset="0"/>
                <a:cs typeface="Times New Roman" pitchFamily="18" charset="0"/>
              </a:rPr>
              <a:t>bronchitis </a:t>
            </a:r>
            <a:r>
              <a:rPr lang="en-US" dirty="0" smtClean="0">
                <a:latin typeface="Times New Roman" pitchFamily="18" charset="0"/>
                <a:cs typeface="Times New Roman" pitchFamily="18" charset="0"/>
              </a:rPr>
              <a:t>in these </a:t>
            </a:r>
            <a:r>
              <a:rPr lang="en-US" dirty="0">
                <a:latin typeface="Times New Roman" pitchFamily="18" charset="0"/>
                <a:cs typeface="Times New Roman" pitchFamily="18" charset="0"/>
              </a:rPr>
              <a:t>hosts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Hosts: </a:t>
            </a:r>
            <a:r>
              <a:rPr lang="en-US" dirty="0">
                <a:latin typeface="Times New Roman" pitchFamily="18" charset="0"/>
                <a:cs typeface="Times New Roman" pitchFamily="18" charset="0"/>
              </a:rPr>
              <a:t>Ruminants, horses and donkeys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Site: </a:t>
            </a:r>
            <a:r>
              <a:rPr lang="en-US" dirty="0">
                <a:latin typeface="Times New Roman" pitchFamily="18" charset="0"/>
                <a:cs typeface="Times New Roman" pitchFamily="18" charset="0"/>
              </a:rPr>
              <a:t>Trachea and bronchi, particularly of the diaphragmatic lobes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Species: </a:t>
            </a:r>
            <a:endParaRPr lang="en-US" b="1" dirty="0" smtClean="0">
              <a:latin typeface="Times New Roman" pitchFamily="18" charset="0"/>
              <a:cs typeface="Times New Roman" pitchFamily="18" charset="0"/>
            </a:endParaRPr>
          </a:p>
          <a:p>
            <a:r>
              <a:rPr lang="en-US" i="1" dirty="0" err="1" smtClean="0">
                <a:latin typeface="Times New Roman" pitchFamily="18" charset="0"/>
                <a:cs typeface="Times New Roman" pitchFamily="18" charset="0"/>
              </a:rPr>
              <a:t>Dictyocaulus</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viviparus</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cattle </a:t>
            </a:r>
            <a:r>
              <a:rPr lang="en-US" dirty="0">
                <a:latin typeface="Times New Roman" pitchFamily="18" charset="0"/>
                <a:cs typeface="Times New Roman" pitchFamily="18" charset="0"/>
              </a:rPr>
              <a:t>and deer</a:t>
            </a:r>
          </a:p>
          <a:p>
            <a:r>
              <a:rPr lang="en-US" i="1" dirty="0">
                <a:latin typeface="Times New Roman" pitchFamily="18" charset="0"/>
                <a:cs typeface="Times New Roman" pitchFamily="18" charset="0"/>
              </a:rPr>
              <a:t>D. </a:t>
            </a:r>
            <a:r>
              <a:rPr lang="en-US" i="1" dirty="0" err="1">
                <a:latin typeface="Times New Roman" pitchFamily="18" charset="0"/>
                <a:cs typeface="Times New Roman" pitchFamily="18" charset="0"/>
              </a:rPr>
              <a:t>filaria</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sheep </a:t>
            </a:r>
            <a:r>
              <a:rPr lang="en-US" dirty="0">
                <a:latin typeface="Times New Roman" pitchFamily="18" charset="0"/>
                <a:cs typeface="Times New Roman" pitchFamily="18" charset="0"/>
              </a:rPr>
              <a:t>and goats</a:t>
            </a:r>
          </a:p>
          <a:p>
            <a:r>
              <a:rPr lang="en-US" i="1" dirty="0">
                <a:latin typeface="Times New Roman" pitchFamily="18" charset="0"/>
                <a:cs typeface="Times New Roman" pitchFamily="18" charset="0"/>
              </a:rPr>
              <a:t>D. </a:t>
            </a:r>
            <a:r>
              <a:rPr lang="en-US" i="1" dirty="0" err="1">
                <a:latin typeface="Times New Roman" pitchFamily="18" charset="0"/>
                <a:cs typeface="Times New Roman" pitchFamily="18" charset="0"/>
              </a:rPr>
              <a:t>arnfieldi</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donkeys </a:t>
            </a:r>
            <a:r>
              <a:rPr lang="en-US" dirty="0">
                <a:latin typeface="Times New Roman" pitchFamily="18" charset="0"/>
                <a:cs typeface="Times New Roman" pitchFamily="18" charset="0"/>
              </a:rPr>
              <a:t>and horses.</a:t>
            </a:r>
          </a:p>
        </p:txBody>
      </p:sp>
      <p:sp>
        <p:nvSpPr>
          <p:cNvPr id="4" name="Slide Number Placeholder 3"/>
          <p:cNvSpPr>
            <a:spLocks noGrp="1"/>
          </p:cNvSpPr>
          <p:nvPr>
            <p:ph type="sldNum" sz="quarter" idx="12"/>
          </p:nvPr>
        </p:nvSpPr>
        <p:spPr/>
        <p:txBody>
          <a:bodyPr/>
          <a:lstStyle/>
          <a:p>
            <a:fld id="{3892F80C-1B21-48B2-8493-A1B7FBDDA3BA}" type="slidenum">
              <a:rPr lang="en-US" smtClean="0"/>
              <a:t>33</a:t>
            </a:fld>
            <a:endParaRPr lang="en-US"/>
          </a:p>
        </p:txBody>
      </p:sp>
    </p:spTree>
    <p:extLst>
      <p:ext uri="{BB962C8B-B14F-4D97-AF65-F5344CB8AC3E}">
        <p14:creationId xmlns:p14="http://schemas.microsoft.com/office/powerpoint/2010/main" val="1830490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752600"/>
            <a:ext cx="8229600" cy="4953000"/>
          </a:xfrm>
        </p:spPr>
        <p:txBody>
          <a:bodyPr>
            <a:normAutofit fontScale="92500" lnSpcReduction="20000"/>
          </a:bodyPr>
          <a:lstStyle/>
          <a:p>
            <a:r>
              <a:rPr lang="en-US" b="1" dirty="0">
                <a:latin typeface="Times New Roman" pitchFamily="18" charset="0"/>
                <a:cs typeface="Times New Roman" pitchFamily="18" charset="0"/>
              </a:rPr>
              <a:t>Distribution: </a:t>
            </a:r>
            <a:r>
              <a:rPr lang="en-US" dirty="0">
                <a:latin typeface="Times New Roman" pitchFamily="18" charset="0"/>
                <a:cs typeface="Times New Roman" pitchFamily="18" charset="0"/>
              </a:rPr>
              <a:t>Worldwide, but especially important in temperate climates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Life </a:t>
            </a:r>
            <a:r>
              <a:rPr lang="en-US" b="1" dirty="0" smtClean="0">
                <a:latin typeface="Times New Roman" pitchFamily="18" charset="0"/>
                <a:cs typeface="Times New Roman" pitchFamily="18" charset="0"/>
              </a:rPr>
              <a:t>cycle</a:t>
            </a:r>
          </a:p>
          <a:p>
            <a:r>
              <a:rPr lang="en-US" dirty="0">
                <a:latin typeface="Times New Roman" pitchFamily="18" charset="0"/>
                <a:cs typeface="Times New Roman" pitchFamily="18" charset="0"/>
              </a:rPr>
              <a:t>The female worms are </a:t>
            </a:r>
            <a:r>
              <a:rPr lang="en-US" dirty="0" err="1">
                <a:latin typeface="Times New Roman" pitchFamily="18" charset="0"/>
                <a:cs typeface="Times New Roman" pitchFamily="18" charset="0"/>
              </a:rPr>
              <a:t>ovo</a:t>
            </a:r>
            <a:r>
              <a:rPr lang="en-US" dirty="0">
                <a:latin typeface="Times New Roman" pitchFamily="18" charset="0"/>
                <a:cs typeface="Times New Roman" pitchFamily="18" charset="0"/>
              </a:rPr>
              <a:t>-viviparous, producing eggs containing fully developed larvae which hatch </a:t>
            </a:r>
            <a:r>
              <a:rPr lang="en-US" dirty="0" smtClean="0">
                <a:latin typeface="Times New Roman" pitchFamily="18" charset="0"/>
                <a:cs typeface="Times New Roman" pitchFamily="18" charset="0"/>
              </a:rPr>
              <a:t>almost immediately.</a:t>
            </a:r>
          </a:p>
          <a:p>
            <a:r>
              <a:rPr lang="en-US" dirty="0">
                <a:latin typeface="Times New Roman" pitchFamily="18" charset="0"/>
                <a:cs typeface="Times New Roman" pitchFamily="18" charset="0"/>
              </a:rPr>
              <a:t>The L1 migrate up the trachea, are swallowed and pass out in the feces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Under optimal conditions </a:t>
            </a:r>
            <a:r>
              <a:rPr lang="en-US" dirty="0" smtClean="0">
                <a:latin typeface="Times New Roman" pitchFamily="18" charset="0"/>
                <a:cs typeface="Times New Roman" pitchFamily="18" charset="0"/>
              </a:rPr>
              <a:t>the L3 </a:t>
            </a:r>
            <a:r>
              <a:rPr lang="en-US" dirty="0">
                <a:latin typeface="Times New Roman" pitchFamily="18" charset="0"/>
                <a:cs typeface="Times New Roman" pitchFamily="18" charset="0"/>
              </a:rPr>
              <a:t>stage is reached within five days, but usually takes longer in the field</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L3 leave the fecal </a:t>
            </a:r>
            <a:r>
              <a:rPr lang="en-US" dirty="0" smtClean="0">
                <a:latin typeface="Times New Roman" pitchFamily="18" charset="0"/>
                <a:cs typeface="Times New Roman" pitchFamily="18" charset="0"/>
              </a:rPr>
              <a:t>patch </a:t>
            </a:r>
            <a:r>
              <a:rPr lang="en-US" dirty="0">
                <a:latin typeface="Times New Roman" pitchFamily="18" charset="0"/>
                <a:cs typeface="Times New Roman" pitchFamily="18" charset="0"/>
              </a:rPr>
              <a:t>to reach the herbage either by their own motility or through the agency of the </a:t>
            </a:r>
            <a:r>
              <a:rPr lang="en-US" dirty="0" smtClean="0">
                <a:latin typeface="Times New Roman" pitchFamily="18" charset="0"/>
                <a:cs typeface="Times New Roman" pitchFamily="18" charset="0"/>
              </a:rPr>
              <a:t>fungus </a:t>
            </a:r>
            <a:r>
              <a:rPr lang="en-US" b="1" i="1" dirty="0" err="1" smtClean="0">
                <a:latin typeface="Times New Roman" pitchFamily="18" charset="0"/>
                <a:cs typeface="Times New Roman" pitchFamily="18" charset="0"/>
              </a:rPr>
              <a:t>Pilobolus</a:t>
            </a:r>
            <a:r>
              <a:rPr lang="en-US" b="1" i="1" dirty="0" smtClean="0">
                <a:latin typeface="Times New Roman" pitchFamily="18" charset="0"/>
                <a:cs typeface="Times New Roman" pitchFamily="18" charset="0"/>
              </a:rPr>
              <a:t>.</a:t>
            </a:r>
          </a:p>
          <a:p>
            <a:r>
              <a:rPr lang="en-US" dirty="0">
                <a:latin typeface="Times New Roman" pitchFamily="18" charset="0"/>
                <a:cs typeface="Times New Roman" pitchFamily="18" charset="0"/>
              </a:rPr>
              <a:t>After ingestion, the L3 penetrate the intestinal mucosa and pass to the mesenteric lymph nodes where </a:t>
            </a:r>
            <a:r>
              <a:rPr lang="en-US" dirty="0" smtClean="0">
                <a:latin typeface="Times New Roman" pitchFamily="18" charset="0"/>
                <a:cs typeface="Times New Roman" pitchFamily="18" charset="0"/>
              </a:rPr>
              <a:t>they </a:t>
            </a:r>
            <a:r>
              <a:rPr lang="en-US" dirty="0" err="1" smtClean="0">
                <a:latin typeface="Times New Roman" pitchFamily="18" charset="0"/>
                <a:cs typeface="Times New Roman" pitchFamily="18" charset="0"/>
              </a:rPr>
              <a:t>moult</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Then the L3 travel via the lymph and blood to the lungs and break out of the capillaries into the alveoli about one week after infection.</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34</a:t>
            </a:fld>
            <a:endParaRPr lang="en-US"/>
          </a:p>
        </p:txBody>
      </p:sp>
    </p:spTree>
    <p:extLst>
      <p:ext uri="{BB962C8B-B14F-4D97-AF65-F5344CB8AC3E}">
        <p14:creationId xmlns:p14="http://schemas.microsoft.com/office/powerpoint/2010/main" val="1046536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final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occurs in the bronchioles a few days later and the young </a:t>
            </a:r>
            <a:r>
              <a:rPr lang="en-US" dirty="0" smtClean="0">
                <a:latin typeface="Times New Roman" pitchFamily="18" charset="0"/>
                <a:cs typeface="Times New Roman" pitchFamily="18" charset="0"/>
              </a:rPr>
              <a:t>adults then </a:t>
            </a:r>
            <a:r>
              <a:rPr lang="en-US" dirty="0">
                <a:latin typeface="Times New Roman" pitchFamily="18" charset="0"/>
                <a:cs typeface="Times New Roman" pitchFamily="18" charset="0"/>
              </a:rPr>
              <a:t>move up the bronchi and mature</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is around 3-4 weeks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Clinical signs</a:t>
            </a:r>
            <a:r>
              <a:rPr lang="en-US" b="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 mildly </a:t>
            </a:r>
            <a:r>
              <a:rPr lang="en-US" dirty="0">
                <a:latin typeface="Times New Roman" pitchFamily="18" charset="0"/>
                <a:cs typeface="Times New Roman" pitchFamily="18" charset="0"/>
              </a:rPr>
              <a:t>affected animals </a:t>
            </a:r>
            <a:r>
              <a:rPr lang="en-US" i="1" dirty="0">
                <a:latin typeface="Times New Roman" pitchFamily="18" charset="0"/>
                <a:cs typeface="Times New Roman" pitchFamily="18" charset="0"/>
              </a:rPr>
              <a:t>cough intermittently</a:t>
            </a:r>
            <a:r>
              <a:rPr lang="en-US" dirty="0">
                <a:latin typeface="Times New Roman" pitchFamily="18" charset="0"/>
                <a:cs typeface="Times New Roman" pitchFamily="18" charset="0"/>
              </a:rPr>
              <a:t>, particularly when exercised</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Moderately affected animals </a:t>
            </a:r>
            <a:r>
              <a:rPr lang="en-US" dirty="0" smtClean="0">
                <a:latin typeface="Times New Roman" pitchFamily="18" charset="0"/>
                <a:cs typeface="Times New Roman" pitchFamily="18" charset="0"/>
              </a:rPr>
              <a:t>have frequent </a:t>
            </a:r>
            <a:r>
              <a:rPr lang="en-US" dirty="0">
                <a:latin typeface="Times New Roman" pitchFamily="18" charset="0"/>
                <a:cs typeface="Times New Roman" pitchFamily="18" charset="0"/>
              </a:rPr>
              <a:t>bouts of coughing at rest, </a:t>
            </a:r>
            <a:r>
              <a:rPr lang="en-US" i="1" dirty="0" err="1">
                <a:latin typeface="Times New Roman" pitchFamily="18" charset="0"/>
                <a:cs typeface="Times New Roman" pitchFamily="18" charset="0"/>
              </a:rPr>
              <a:t>tachypnoea</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(&gt;60 respirations per minute) and h</a:t>
            </a:r>
            <a:r>
              <a:rPr lang="en-US" i="1" dirty="0">
                <a:latin typeface="Times New Roman" pitchFamily="18" charset="0"/>
                <a:cs typeface="Times New Roman" pitchFamily="18" charset="0"/>
              </a:rPr>
              <a:t>yperpnoea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Severely </a:t>
            </a:r>
            <a:r>
              <a:rPr lang="en-US" dirty="0">
                <a:latin typeface="Times New Roman" pitchFamily="18" charset="0"/>
                <a:cs typeface="Times New Roman" pitchFamily="18" charset="0"/>
              </a:rPr>
              <a:t>affected animals </a:t>
            </a:r>
            <a:r>
              <a:rPr lang="en-US" dirty="0" smtClean="0">
                <a:latin typeface="Times New Roman" pitchFamily="18" charset="0"/>
                <a:cs typeface="Times New Roman" pitchFamily="18" charset="0"/>
              </a:rPr>
              <a:t>show severe </a:t>
            </a:r>
            <a:r>
              <a:rPr lang="en-US" dirty="0" err="1">
                <a:latin typeface="Times New Roman" pitchFamily="18" charset="0"/>
                <a:cs typeface="Times New Roman" pitchFamily="18" charset="0"/>
              </a:rPr>
              <a:t>tachypnoea</a:t>
            </a:r>
            <a:r>
              <a:rPr lang="en-US" dirty="0">
                <a:latin typeface="Times New Roman" pitchFamily="18" charset="0"/>
                <a:cs typeface="Times New Roman" pitchFamily="18" charset="0"/>
              </a:rPr>
              <a:t> (&gt;80 respirations per minute) and </a:t>
            </a:r>
            <a:r>
              <a:rPr lang="en-US" dirty="0" err="1">
                <a:latin typeface="Times New Roman" pitchFamily="18" charset="0"/>
                <a:cs typeface="Times New Roman" pitchFamily="18" charset="0"/>
              </a:rPr>
              <a:t>dyspnoea</a:t>
            </a:r>
            <a:r>
              <a:rPr lang="en-US" dirty="0">
                <a:latin typeface="Times New Roman" pitchFamily="18" charset="0"/>
                <a:cs typeface="Times New Roman" pitchFamily="18" charset="0"/>
              </a:rPr>
              <a:t> and frequently adopt the classic </a:t>
            </a:r>
            <a:r>
              <a:rPr lang="en-US" dirty="0" smtClean="0">
                <a:latin typeface="Times New Roman" pitchFamily="18" charset="0"/>
                <a:cs typeface="Times New Roman" pitchFamily="18" charset="0"/>
              </a:rPr>
              <a:t>'air-hunger‘ position </a:t>
            </a:r>
            <a:r>
              <a:rPr lang="en-US" dirty="0">
                <a:latin typeface="Times New Roman" pitchFamily="18" charset="0"/>
                <a:cs typeface="Times New Roman" pitchFamily="18" charset="0"/>
              </a:rPr>
              <a:t>of mouth breathing with the head and neck outstretched.</a:t>
            </a:r>
          </a:p>
        </p:txBody>
      </p:sp>
      <p:sp>
        <p:nvSpPr>
          <p:cNvPr id="4" name="Slide Number Placeholder 3"/>
          <p:cNvSpPr>
            <a:spLocks noGrp="1"/>
          </p:cNvSpPr>
          <p:nvPr>
            <p:ph type="sldNum" sz="quarter" idx="12"/>
          </p:nvPr>
        </p:nvSpPr>
        <p:spPr/>
        <p:txBody>
          <a:bodyPr/>
          <a:lstStyle/>
          <a:p>
            <a:fld id="{3892F80C-1B21-48B2-8493-A1B7FBDDA3BA}" type="slidenum">
              <a:rPr lang="en-US" smtClean="0"/>
              <a:t>35</a:t>
            </a:fld>
            <a:endParaRPr lang="en-US"/>
          </a:p>
        </p:txBody>
      </p:sp>
    </p:spTree>
    <p:extLst>
      <p:ext uri="{BB962C8B-B14F-4D97-AF65-F5344CB8AC3E}">
        <p14:creationId xmlns:p14="http://schemas.microsoft.com/office/powerpoint/2010/main" val="1843811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b="1" dirty="0">
                <a:latin typeface="Times New Roman" pitchFamily="18" charset="0"/>
                <a:cs typeface="Times New Roman" pitchFamily="18" charset="0"/>
              </a:rPr>
              <a:t>Diagnosis </a:t>
            </a:r>
            <a:endParaRPr lang="en-US" b="1" dirty="0" smtClean="0">
              <a:latin typeface="Times New Roman" pitchFamily="18" charset="0"/>
              <a:cs typeface="Times New Roman" pitchFamily="18" charset="0"/>
            </a:endParaRPr>
          </a:p>
          <a:p>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linical signs</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time of the </a:t>
            </a:r>
            <a:r>
              <a:rPr lang="en-US" dirty="0" smtClean="0">
                <a:latin typeface="Times New Roman" pitchFamily="18" charset="0"/>
                <a:cs typeface="Times New Roman" pitchFamily="18" charset="0"/>
              </a:rPr>
              <a:t>year</a:t>
            </a:r>
          </a:p>
          <a:p>
            <a:r>
              <a:rPr lang="en-US" dirty="0" smtClean="0">
                <a:latin typeface="Times New Roman" pitchFamily="18" charset="0"/>
                <a:cs typeface="Times New Roman" pitchFamily="18" charset="0"/>
              </a:rPr>
              <a:t>History and </a:t>
            </a:r>
            <a:r>
              <a:rPr lang="en-US" dirty="0">
                <a:latin typeface="Times New Roman" pitchFamily="18" charset="0"/>
                <a:cs typeface="Times New Roman" pitchFamily="18" charset="0"/>
              </a:rPr>
              <a:t>a history of grazing on permanent or </a:t>
            </a:r>
            <a:r>
              <a:rPr lang="en-US" dirty="0" err="1" smtClean="0">
                <a:latin typeface="Times New Roman" pitchFamily="18" charset="0"/>
                <a:cs typeface="Times New Roman" pitchFamily="18" charset="0"/>
              </a:rPr>
              <a:t>semipermanent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pastures.</a:t>
            </a:r>
          </a:p>
          <a:p>
            <a:r>
              <a:rPr lang="en-US" dirty="0">
                <a:latin typeface="Times New Roman" pitchFamily="18" charset="0"/>
                <a:cs typeface="Times New Roman" pitchFamily="18" charset="0"/>
              </a:rPr>
              <a:t>In dead animals (post-mortem</a:t>
            </a:r>
            <a:r>
              <a:rPr lang="en-US" dirty="0" smtClean="0">
                <a:latin typeface="Times New Roman" pitchFamily="18" charset="0"/>
                <a:cs typeface="Times New Roman" pitchFamily="18" charset="0"/>
              </a:rPr>
              <a:t>)</a:t>
            </a:r>
          </a:p>
          <a:p>
            <a:pPr>
              <a:buFont typeface="Wingdings" pitchFamily="2" charset="2"/>
              <a:buChar char="v"/>
            </a:pPr>
            <a:r>
              <a:rPr lang="en-US" b="1" dirty="0" smtClean="0">
                <a:latin typeface="Times New Roman" pitchFamily="18" charset="0"/>
                <a:cs typeface="Times New Roman" pitchFamily="18" charset="0"/>
              </a:rPr>
              <a:t>Treatment </a:t>
            </a:r>
            <a:r>
              <a:rPr lang="en-US" b="1" dirty="0">
                <a:latin typeface="Times New Roman" pitchFamily="18" charset="0"/>
                <a:cs typeface="Times New Roman" pitchFamily="18" charset="0"/>
              </a:rPr>
              <a:t>and control of lung worms: </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Consist </a:t>
            </a:r>
            <a:r>
              <a:rPr lang="en-US" dirty="0">
                <a:latin typeface="Times New Roman" pitchFamily="18" charset="0"/>
                <a:cs typeface="Times New Roman" pitchFamily="18" charset="0"/>
              </a:rPr>
              <a:t>of </a:t>
            </a:r>
            <a:r>
              <a:rPr lang="en-US" dirty="0" err="1">
                <a:latin typeface="Times New Roman" pitchFamily="18" charset="0"/>
                <a:cs typeface="Times New Roman" pitchFamily="18" charset="0"/>
              </a:rPr>
              <a:t>benzimidazole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levamisole</a:t>
            </a:r>
            <a:r>
              <a:rPr lang="en-US" dirty="0">
                <a:latin typeface="Times New Roman" pitchFamily="18" charset="0"/>
                <a:cs typeface="Times New Roman" pitchFamily="18" charset="0"/>
              </a:rPr>
              <a:t> and </a:t>
            </a:r>
            <a:r>
              <a:rPr lang="en-US" dirty="0" err="1" smtClean="0">
                <a:latin typeface="Times New Roman" pitchFamily="18" charset="0"/>
                <a:cs typeface="Times New Roman" pitchFamily="18" charset="0"/>
              </a:rPr>
              <a:t>iveremectine</a:t>
            </a:r>
            <a:r>
              <a:rPr lang="en-US" dirty="0">
                <a:latin typeface="Times New Roman" pitchFamily="18" charset="0"/>
                <a:cs typeface="Times New Roman" pitchFamily="18" charset="0"/>
              </a:rPr>
              <a:t>.</a:t>
            </a:r>
          </a:p>
          <a:p>
            <a:pPr>
              <a:buFont typeface="Wingdings" pitchFamily="2" charset="2"/>
              <a:buChar char="v"/>
            </a:pPr>
            <a:r>
              <a:rPr lang="en-US" b="1" dirty="0">
                <a:latin typeface="Times New Roman" pitchFamily="18" charset="0"/>
                <a:cs typeface="Times New Roman" pitchFamily="18" charset="0"/>
              </a:rPr>
              <a:t>Control of lung worms</a:t>
            </a:r>
          </a:p>
          <a:p>
            <a:r>
              <a:rPr lang="en-US" dirty="0">
                <a:latin typeface="Times New Roman" pitchFamily="18" charset="0"/>
                <a:cs typeface="Times New Roman" pitchFamily="18" charset="0"/>
              </a:rPr>
              <a:t>1. Strategic </a:t>
            </a:r>
            <a:r>
              <a:rPr lang="en-US" dirty="0" err="1">
                <a:latin typeface="Times New Roman" pitchFamily="18" charset="0"/>
                <a:cs typeface="Times New Roman" pitchFamily="18" charset="0"/>
              </a:rPr>
              <a:t>anthelmitic</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2. Grazing management: rotational grazing can reduce the level of infection.</a:t>
            </a:r>
          </a:p>
          <a:p>
            <a:r>
              <a:rPr lang="en-US" dirty="0" smtClean="0">
                <a:latin typeface="Times New Roman" pitchFamily="18" charset="0"/>
                <a:cs typeface="Times New Roman" pitchFamily="18" charset="0"/>
              </a:rPr>
              <a:t>4</a:t>
            </a:r>
            <a:r>
              <a:rPr lang="en-US" dirty="0">
                <a:latin typeface="Times New Roman" pitchFamily="18" charset="0"/>
                <a:cs typeface="Times New Roman" pitchFamily="18" charset="0"/>
              </a:rPr>
              <a:t>. Vaccination by using two doses of gamma irradiated larvae at 4 weeks interval.</a:t>
            </a:r>
          </a:p>
        </p:txBody>
      </p:sp>
      <p:sp>
        <p:nvSpPr>
          <p:cNvPr id="4" name="Slide Number Placeholder 3"/>
          <p:cNvSpPr>
            <a:spLocks noGrp="1"/>
          </p:cNvSpPr>
          <p:nvPr>
            <p:ph type="sldNum" sz="quarter" idx="12"/>
          </p:nvPr>
        </p:nvSpPr>
        <p:spPr/>
        <p:txBody>
          <a:bodyPr/>
          <a:lstStyle/>
          <a:p>
            <a:fld id="{3892F80C-1B21-48B2-8493-A1B7FBDDA3BA}" type="slidenum">
              <a:rPr lang="en-US" smtClean="0"/>
              <a:t>36</a:t>
            </a:fld>
            <a:endParaRPr lang="en-US"/>
          </a:p>
        </p:txBody>
      </p:sp>
    </p:spTree>
    <p:extLst>
      <p:ext uri="{BB962C8B-B14F-4D97-AF65-F5344CB8AC3E}">
        <p14:creationId xmlns:p14="http://schemas.microsoft.com/office/powerpoint/2010/main" val="3957828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STRONGYLOIDEA</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Members of this superfamily are widespread throughout the world.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are primarily parasites of </a:t>
            </a:r>
            <a:r>
              <a:rPr lang="en-US" dirty="0" smtClean="0">
                <a:latin typeface="Times New Roman" pitchFamily="18" charset="0"/>
                <a:cs typeface="Times New Roman" pitchFamily="18" charset="0"/>
              </a:rPr>
              <a:t>herbivores such </a:t>
            </a:r>
            <a:r>
              <a:rPr lang="en-US" dirty="0">
                <a:latin typeface="Times New Roman" pitchFamily="18" charset="0"/>
                <a:cs typeface="Times New Roman" pitchFamily="18" charset="0"/>
              </a:rPr>
              <a:t>as ruminants and horses although a few species are found in birds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superfamily can be divided into two groups (</a:t>
            </a:r>
            <a:r>
              <a:rPr lang="en-US" dirty="0" err="1">
                <a:latin typeface="Times New Roman" pitchFamily="18" charset="0"/>
                <a:cs typeface="Times New Roman" pitchFamily="18" charset="0"/>
              </a:rPr>
              <a:t>strongyles</a:t>
            </a:r>
            <a:r>
              <a:rPr lang="en-US" dirty="0">
                <a:latin typeface="Times New Roman" pitchFamily="18" charset="0"/>
                <a:cs typeface="Times New Roman" pitchFamily="18" charset="0"/>
              </a:rPr>
              <a:t> and hookworms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37</a:t>
            </a:fld>
            <a:endParaRPr lang="en-US"/>
          </a:p>
        </p:txBody>
      </p:sp>
    </p:spTree>
    <p:extLst>
      <p:ext uri="{BB962C8B-B14F-4D97-AF65-F5344CB8AC3E}">
        <p14:creationId xmlns:p14="http://schemas.microsoft.com/office/powerpoint/2010/main" val="2404343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strongyles</a:t>
            </a:r>
            <a:r>
              <a:rPr lang="en-US" dirty="0">
                <a:latin typeface="Times New Roman" pitchFamily="18" charset="0"/>
                <a:cs typeface="Times New Roman" pitchFamily="18" charset="0"/>
              </a:rPr>
              <a:t> are parasitic in the large intestine and the important genera are </a:t>
            </a:r>
            <a:r>
              <a:rPr lang="en-US" i="1" dirty="0" err="1">
                <a:latin typeface="Times New Roman" pitchFamily="18" charset="0"/>
                <a:cs typeface="Times New Roman" pitchFamily="18" charset="0"/>
              </a:rPr>
              <a:t>Strongylus</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Triodontophorus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Trichonema</a:t>
            </a:r>
            <a:r>
              <a:rPr lang="en-US" i="1"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cyatostomes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Chabertia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err="1" smtClean="0">
                <a:latin typeface="Times New Roman" pitchFamily="18" charset="0"/>
                <a:cs typeface="Times New Roman" pitchFamily="18" charset="0"/>
              </a:rPr>
              <a:t>Oesophagostomum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Hookworms </a:t>
            </a:r>
            <a:r>
              <a:rPr lang="en-US" dirty="0">
                <a:latin typeface="Times New Roman" pitchFamily="18" charset="0"/>
                <a:cs typeface="Times New Roman" pitchFamily="18" charset="0"/>
              </a:rPr>
              <a:t>are parasites of the small </a:t>
            </a:r>
            <a:r>
              <a:rPr lang="en-US" dirty="0" smtClean="0">
                <a:latin typeface="Times New Roman" pitchFamily="18" charset="0"/>
                <a:cs typeface="Times New Roman" pitchFamily="18" charset="0"/>
              </a:rPr>
              <a:t>intestine and </a:t>
            </a:r>
            <a:r>
              <a:rPr lang="en-US" dirty="0">
                <a:latin typeface="Times New Roman" pitchFamily="18" charset="0"/>
                <a:cs typeface="Times New Roman" pitchFamily="18" charset="0"/>
              </a:rPr>
              <a:t>the three genera of </a:t>
            </a:r>
            <a:r>
              <a:rPr lang="en-US" dirty="0" err="1">
                <a:latin typeface="Times New Roman" pitchFamily="18" charset="0"/>
                <a:cs typeface="Times New Roman" pitchFamily="18" charset="0"/>
              </a:rPr>
              <a:t>veterianry</a:t>
            </a:r>
            <a:r>
              <a:rPr lang="en-US" dirty="0">
                <a:latin typeface="Times New Roman" pitchFamily="18" charset="0"/>
                <a:cs typeface="Times New Roman" pitchFamily="18" charset="0"/>
              </a:rPr>
              <a:t> importance are </a:t>
            </a:r>
            <a:r>
              <a:rPr lang="en-US" i="1" dirty="0" err="1">
                <a:latin typeface="Times New Roman" pitchFamily="18" charset="0"/>
                <a:cs typeface="Times New Roman" pitchFamily="18" charset="0"/>
              </a:rPr>
              <a:t>Ancylostoma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Uncinaria</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i="1" dirty="0" err="1">
                <a:latin typeface="Times New Roman" pitchFamily="18" charset="0"/>
                <a:cs typeface="Times New Roman" pitchFamily="18" charset="0"/>
              </a:rPr>
              <a:t>Bunostomum</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38</a:t>
            </a:fld>
            <a:endParaRPr lang="en-US"/>
          </a:p>
        </p:txBody>
      </p:sp>
    </p:spTree>
    <p:extLst>
      <p:ext uri="{BB962C8B-B14F-4D97-AF65-F5344CB8AC3E}">
        <p14:creationId xmlns:p14="http://schemas.microsoft.com/office/powerpoint/2010/main" val="1015134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Strongylus</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Members of this genus live in the large intestine of horses and </a:t>
            </a:r>
            <a:r>
              <a:rPr lang="en-US" dirty="0" smtClean="0">
                <a:latin typeface="Times New Roman" pitchFamily="18" charset="0"/>
                <a:cs typeface="Times New Roman" pitchFamily="18" charset="0"/>
              </a:rPr>
              <a:t>donkeys.</a:t>
            </a:r>
          </a:p>
          <a:p>
            <a:r>
              <a:rPr lang="en-US" b="1" dirty="0">
                <a:latin typeface="Times New Roman" pitchFamily="18" charset="0"/>
                <a:cs typeface="Times New Roman" pitchFamily="18" charset="0"/>
              </a:rPr>
              <a:t>Hosts</a:t>
            </a:r>
            <a:r>
              <a:rPr lang="en-US" dirty="0">
                <a:latin typeface="Times New Roman" pitchFamily="18" charset="0"/>
                <a:cs typeface="Times New Roman" pitchFamily="18" charset="0"/>
              </a:rPr>
              <a:t>: equine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Site</a:t>
            </a:r>
            <a:r>
              <a:rPr lang="en-US" dirty="0">
                <a:latin typeface="Times New Roman" pitchFamily="18" charset="0"/>
                <a:cs typeface="Times New Roman" pitchFamily="18" charset="0"/>
              </a:rPr>
              <a:t>: cecum and colon</a:t>
            </a:r>
          </a:p>
          <a:p>
            <a:r>
              <a:rPr lang="en-US" b="1" dirty="0">
                <a:latin typeface="Times New Roman" pitchFamily="18" charset="0"/>
                <a:cs typeface="Times New Roman" pitchFamily="18" charset="0"/>
              </a:rPr>
              <a:t>Species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Strongylus</a:t>
            </a:r>
            <a:r>
              <a:rPr lang="en-US" i="1" dirty="0">
                <a:latin typeface="Times New Roman" pitchFamily="18" charset="0"/>
                <a:cs typeface="Times New Roman" pitchFamily="18" charset="0"/>
              </a:rPr>
              <a:t> vulgaris; S. edentates; S. </a:t>
            </a:r>
            <a:r>
              <a:rPr lang="en-US" i="1" dirty="0" err="1" smtClean="0">
                <a:latin typeface="Times New Roman" pitchFamily="18" charset="0"/>
                <a:cs typeface="Times New Roman" pitchFamily="18" charset="0"/>
              </a:rPr>
              <a:t>equinus</a:t>
            </a:r>
            <a:endParaRPr lang="en-US" i="1" dirty="0" smtClean="0">
              <a:latin typeface="Times New Roman" pitchFamily="18" charset="0"/>
              <a:cs typeface="Times New Roman" pitchFamily="18" charset="0"/>
            </a:endParaRPr>
          </a:p>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ll </a:t>
            </a:r>
            <a:r>
              <a:rPr lang="en-US" dirty="0">
                <a:latin typeface="Times New Roman" pitchFamily="18" charset="0"/>
                <a:cs typeface="Times New Roman" pitchFamily="18" charset="0"/>
              </a:rPr>
              <a:t>the three species above are </a:t>
            </a:r>
            <a:r>
              <a:rPr lang="en-US" dirty="0" smtClean="0">
                <a:latin typeface="Times New Roman" pitchFamily="18" charset="0"/>
                <a:cs typeface="Times New Roman" pitchFamily="18" charset="0"/>
              </a:rPr>
              <a:t>migratory </a:t>
            </a:r>
            <a:r>
              <a:rPr lang="en-US" dirty="0" err="1" smtClean="0">
                <a:latin typeface="Times New Roman" pitchFamily="18" charset="0"/>
                <a:cs typeface="Times New Roman" pitchFamily="18" charset="0"/>
              </a:rPr>
              <a:t>stronyles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infecting equines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1. </a:t>
            </a:r>
            <a:r>
              <a:rPr lang="en-US" b="1" i="1" dirty="0" err="1">
                <a:latin typeface="Times New Roman" pitchFamily="18" charset="0"/>
                <a:cs typeface="Times New Roman" pitchFamily="18" charset="0"/>
              </a:rPr>
              <a:t>Strongylus</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equinus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the largest of the three species.</a:t>
            </a:r>
          </a:p>
          <a:p>
            <a:r>
              <a:rPr lang="en-US" b="1" dirty="0" smtClean="0">
                <a:latin typeface="Times New Roman" pitchFamily="18" charset="0"/>
                <a:cs typeface="Times New Roman" pitchFamily="18" charset="0"/>
              </a:rPr>
              <a:t>Life cycle</a:t>
            </a:r>
          </a:p>
          <a:p>
            <a:r>
              <a:rPr lang="en-US" dirty="0">
                <a:latin typeface="Times New Roman" pitchFamily="18" charset="0"/>
                <a:cs typeface="Times New Roman" pitchFamily="18" charset="0"/>
              </a:rPr>
              <a:t>The eggs are shed by adult parasites of infected hosts</a:t>
            </a:r>
          </a:p>
        </p:txBody>
      </p:sp>
      <p:sp>
        <p:nvSpPr>
          <p:cNvPr id="4" name="Slide Number Placeholder 3"/>
          <p:cNvSpPr>
            <a:spLocks noGrp="1"/>
          </p:cNvSpPr>
          <p:nvPr>
            <p:ph type="sldNum" sz="quarter" idx="12"/>
          </p:nvPr>
        </p:nvSpPr>
        <p:spPr/>
        <p:txBody>
          <a:bodyPr/>
          <a:lstStyle/>
          <a:p>
            <a:fld id="{3892F80C-1B21-48B2-8493-A1B7FBDDA3BA}" type="slidenum">
              <a:rPr lang="en-US" smtClean="0"/>
              <a:t>39</a:t>
            </a:fld>
            <a:endParaRPr lang="en-US"/>
          </a:p>
        </p:txBody>
      </p:sp>
    </p:spTree>
    <p:extLst>
      <p:ext uri="{BB962C8B-B14F-4D97-AF65-F5344CB8AC3E}">
        <p14:creationId xmlns:p14="http://schemas.microsoft.com/office/powerpoint/2010/main" val="235580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a:rPr>
              <a:t>cont.</a:t>
            </a:r>
            <a:r>
              <a:rPr lang="en-US" b="1" i="0" u="none" strike="noStrike" baseline="0" dirty="0" smtClean="0">
                <a:latin typeface="Times New Roman"/>
              </a:rPr>
              <a:t> </a:t>
            </a:r>
            <a:br>
              <a:rPr lang="en-US" b="1" i="0" u="none" strike="noStrike" baseline="0" dirty="0" smtClean="0">
                <a:latin typeface="Times New Roman"/>
              </a:rPr>
            </a:br>
            <a:endParaRPr lang="en-US" dirty="0"/>
          </a:p>
        </p:txBody>
      </p:sp>
      <p:sp>
        <p:nvSpPr>
          <p:cNvPr id="3" name="Content Placeholder 2"/>
          <p:cNvSpPr>
            <a:spLocks noGrp="1"/>
          </p:cNvSpPr>
          <p:nvPr>
            <p:ph idx="1"/>
          </p:nvPr>
        </p:nvSpPr>
        <p:spPr/>
        <p:txBody>
          <a:bodyPr>
            <a:normAutofit/>
          </a:bodyPr>
          <a:lstStyle/>
          <a:p>
            <a:pPr marL="0" indent="0">
              <a:buNone/>
            </a:pPr>
            <a:r>
              <a:rPr lang="en-US" b="0" i="0" u="none" strike="noStrike" baseline="0" dirty="0" smtClean="0">
                <a:latin typeface="Times New Roman"/>
              </a:rPr>
              <a:t>3. To learn names (scientific and common names), life cycle as well as hosts of the major parasitic disease of</a:t>
            </a:r>
            <a:r>
              <a:rPr lang="en-US" b="0" i="0" u="none" strike="noStrike" dirty="0" smtClean="0">
                <a:latin typeface="Times New Roman"/>
              </a:rPr>
              <a:t> </a:t>
            </a:r>
            <a:r>
              <a:rPr lang="en-US" b="0" i="0" u="none" strike="noStrike" baseline="0" dirty="0" smtClean="0">
                <a:latin typeface="Times New Roman"/>
              </a:rPr>
              <a:t>domestic animals.</a:t>
            </a:r>
          </a:p>
          <a:p>
            <a:pPr marL="0" indent="0">
              <a:buNone/>
            </a:pPr>
            <a:endParaRPr lang="en-US" b="0" i="0" u="none" strike="noStrike" baseline="0" dirty="0" smtClean="0">
              <a:latin typeface="Times New Roman"/>
            </a:endParaRPr>
          </a:p>
          <a:p>
            <a:pPr marL="0" indent="0">
              <a:buNone/>
            </a:pPr>
            <a:r>
              <a:rPr lang="en-US" b="0" i="0" u="none" strike="noStrike" baseline="0" dirty="0" smtClean="0">
                <a:latin typeface="Times New Roman"/>
              </a:rPr>
              <a:t>4. To apply the knowledge about modes and patterns of transmission in the control of the major parasitic</a:t>
            </a:r>
            <a:r>
              <a:rPr lang="en-US" b="0" i="0" u="none" strike="noStrike" dirty="0" smtClean="0">
                <a:latin typeface="Times New Roman"/>
              </a:rPr>
              <a:t> </a:t>
            </a:r>
            <a:r>
              <a:rPr lang="en-US" b="0" i="0" u="none" strike="noStrike" baseline="0" dirty="0" smtClean="0">
                <a:latin typeface="Times New Roman"/>
              </a:rPr>
              <a:t>diseases.</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4</a:t>
            </a:fld>
            <a:endParaRPr lang="en-US"/>
          </a:p>
        </p:txBody>
      </p:sp>
    </p:spTree>
    <p:extLst>
      <p:ext uri="{BB962C8B-B14F-4D97-AF65-F5344CB8AC3E}">
        <p14:creationId xmlns:p14="http://schemas.microsoft.com/office/powerpoint/2010/main" val="2640684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latin typeface="Times New Roman" pitchFamily="18" charset="0"/>
                <a:cs typeface="Times New Roman" pitchFamily="18" charset="0"/>
              </a:rPr>
              <a:t>A susceptible </a:t>
            </a:r>
            <a:r>
              <a:rPr lang="en-US" dirty="0">
                <a:latin typeface="Times New Roman" pitchFamily="18" charset="0"/>
                <a:cs typeface="Times New Roman" pitchFamily="18" charset="0"/>
              </a:rPr>
              <a:t>host get infected by ingestion of </a:t>
            </a:r>
            <a:r>
              <a:rPr lang="en-US" dirty="0" err="1">
                <a:latin typeface="Times New Roman" pitchFamily="18" charset="0"/>
                <a:cs typeface="Times New Roman" pitchFamily="18" charset="0"/>
              </a:rPr>
              <a:t>ensheathed</a:t>
            </a:r>
            <a:r>
              <a:rPr lang="en-US" dirty="0">
                <a:latin typeface="Times New Roman" pitchFamily="18" charset="0"/>
                <a:cs typeface="Times New Roman" pitchFamily="18" charset="0"/>
              </a:rPr>
              <a:t> L3 so that the L3 </a:t>
            </a:r>
            <a:r>
              <a:rPr lang="en-US" dirty="0" err="1">
                <a:latin typeface="Times New Roman" pitchFamily="18" charset="0"/>
                <a:cs typeface="Times New Roman" pitchFamily="18" charset="0"/>
              </a:rPr>
              <a:t>exsheath</a:t>
            </a:r>
            <a:r>
              <a:rPr lang="en-US" dirty="0">
                <a:latin typeface="Times New Roman" pitchFamily="18" charset="0"/>
                <a:cs typeface="Times New Roman" pitchFamily="18" charset="0"/>
              </a:rPr>
              <a:t> in GIT, </a:t>
            </a:r>
            <a:r>
              <a:rPr lang="en-US" dirty="0" err="1" smtClean="0">
                <a:latin typeface="Times New Roman" pitchFamily="18" charset="0"/>
                <a:cs typeface="Times New Roman" pitchFamily="18" charset="0"/>
              </a:rPr>
              <a:t>penetarate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intestian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mucosa and forms nodules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With in nodules </a:t>
            </a:r>
            <a:r>
              <a:rPr lang="en-US" dirty="0" err="1">
                <a:latin typeface="Times New Roman" pitchFamily="18" charset="0"/>
                <a:cs typeface="Times New Roman" pitchFamily="18" charset="0"/>
              </a:rPr>
              <a:t>moulting</a:t>
            </a:r>
            <a:r>
              <a:rPr lang="en-US" dirty="0">
                <a:latin typeface="Times New Roman" pitchFamily="18" charset="0"/>
                <a:cs typeface="Times New Roman" pitchFamily="18" charset="0"/>
              </a:rPr>
              <a:t> takes </a:t>
            </a:r>
            <a:r>
              <a:rPr lang="en-US" dirty="0" err="1">
                <a:latin typeface="Times New Roman" pitchFamily="18" charset="0"/>
                <a:cs typeface="Times New Roman" pitchFamily="18" charset="0"/>
              </a:rPr>
              <a:t>palce</a:t>
            </a:r>
            <a:r>
              <a:rPr lang="en-US" dirty="0">
                <a:latin typeface="Times New Roman" pitchFamily="18" charset="0"/>
                <a:cs typeface="Times New Roman" pitchFamily="18" charset="0"/>
              </a:rPr>
              <a:t> and develops to L4</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L4 </a:t>
            </a:r>
            <a:r>
              <a:rPr lang="en-US" dirty="0" smtClean="0">
                <a:latin typeface="Times New Roman" pitchFamily="18" charset="0"/>
                <a:cs typeface="Times New Roman" pitchFamily="18" charset="0"/>
              </a:rPr>
              <a:t>leave the </a:t>
            </a:r>
            <a:r>
              <a:rPr lang="en-US" dirty="0">
                <a:latin typeface="Times New Roman" pitchFamily="18" charset="0"/>
                <a:cs typeface="Times New Roman" pitchFamily="18" charset="0"/>
              </a:rPr>
              <a:t>nodule and </a:t>
            </a:r>
            <a:r>
              <a:rPr lang="en-US" dirty="0" smtClean="0">
                <a:latin typeface="Times New Roman" pitchFamily="18" charset="0"/>
                <a:cs typeface="Times New Roman" pitchFamily="18" charset="0"/>
              </a:rPr>
              <a:t>actively </a:t>
            </a:r>
            <a:r>
              <a:rPr lang="en-US" dirty="0">
                <a:latin typeface="Times New Roman" pitchFamily="18" charset="0"/>
                <a:cs typeface="Times New Roman" pitchFamily="18" charset="0"/>
              </a:rPr>
              <a:t>penetrate the walls of </a:t>
            </a:r>
            <a:r>
              <a:rPr lang="en-US" dirty="0" err="1">
                <a:latin typeface="Times New Roman" pitchFamily="18" charset="0"/>
                <a:cs typeface="Times New Roman" pitchFamily="18" charset="0"/>
              </a:rPr>
              <a:t>peritonium</a:t>
            </a:r>
            <a:r>
              <a:rPr lang="en-US" dirty="0">
                <a:latin typeface="Times New Roman" pitchFamily="18" charset="0"/>
                <a:cs typeface="Times New Roman" pitchFamily="18" charset="0"/>
              </a:rPr>
              <a:t>—travel to liver-penetrate the capsule of </a:t>
            </a:r>
            <a:r>
              <a:rPr lang="en-US" dirty="0" smtClean="0">
                <a:latin typeface="Times New Roman" pitchFamily="18" charset="0"/>
                <a:cs typeface="Times New Roman" pitchFamily="18" charset="0"/>
              </a:rPr>
              <a:t>liver through </a:t>
            </a:r>
            <a:r>
              <a:rPr lang="en-US" dirty="0">
                <a:latin typeface="Times New Roman" pitchFamily="18" charset="0"/>
                <a:cs typeface="Times New Roman" pitchFamily="18" charset="0"/>
              </a:rPr>
              <a:t>hepatic ligaments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Then </a:t>
            </a:r>
            <a:r>
              <a:rPr lang="en-US" dirty="0">
                <a:latin typeface="Times New Roman" pitchFamily="18" charset="0"/>
                <a:cs typeface="Times New Roman" pitchFamily="18" charset="0"/>
              </a:rPr>
              <a:t>travel to the kidney and </a:t>
            </a:r>
            <a:r>
              <a:rPr lang="en-US" dirty="0" err="1">
                <a:latin typeface="Times New Roman" pitchFamily="18" charset="0"/>
                <a:cs typeface="Times New Roman" pitchFamily="18" charset="0"/>
              </a:rPr>
              <a:t>pancrease</a:t>
            </a:r>
            <a:r>
              <a:rPr lang="en-US" dirty="0">
                <a:latin typeface="Times New Roman" pitchFamily="18" charset="0"/>
                <a:cs typeface="Times New Roman" pitchFamily="18" charset="0"/>
              </a:rPr>
              <a:t> (final </a:t>
            </a:r>
            <a:r>
              <a:rPr lang="en-US" dirty="0" err="1">
                <a:latin typeface="Times New Roman" pitchFamily="18" charset="0"/>
                <a:cs typeface="Times New Roman" pitchFamily="18" charset="0"/>
              </a:rPr>
              <a:t>moulting</a:t>
            </a:r>
            <a:r>
              <a:rPr lang="en-US" dirty="0">
                <a:latin typeface="Times New Roman" pitchFamily="18" charset="0"/>
                <a:cs typeface="Times New Roman" pitchFamily="18" charset="0"/>
              </a:rPr>
              <a:t> takes </a:t>
            </a:r>
            <a:r>
              <a:rPr lang="en-US" dirty="0" smtClean="0">
                <a:latin typeface="Times New Roman" pitchFamily="18" charset="0"/>
                <a:cs typeface="Times New Roman" pitchFamily="18" charset="0"/>
              </a:rPr>
              <a:t>place) </a:t>
            </a:r>
            <a:r>
              <a:rPr lang="en-US" dirty="0">
                <a:latin typeface="Times New Roman" pitchFamily="18" charset="0"/>
                <a:cs typeface="Times New Roman" pitchFamily="18" charset="0"/>
              </a:rPr>
              <a:t>so that </a:t>
            </a:r>
            <a:r>
              <a:rPr lang="en-US" dirty="0" smtClean="0">
                <a:latin typeface="Times New Roman" pitchFamily="18" charset="0"/>
                <a:cs typeface="Times New Roman" pitchFamily="18" charset="0"/>
              </a:rPr>
              <a:t>young adults </a:t>
            </a:r>
            <a:r>
              <a:rPr lang="en-US" dirty="0">
                <a:latin typeface="Times New Roman" pitchFamily="18" charset="0"/>
                <a:cs typeface="Times New Roman" pitchFamily="18" charset="0"/>
              </a:rPr>
              <a:t>appear which then travel to their predilection site </a:t>
            </a:r>
            <a:r>
              <a:rPr lang="en-US" dirty="0" smtClean="0">
                <a:latin typeface="Times New Roman" pitchFamily="18" charset="0"/>
                <a:cs typeface="Times New Roman" pitchFamily="18" charset="0"/>
              </a:rPr>
              <a:t>penetrate </a:t>
            </a:r>
            <a:r>
              <a:rPr lang="en-US" dirty="0">
                <a:latin typeface="Times New Roman" pitchFamily="18" charset="0"/>
                <a:cs typeface="Times New Roman" pitchFamily="18" charset="0"/>
              </a:rPr>
              <a:t>the wall of cecum and colon, develop to </a:t>
            </a:r>
            <a:r>
              <a:rPr lang="en-US" dirty="0" smtClean="0">
                <a:latin typeface="Times New Roman" pitchFamily="18" charset="0"/>
                <a:cs typeface="Times New Roman" pitchFamily="18" charset="0"/>
              </a:rPr>
              <a:t>adult stage</a:t>
            </a:r>
            <a:r>
              <a:rPr lang="en-US" dirty="0">
                <a:latin typeface="Times New Roman" pitchFamily="18" charset="0"/>
                <a:cs typeface="Times New Roman" pitchFamily="18" charset="0"/>
              </a:rPr>
              <a:t>.</a:t>
            </a:r>
          </a:p>
          <a:p>
            <a:pPr marL="0" indent="0">
              <a:buNone/>
            </a:pPr>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a:t>
            </a:r>
            <a:r>
              <a:rPr lang="en-US" b="1" i="1" dirty="0" err="1">
                <a:latin typeface="Times New Roman" pitchFamily="18" charset="0"/>
                <a:cs typeface="Times New Roman" pitchFamily="18" charset="0"/>
              </a:rPr>
              <a:t>Strongylus</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edentatus</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smaller in size and more frequently found than the above species (</a:t>
            </a:r>
            <a:r>
              <a:rPr lang="en-US" i="1" dirty="0">
                <a:latin typeface="Times New Roman" pitchFamily="18" charset="0"/>
                <a:cs typeface="Times New Roman" pitchFamily="18" charset="0"/>
              </a:rPr>
              <a:t>S. </a:t>
            </a:r>
            <a:r>
              <a:rPr lang="en-US" i="1" dirty="0" err="1">
                <a:latin typeface="Times New Roman" pitchFamily="18" charset="0"/>
                <a:cs typeface="Times New Roman" pitchFamily="18" charset="0"/>
              </a:rPr>
              <a:t>equinus</a:t>
            </a:r>
            <a:r>
              <a:rPr lang="en-US" dirty="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40</a:t>
            </a:fld>
            <a:endParaRPr lang="en-US"/>
          </a:p>
        </p:txBody>
      </p:sp>
    </p:spTree>
    <p:extLst>
      <p:ext uri="{BB962C8B-B14F-4D97-AF65-F5344CB8AC3E}">
        <p14:creationId xmlns:p14="http://schemas.microsoft.com/office/powerpoint/2010/main" val="2112158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Life cycle: </a:t>
            </a:r>
            <a:r>
              <a:rPr lang="en-US" dirty="0">
                <a:latin typeface="Times New Roman" pitchFamily="18" charset="0"/>
                <a:cs typeface="Times New Roman" pitchFamily="18" charset="0"/>
              </a:rPr>
              <a:t>It is similar to </a:t>
            </a:r>
            <a:r>
              <a:rPr lang="en-US" i="1" dirty="0">
                <a:latin typeface="Times New Roman" pitchFamily="18" charset="0"/>
                <a:cs typeface="Times New Roman" pitchFamily="18" charset="0"/>
              </a:rPr>
              <a:t>S. </a:t>
            </a:r>
            <a:r>
              <a:rPr lang="en-US" i="1" dirty="0" err="1">
                <a:latin typeface="Times New Roman" pitchFamily="18" charset="0"/>
                <a:cs typeface="Times New Roman" pitchFamily="18" charset="0"/>
              </a:rPr>
              <a:t>equinus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3. </a:t>
            </a:r>
            <a:r>
              <a:rPr lang="en-US" b="1" i="1" dirty="0" err="1">
                <a:latin typeface="Times New Roman" pitchFamily="18" charset="0"/>
                <a:cs typeface="Times New Roman" pitchFamily="18" charset="0"/>
              </a:rPr>
              <a:t>Strongylus</a:t>
            </a:r>
            <a:r>
              <a:rPr lang="en-US" b="1" i="1" dirty="0">
                <a:latin typeface="Times New Roman" pitchFamily="18" charset="0"/>
                <a:cs typeface="Times New Roman" pitchFamily="18" charset="0"/>
              </a:rPr>
              <a:t> vulgaris</a:t>
            </a:r>
            <a:r>
              <a:rPr lang="en-US" dirty="0">
                <a:latin typeface="Times New Roman" pitchFamily="18" charset="0"/>
                <a:cs typeface="Times New Roman" pitchFamily="18" charset="0"/>
              </a:rPr>
              <a:t>: it is the smallest of the three species but most frequently encountered</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Life cycle: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life </a:t>
            </a:r>
            <a:r>
              <a:rPr lang="en-US" dirty="0">
                <a:latin typeface="Times New Roman" pitchFamily="18" charset="0"/>
                <a:cs typeface="Times New Roman" pitchFamily="18" charset="0"/>
              </a:rPr>
              <a:t>cycle is similar to </a:t>
            </a:r>
            <a:r>
              <a:rPr lang="en-US" i="1" dirty="0">
                <a:latin typeface="Times New Roman" pitchFamily="18" charset="0"/>
                <a:cs typeface="Times New Roman" pitchFamily="18" charset="0"/>
              </a:rPr>
              <a:t>S. </a:t>
            </a:r>
            <a:r>
              <a:rPr lang="en-US" i="1" dirty="0" err="1">
                <a:latin typeface="Times New Roman" pitchFamily="18" charset="0"/>
                <a:cs typeface="Times New Roman" pitchFamily="18" charset="0"/>
              </a:rPr>
              <a:t>equinus</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Pathogenesis: </a:t>
            </a:r>
            <a:r>
              <a:rPr lang="en-US" dirty="0">
                <a:latin typeface="Times New Roman" pitchFamily="18" charset="0"/>
                <a:cs typeface="Times New Roman" pitchFamily="18" charset="0"/>
              </a:rPr>
              <a:t>Adult worms are destructive feeders on the mucosa of the cecum and </a:t>
            </a:r>
            <a:r>
              <a:rPr lang="en-US" dirty="0" smtClean="0">
                <a:latin typeface="Times New Roman" pitchFamily="18" charset="0"/>
                <a:cs typeface="Times New Roman" pitchFamily="18" charset="0"/>
              </a:rPr>
              <a:t>colon.</a:t>
            </a:r>
          </a:p>
          <a:p>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arasitic larvae undergo </a:t>
            </a:r>
            <a:r>
              <a:rPr lang="en-US" dirty="0">
                <a:latin typeface="Times New Roman" pitchFamily="18" charset="0"/>
                <a:cs typeface="Times New Roman" pitchFamily="18" charset="0"/>
              </a:rPr>
              <a:t>extensive migrations in their hosts causing significant damage to organs during their migratory </a:t>
            </a:r>
            <a:r>
              <a:rPr lang="en-US" dirty="0" smtClean="0">
                <a:latin typeface="Times New Roman" pitchFamily="18" charset="0"/>
                <a:cs typeface="Times New Roman" pitchFamily="18" charset="0"/>
              </a:rPr>
              <a:t>routes. </a:t>
            </a: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are especially pathogenic in susceptible foals and yearlings</a:t>
            </a: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41</a:t>
            </a:fld>
            <a:endParaRPr lang="en-US"/>
          </a:p>
        </p:txBody>
      </p:sp>
    </p:spTree>
    <p:extLst>
      <p:ext uri="{BB962C8B-B14F-4D97-AF65-F5344CB8AC3E}">
        <p14:creationId xmlns:p14="http://schemas.microsoft.com/office/powerpoint/2010/main" val="202496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Clinical signs of </a:t>
            </a:r>
            <a:r>
              <a:rPr lang="en-US" b="1" dirty="0" err="1">
                <a:latin typeface="Times New Roman" pitchFamily="18" charset="0"/>
                <a:cs typeface="Times New Roman" pitchFamily="18" charset="0"/>
              </a:rPr>
              <a:t>strongylosis</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major clinical </a:t>
            </a:r>
            <a:r>
              <a:rPr lang="en-US" dirty="0">
                <a:latin typeface="Times New Roman" pitchFamily="18" charset="0"/>
                <a:cs typeface="Times New Roman" pitchFamily="18" charset="0"/>
              </a:rPr>
              <a:t>signs </a:t>
            </a:r>
            <a:r>
              <a:rPr lang="en-US" dirty="0" smtClean="0">
                <a:latin typeface="Times New Roman" pitchFamily="18" charset="0"/>
                <a:cs typeface="Times New Roman" pitchFamily="18" charset="0"/>
              </a:rPr>
              <a:t>associated </a:t>
            </a:r>
            <a:r>
              <a:rPr lang="en-US" dirty="0">
                <a:latin typeface="Times New Roman" pitchFamily="18" charset="0"/>
                <a:cs typeface="Times New Roman" pitchFamily="18" charset="0"/>
              </a:rPr>
              <a:t>with heavy infections in animals up to 2-3 years of age are </a:t>
            </a:r>
            <a:r>
              <a:rPr lang="en-US" dirty="0" err="1">
                <a:latin typeface="Times New Roman" pitchFamily="18" charset="0"/>
                <a:cs typeface="Times New Roman" pitchFamily="18" charset="0"/>
              </a:rPr>
              <a:t>unthriftiness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anaemia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sometimes </a:t>
            </a:r>
            <a:r>
              <a:rPr lang="en-US" dirty="0">
                <a:latin typeface="Times New Roman" pitchFamily="18" charset="0"/>
                <a:cs typeface="Times New Roman" pitchFamily="18" charset="0"/>
              </a:rPr>
              <a:t>diarrhea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Marked </a:t>
            </a:r>
            <a:r>
              <a:rPr lang="en-US" dirty="0">
                <a:latin typeface="Times New Roman" pitchFamily="18" charset="0"/>
                <a:cs typeface="Times New Roman" pitchFamily="18" charset="0"/>
              </a:rPr>
              <a:t>clinical signs are less common in older animals, although general performance </a:t>
            </a:r>
            <a:r>
              <a:rPr lang="en-US" dirty="0" smtClean="0">
                <a:latin typeface="Times New Roman" pitchFamily="18" charset="0"/>
                <a:cs typeface="Times New Roman" pitchFamily="18" charset="0"/>
              </a:rPr>
              <a:t>may be </a:t>
            </a:r>
            <a:r>
              <a:rPr lang="en-US" dirty="0">
                <a:latin typeface="Times New Roman" pitchFamily="18" charset="0"/>
                <a:cs typeface="Times New Roman" pitchFamily="18" charset="0"/>
              </a:rPr>
              <a:t>impaired</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The significance of migrating larvae of </a:t>
            </a:r>
            <a:r>
              <a:rPr lang="en-US" i="1" dirty="0">
                <a:latin typeface="Times New Roman" pitchFamily="18" charset="0"/>
                <a:cs typeface="Times New Roman" pitchFamily="18" charset="0"/>
              </a:rPr>
              <a:t>S. vulgaris </a:t>
            </a:r>
            <a:r>
              <a:rPr lang="en-US" dirty="0">
                <a:latin typeface="Times New Roman" pitchFamily="18" charset="0"/>
                <a:cs typeface="Times New Roman" pitchFamily="18" charset="0"/>
              </a:rPr>
              <a:t>in natural cases of colic is difficult to </a:t>
            </a:r>
            <a:r>
              <a:rPr lang="en-US" dirty="0" smtClean="0">
                <a:latin typeface="Times New Roman" pitchFamily="18" charset="0"/>
                <a:cs typeface="Times New Roman" pitchFamily="18" charset="0"/>
              </a:rPr>
              <a:t>assess.</a:t>
            </a:r>
          </a:p>
          <a:p>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ut </a:t>
            </a:r>
            <a:r>
              <a:rPr lang="en-US" dirty="0">
                <a:latin typeface="Times New Roman" pitchFamily="18" charset="0"/>
                <a:cs typeface="Times New Roman" pitchFamily="18" charset="0"/>
              </a:rPr>
              <a:t>it </a:t>
            </a:r>
            <a:r>
              <a:rPr lang="en-US" dirty="0" smtClean="0">
                <a:latin typeface="Times New Roman" pitchFamily="18" charset="0"/>
                <a:cs typeface="Times New Roman" pitchFamily="18" charset="0"/>
              </a:rPr>
              <a:t>is generally </a:t>
            </a:r>
            <a:r>
              <a:rPr lang="en-US" dirty="0">
                <a:latin typeface="Times New Roman" pitchFamily="18" charset="0"/>
                <a:cs typeface="Times New Roman" pitchFamily="18" charset="0"/>
              </a:rPr>
              <a:t>recognized that where </a:t>
            </a:r>
            <a:r>
              <a:rPr lang="en-US" dirty="0" err="1">
                <a:latin typeface="Times New Roman" pitchFamily="18" charset="0"/>
                <a:cs typeface="Times New Roman" pitchFamily="18" charset="0"/>
              </a:rPr>
              <a:t>strongyle</a:t>
            </a:r>
            <a:r>
              <a:rPr lang="en-US" dirty="0">
                <a:latin typeface="Times New Roman" pitchFamily="18" charset="0"/>
                <a:cs typeface="Times New Roman" pitchFamily="18" charset="0"/>
              </a:rPr>
              <a:t> infections of horses are efficiently controlled the incidence of colic </a:t>
            </a:r>
            <a:r>
              <a:rPr lang="en-US" dirty="0" smtClean="0">
                <a:latin typeface="Times New Roman" pitchFamily="18" charset="0"/>
                <a:cs typeface="Times New Roman" pitchFamily="18" charset="0"/>
              </a:rPr>
              <a:t>is markedly </a:t>
            </a:r>
            <a:r>
              <a:rPr lang="en-US" dirty="0">
                <a:latin typeface="Times New Roman" pitchFamily="18" charset="0"/>
                <a:cs typeface="Times New Roman" pitchFamily="18" charset="0"/>
              </a:rPr>
              <a:t>decreased.</a:t>
            </a:r>
          </a:p>
        </p:txBody>
      </p:sp>
      <p:sp>
        <p:nvSpPr>
          <p:cNvPr id="4" name="Slide Number Placeholder 3"/>
          <p:cNvSpPr>
            <a:spLocks noGrp="1"/>
          </p:cNvSpPr>
          <p:nvPr>
            <p:ph type="sldNum" sz="quarter" idx="12"/>
          </p:nvPr>
        </p:nvSpPr>
        <p:spPr/>
        <p:txBody>
          <a:bodyPr/>
          <a:lstStyle/>
          <a:p>
            <a:fld id="{3892F80C-1B21-48B2-8493-A1B7FBDDA3BA}" type="slidenum">
              <a:rPr lang="en-US" smtClean="0"/>
              <a:t>42</a:t>
            </a:fld>
            <a:endParaRPr lang="en-US"/>
          </a:p>
        </p:txBody>
      </p:sp>
    </p:spTree>
    <p:extLst>
      <p:ext uri="{BB962C8B-B14F-4D97-AF65-F5344CB8AC3E}">
        <p14:creationId xmlns:p14="http://schemas.microsoft.com/office/powerpoint/2010/main" val="2967239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Treatment</a:t>
            </a:r>
          </a:p>
          <a:p>
            <a:r>
              <a:rPr lang="en-US" dirty="0">
                <a:latin typeface="Times New Roman" pitchFamily="18" charset="0"/>
                <a:cs typeface="Times New Roman" pitchFamily="18" charset="0"/>
              </a:rPr>
              <a:t>There are </a:t>
            </a:r>
            <a:r>
              <a:rPr lang="en-US" dirty="0" smtClean="0">
                <a:latin typeface="Times New Roman" pitchFamily="18" charset="0"/>
                <a:cs typeface="Times New Roman" pitchFamily="18" charset="0"/>
              </a:rPr>
              <a:t>a number </a:t>
            </a:r>
            <a:r>
              <a:rPr lang="en-US" dirty="0">
                <a:latin typeface="Times New Roman" pitchFamily="18" charset="0"/>
                <a:cs typeface="Times New Roman" pitchFamily="18" charset="0"/>
              </a:rPr>
              <a:t>of broad spectrum </a:t>
            </a:r>
            <a:r>
              <a:rPr lang="en-US" dirty="0" err="1">
                <a:latin typeface="Times New Roman" pitchFamily="18" charset="0"/>
                <a:cs typeface="Times New Roman" pitchFamily="18" charset="0"/>
              </a:rPr>
              <a:t>anthelmintics</a:t>
            </a:r>
            <a:r>
              <a:rPr lang="en-US" dirty="0">
                <a:latin typeface="Times New Roman" pitchFamily="18" charset="0"/>
                <a:cs typeface="Times New Roman" pitchFamily="18" charset="0"/>
              </a:rPr>
              <a:t> including the </a:t>
            </a:r>
            <a:r>
              <a:rPr lang="en-US" dirty="0" err="1">
                <a:latin typeface="Times New Roman" pitchFamily="18" charset="0"/>
                <a:cs typeface="Times New Roman" pitchFamily="18" charset="0"/>
              </a:rPr>
              <a:t>benzimidazoles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pyrantel</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avermectins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milbemycins</a:t>
            </a:r>
            <a:r>
              <a:rPr lang="en-US" dirty="0">
                <a:latin typeface="Times New Roman" pitchFamily="18" charset="0"/>
                <a:cs typeface="Times New Roman" pitchFamily="18" charset="0"/>
              </a:rPr>
              <a:t>, which are effective in removing lumen-dwelling adult and larval </a:t>
            </a:r>
            <a:r>
              <a:rPr lang="en-US" dirty="0" err="1">
                <a:latin typeface="Times New Roman" pitchFamily="18" charset="0"/>
                <a:cs typeface="Times New Roman" pitchFamily="18" charset="0"/>
              </a:rPr>
              <a:t>strongyles</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these are </a:t>
            </a:r>
            <a:r>
              <a:rPr lang="en-US" dirty="0">
                <a:latin typeface="Times New Roman" pitchFamily="18" charset="0"/>
                <a:cs typeface="Times New Roman" pitchFamily="18" charset="0"/>
              </a:rPr>
              <a:t>usually marketed as in-feed or oral preparations</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Control</a:t>
            </a:r>
          </a:p>
          <a:p>
            <a:r>
              <a:rPr lang="en-US" dirty="0">
                <a:latin typeface="Times New Roman" pitchFamily="18" charset="0"/>
                <a:cs typeface="Times New Roman" pitchFamily="18" charset="0"/>
              </a:rPr>
              <a:t>Since horses of any age can become infected and excrete eggs, all grazing animals over two months </a:t>
            </a:r>
            <a:r>
              <a:rPr lang="en-US" dirty="0" smtClean="0">
                <a:latin typeface="Times New Roman" pitchFamily="18" charset="0"/>
                <a:cs typeface="Times New Roman" pitchFamily="18" charset="0"/>
              </a:rPr>
              <a:t>of age </a:t>
            </a:r>
            <a:r>
              <a:rPr lang="en-US" dirty="0">
                <a:latin typeface="Times New Roman" pitchFamily="18" charset="0"/>
                <a:cs typeface="Times New Roman" pitchFamily="18" charset="0"/>
              </a:rPr>
              <a:t>should be treated every 4-8 weeks with an effective broad spectrum </a:t>
            </a:r>
            <a:r>
              <a:rPr lang="en-US" dirty="0" smtClean="0">
                <a:latin typeface="Times New Roman" pitchFamily="18" charset="0"/>
                <a:cs typeface="Times New Roman" pitchFamily="18" charset="0"/>
              </a:rPr>
              <a:t>anthelmintic.</a:t>
            </a:r>
          </a:p>
          <a:p>
            <a:r>
              <a:rPr lang="en-US" dirty="0">
                <a:latin typeface="Times New Roman" pitchFamily="18" charset="0"/>
                <a:cs typeface="Times New Roman" pitchFamily="18" charset="0"/>
              </a:rPr>
              <a:t>Any </a:t>
            </a:r>
            <a:r>
              <a:rPr lang="en-US" dirty="0" smtClean="0">
                <a:latin typeface="Times New Roman" pitchFamily="18" charset="0"/>
                <a:cs typeface="Times New Roman" pitchFamily="18" charset="0"/>
              </a:rPr>
              <a:t>new animals </a:t>
            </a:r>
            <a:r>
              <a:rPr lang="en-US" dirty="0">
                <a:latin typeface="Times New Roman" pitchFamily="18" charset="0"/>
                <a:cs typeface="Times New Roman" pitchFamily="18" charset="0"/>
              </a:rPr>
              <a:t>joining a treated group should receive an anthelmintic and be isolated for 48-72 hours before </a:t>
            </a:r>
            <a:r>
              <a:rPr lang="en-US" dirty="0" smtClean="0">
                <a:latin typeface="Times New Roman" pitchFamily="18" charset="0"/>
                <a:cs typeface="Times New Roman" pitchFamily="18" charset="0"/>
              </a:rPr>
              <a:t>being introduced.</a:t>
            </a:r>
          </a:p>
          <a:p>
            <a:r>
              <a:rPr lang="en-US" dirty="0">
                <a:latin typeface="Times New Roman" pitchFamily="18" charset="0"/>
                <a:cs typeface="Times New Roman" pitchFamily="18" charset="0"/>
              </a:rPr>
              <a:t>If possible, a paddock rotation system should be adopted so that nursing mares and their foals do </a:t>
            </a:r>
            <a:r>
              <a:rPr lang="en-US" dirty="0" smtClean="0">
                <a:latin typeface="Times New Roman" pitchFamily="18" charset="0"/>
                <a:cs typeface="Times New Roman" pitchFamily="18" charset="0"/>
              </a:rPr>
              <a:t>not graze </a:t>
            </a:r>
            <a:r>
              <a:rPr lang="en-US" dirty="0">
                <a:latin typeface="Times New Roman" pitchFamily="18" charset="0"/>
                <a:cs typeface="Times New Roman" pitchFamily="18" charset="0"/>
              </a:rPr>
              <a:t>the same area in successive years.</a:t>
            </a:r>
          </a:p>
        </p:txBody>
      </p:sp>
      <p:sp>
        <p:nvSpPr>
          <p:cNvPr id="4" name="Slide Number Placeholder 3"/>
          <p:cNvSpPr>
            <a:spLocks noGrp="1"/>
          </p:cNvSpPr>
          <p:nvPr>
            <p:ph type="sldNum" sz="quarter" idx="12"/>
          </p:nvPr>
        </p:nvSpPr>
        <p:spPr/>
        <p:txBody>
          <a:bodyPr/>
          <a:lstStyle/>
          <a:p>
            <a:fld id="{3892F80C-1B21-48B2-8493-A1B7FBDDA3BA}" type="slidenum">
              <a:rPr lang="en-US" smtClean="0"/>
              <a:t>43</a:t>
            </a:fld>
            <a:endParaRPr lang="en-US"/>
          </a:p>
        </p:txBody>
      </p:sp>
    </p:spTree>
    <p:extLst>
      <p:ext uri="{BB962C8B-B14F-4D97-AF65-F5344CB8AC3E}">
        <p14:creationId xmlns:p14="http://schemas.microsoft.com/office/powerpoint/2010/main" val="35225567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Bunostomum</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err="1">
                <a:latin typeface="Times New Roman" pitchFamily="18" charset="0"/>
                <a:cs typeface="Times New Roman" pitchFamily="18" charset="0"/>
              </a:rPr>
              <a:t>Bunostomum</a:t>
            </a:r>
            <a:r>
              <a:rPr lang="en-US" dirty="0">
                <a:latin typeface="Times New Roman" pitchFamily="18" charset="0"/>
                <a:cs typeface="Times New Roman" pitchFamily="18" charset="0"/>
              </a:rPr>
              <a:t> is a genus of nematodes of the small intestine of ruminants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camelids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pecies </a:t>
            </a:r>
          </a:p>
          <a:p>
            <a:r>
              <a:rPr lang="en-US" dirty="0" smtClean="0">
                <a:latin typeface="Times New Roman" pitchFamily="18" charset="0"/>
                <a:cs typeface="Times New Roman" pitchFamily="18" charset="0"/>
              </a:rPr>
              <a:t>B</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phlebotomum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 calves and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trigonocephalum</a:t>
            </a:r>
            <a:r>
              <a:rPr lang="en-US" dirty="0">
                <a:latin typeface="Times New Roman" pitchFamily="18" charset="0"/>
                <a:cs typeface="Times New Roman" pitchFamily="18" charset="0"/>
              </a:rPr>
              <a:t> in lambs.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Life </a:t>
            </a:r>
            <a:r>
              <a:rPr lang="en-US" b="1" dirty="0">
                <a:latin typeface="Times New Roman" pitchFamily="18" charset="0"/>
                <a:cs typeface="Times New Roman" pitchFamily="18" charset="0"/>
              </a:rPr>
              <a:t>cycle</a:t>
            </a:r>
          </a:p>
          <a:p>
            <a:r>
              <a:rPr lang="en-US" dirty="0">
                <a:latin typeface="Times New Roman" pitchFamily="18" charset="0"/>
                <a:cs typeface="Times New Roman" pitchFamily="18" charset="0"/>
              </a:rPr>
              <a:t>The life cycle is direct, with a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of 7–9 weeks.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Eggs </a:t>
            </a:r>
            <a:r>
              <a:rPr lang="en-US" dirty="0">
                <a:latin typeface="Times New Roman" pitchFamily="18" charset="0"/>
                <a:cs typeface="Times New Roman" pitchFamily="18" charset="0"/>
              </a:rPr>
              <a:t>hatch on the ground and develop into infective larvae in several weeks.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Larvae penetrate through the skin or are ingested and then migrate to the respiratory system, are coughed up and swallowed and finally reach the small intestine.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44</a:t>
            </a:fld>
            <a:endParaRPr lang="en-US"/>
          </a:p>
        </p:txBody>
      </p:sp>
    </p:spTree>
    <p:extLst>
      <p:ext uri="{BB962C8B-B14F-4D97-AF65-F5344CB8AC3E}">
        <p14:creationId xmlns:p14="http://schemas.microsoft.com/office/powerpoint/2010/main" val="1991974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Eggs </a:t>
            </a:r>
            <a:r>
              <a:rPr lang="en-US" dirty="0">
                <a:latin typeface="Times New Roman" pitchFamily="18" charset="0"/>
                <a:cs typeface="Times New Roman" pitchFamily="18" charset="0"/>
              </a:rPr>
              <a:t>are then shed in the </a:t>
            </a:r>
            <a:r>
              <a:rPr lang="en-US" dirty="0" err="1">
                <a:latin typeface="Times New Roman" pitchFamily="18" charset="0"/>
                <a:cs typeface="Times New Roman" pitchFamily="18" charset="0"/>
              </a:rPr>
              <a:t>faeces</a:t>
            </a:r>
            <a:r>
              <a:rPr lang="en-US" dirty="0">
                <a:latin typeface="Times New Roman" pitchFamily="18" charset="0"/>
                <a:cs typeface="Times New Roman" pitchFamily="18" charset="0"/>
              </a:rPr>
              <a:t> of the infected host</a:t>
            </a:r>
            <a:r>
              <a:rPr lang="en-US" dirty="0" smtClean="0">
                <a:latin typeface="Times New Roman" pitchFamily="18" charset="0"/>
                <a:cs typeface="Times New Roman" pitchFamily="18" charset="0"/>
              </a:rPr>
              <a:t>.</a:t>
            </a:r>
          </a:p>
          <a:p>
            <a:pPr>
              <a:buFont typeface="Wingdings" pitchFamily="2" charset="2"/>
              <a:buChar char="v"/>
            </a:pPr>
            <a:r>
              <a:rPr lang="en-US" b="1" dirty="0">
                <a:latin typeface="Times New Roman" pitchFamily="18" charset="0"/>
                <a:cs typeface="Times New Roman" pitchFamily="18" charset="0"/>
              </a:rPr>
              <a:t>Clinical signs and diagnosis</a:t>
            </a:r>
          </a:p>
          <a:p>
            <a:r>
              <a:rPr lang="en-US" dirty="0">
                <a:latin typeface="Times New Roman" pitchFamily="18" charset="0"/>
                <a:cs typeface="Times New Roman" pitchFamily="18" charset="0"/>
              </a:rPr>
              <a:t>Young animals are most commonly affected and only several hundred worms are necessary to cause morbidity. </a:t>
            </a:r>
          </a:p>
          <a:p>
            <a:r>
              <a:rPr lang="en-US" dirty="0">
                <a:latin typeface="Times New Roman" pitchFamily="18" charset="0"/>
                <a:cs typeface="Times New Roman" pitchFamily="18" charset="0"/>
              </a:rPr>
              <a:t>Adults often carry worms without showing clinical signs.</a:t>
            </a:r>
          </a:p>
          <a:p>
            <a:r>
              <a:rPr lang="en-US" dirty="0" err="1" smtClean="0">
                <a:latin typeface="Times New Roman" pitchFamily="18" charset="0"/>
                <a:cs typeface="Times New Roman" pitchFamily="18" charset="0"/>
              </a:rPr>
              <a:t>Diarrhoea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the primary sign, along with systemic signs of anorexia, lethargy and weight loss if the worm burden is severe. </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Hypoproteinaemia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anaemia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dehydration often occur.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Skin </a:t>
            </a:r>
            <a:r>
              <a:rPr lang="en-US" dirty="0">
                <a:latin typeface="Times New Roman" pitchFamily="18" charset="0"/>
                <a:cs typeface="Times New Roman" pitchFamily="18" charset="0"/>
              </a:rPr>
              <a:t>involvement due to larvae penetration appears as lesions especially on the feet and limbs. </a:t>
            </a:r>
            <a:endParaRPr lang="en-US" dirty="0" smtClean="0">
              <a:latin typeface="Times New Roman" pitchFamily="18" charset="0"/>
              <a:cs typeface="Times New Roman" pitchFamily="18" charset="0"/>
            </a:endParaRPr>
          </a:p>
          <a:p>
            <a:pPr>
              <a:buFont typeface="Wingdings" pitchFamily="2" charset="2"/>
              <a:buChar char="v"/>
            </a:pPr>
            <a:r>
              <a:rPr lang="en-US" b="1" dirty="0" smtClean="0">
                <a:latin typeface="Times New Roman" pitchFamily="18" charset="0"/>
                <a:cs typeface="Times New Roman" pitchFamily="18" charset="0"/>
              </a:rPr>
              <a:t>Diagnosis: </a:t>
            </a:r>
            <a:r>
              <a:rPr lang="en-US" dirty="0" smtClean="0">
                <a:latin typeface="Times New Roman" pitchFamily="18" charset="0"/>
                <a:cs typeface="Times New Roman" pitchFamily="18" charset="0"/>
              </a:rPr>
              <a:t>Analysis of </a:t>
            </a:r>
            <a:r>
              <a:rPr lang="en-US" dirty="0" err="1" smtClean="0">
                <a:latin typeface="Times New Roman" pitchFamily="18" charset="0"/>
                <a:cs typeface="Times New Roman" pitchFamily="18" charset="0"/>
              </a:rPr>
              <a:t>faecal</a:t>
            </a:r>
            <a:r>
              <a:rPr lang="en-US" dirty="0" smtClean="0">
                <a:latin typeface="Times New Roman" pitchFamily="18" charset="0"/>
                <a:cs typeface="Times New Roman" pitchFamily="18" charset="0"/>
              </a:rPr>
              <a:t> samples enables eggs to be found, or adults are </a:t>
            </a:r>
            <a:r>
              <a:rPr lang="en-US" dirty="0" err="1" smtClean="0">
                <a:latin typeface="Times New Roman" pitchFamily="18" charset="0"/>
                <a:cs typeface="Times New Roman" pitchFamily="18" charset="0"/>
              </a:rPr>
              <a:t>visualised</a:t>
            </a:r>
            <a:r>
              <a:rPr lang="en-US" dirty="0" smtClean="0">
                <a:latin typeface="Times New Roman" pitchFamily="18" charset="0"/>
                <a:cs typeface="Times New Roman" pitchFamily="18" charset="0"/>
              </a:rPr>
              <a:t> in the small intestine at </a:t>
            </a:r>
            <a:r>
              <a:rPr lang="en-US" dirty="0" err="1" smtClean="0">
                <a:latin typeface="Times New Roman" pitchFamily="18" charset="0"/>
                <a:cs typeface="Times New Roman" pitchFamily="18" charset="0"/>
              </a:rPr>
              <a:t>necrops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45</a:t>
            </a:fld>
            <a:endParaRPr lang="en-US"/>
          </a:p>
        </p:txBody>
      </p:sp>
    </p:spTree>
    <p:extLst>
      <p:ext uri="{BB962C8B-B14F-4D97-AF65-F5344CB8AC3E}">
        <p14:creationId xmlns:p14="http://schemas.microsoft.com/office/powerpoint/2010/main" val="1489124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676400"/>
            <a:ext cx="8229600" cy="4373563"/>
          </a:xfrm>
        </p:spPr>
        <p:txBody>
          <a:bodyPr/>
          <a:lstStyle/>
          <a:p>
            <a:pPr marL="0" indent="0">
              <a:buNone/>
            </a:pPr>
            <a:r>
              <a:rPr lang="en-US" b="1" dirty="0">
                <a:latin typeface="Times New Roman" pitchFamily="18" charset="0"/>
                <a:cs typeface="Times New Roman" pitchFamily="18" charset="0"/>
              </a:rPr>
              <a:t>Treatment and control</a:t>
            </a:r>
          </a:p>
          <a:p>
            <a:r>
              <a:rPr lang="en-US" dirty="0">
                <a:latin typeface="Times New Roman" pitchFamily="18" charset="0"/>
                <a:cs typeface="Times New Roman" pitchFamily="18" charset="0"/>
              </a:rPr>
              <a:t>All available </a:t>
            </a:r>
            <a:r>
              <a:rPr lang="en-US" dirty="0" err="1">
                <a:latin typeface="Times New Roman" pitchFamily="18" charset="0"/>
                <a:cs typeface="Times New Roman" pitchFamily="18" charset="0"/>
              </a:rPr>
              <a:t>anthelmintics</a:t>
            </a:r>
            <a:r>
              <a:rPr lang="en-US" dirty="0">
                <a:latin typeface="Times New Roman" pitchFamily="18" charset="0"/>
                <a:cs typeface="Times New Roman" pitchFamily="18" charset="0"/>
              </a:rPr>
              <a:t> are efficient at treating the infection.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Prophylactic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anthelmintic </a:t>
            </a:r>
            <a:r>
              <a:rPr lang="en-US" dirty="0">
                <a:latin typeface="Times New Roman" pitchFamily="18" charset="0"/>
                <a:cs typeface="Times New Roman" pitchFamily="18" charset="0"/>
              </a:rPr>
              <a:t>treatment may help prevent the disease, as well as pasture management to avoid egg and larvae accumulation</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46</a:t>
            </a:fld>
            <a:endParaRPr lang="en-US"/>
          </a:p>
        </p:txBody>
      </p:sp>
    </p:spTree>
    <p:extLst>
      <p:ext uri="{BB962C8B-B14F-4D97-AF65-F5344CB8AC3E}">
        <p14:creationId xmlns:p14="http://schemas.microsoft.com/office/powerpoint/2010/main" val="1473408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Oesophagostomum</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latin typeface="Times New Roman" pitchFamily="18" charset="0"/>
                <a:cs typeface="Times New Roman" pitchFamily="18" charset="0"/>
              </a:rPr>
              <a:t>Oesophagostomum</a:t>
            </a:r>
            <a:r>
              <a:rPr lang="en-US" dirty="0">
                <a:latin typeface="Times New Roman" pitchFamily="18" charset="0"/>
                <a:cs typeface="Times New Roman" pitchFamily="18" charset="0"/>
              </a:rPr>
              <a:t> species are responsible for enteritis in ruminants and pigs.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more pathogenic species </a:t>
            </a:r>
            <a:r>
              <a:rPr lang="en-US" dirty="0" smtClean="0">
                <a:latin typeface="Times New Roman" pitchFamily="18" charset="0"/>
                <a:cs typeface="Times New Roman" pitchFamily="18" charset="0"/>
              </a:rPr>
              <a:t>in ruminants </a:t>
            </a:r>
            <a:r>
              <a:rPr lang="en-US" dirty="0">
                <a:latin typeface="Times New Roman" pitchFamily="18" charset="0"/>
                <a:cs typeface="Times New Roman" pitchFamily="18" charset="0"/>
              </a:rPr>
              <a:t>occur in the subtropics and tropics and are associated with nodule formation in the intestine</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Hosts</a:t>
            </a:r>
            <a:r>
              <a:rPr lang="en-US" dirty="0">
                <a:latin typeface="Times New Roman" pitchFamily="18" charset="0"/>
                <a:cs typeface="Times New Roman" pitchFamily="18" charset="0"/>
              </a:rPr>
              <a:t>: Ruminants, pigs.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Site</a:t>
            </a:r>
            <a:r>
              <a:rPr lang="en-US" dirty="0">
                <a:latin typeface="Times New Roman" pitchFamily="18" charset="0"/>
                <a:cs typeface="Times New Roman" pitchFamily="18" charset="0"/>
              </a:rPr>
              <a:t>: Cecum and colon</a:t>
            </a:r>
            <a:r>
              <a:rPr lang="en-US" dirty="0" smtClean="0">
                <a:latin typeface="Times New Roman" pitchFamily="18" charset="0"/>
                <a:cs typeface="Times New Roman" pitchFamily="18" charset="0"/>
              </a:rPr>
              <a:t>.</a:t>
            </a:r>
          </a:p>
          <a:p>
            <a:r>
              <a:rPr lang="en-US" b="1" dirty="0">
                <a:latin typeface="Times New Roman" pitchFamily="18" charset="0"/>
                <a:cs typeface="Times New Roman" pitchFamily="18" charset="0"/>
              </a:rPr>
              <a:t>Species Host</a:t>
            </a:r>
          </a:p>
          <a:p>
            <a:r>
              <a:rPr lang="en-US" i="1" dirty="0" err="1">
                <a:latin typeface="Times New Roman" pitchFamily="18" charset="0"/>
                <a:cs typeface="Times New Roman" pitchFamily="18" charset="0"/>
              </a:rPr>
              <a:t>Oesophagostomum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columbianum</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sheep </a:t>
            </a:r>
            <a:r>
              <a:rPr lang="en-US" dirty="0">
                <a:latin typeface="Times New Roman" pitchFamily="18" charset="0"/>
                <a:cs typeface="Times New Roman" pitchFamily="18" charset="0"/>
              </a:rPr>
              <a:t>and goat</a:t>
            </a:r>
          </a:p>
          <a:p>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venulosum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sheep </a:t>
            </a:r>
            <a:r>
              <a:rPr lang="en-US" dirty="0">
                <a:latin typeface="Times New Roman" pitchFamily="18" charset="0"/>
                <a:cs typeface="Times New Roman" pitchFamily="18" charset="0"/>
              </a:rPr>
              <a:t>and goat</a:t>
            </a:r>
          </a:p>
          <a:p>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radiatum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cattle </a:t>
            </a:r>
            <a:r>
              <a:rPr lang="en-US" dirty="0">
                <a:latin typeface="Times New Roman" pitchFamily="18" charset="0"/>
                <a:cs typeface="Times New Roman" pitchFamily="18" charset="0"/>
              </a:rPr>
              <a:t>and buffalo</a:t>
            </a:r>
          </a:p>
          <a:p>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dentatum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pig</a:t>
            </a:r>
          </a:p>
          <a:p>
            <a:r>
              <a:rPr lang="en-US" dirty="0">
                <a:latin typeface="Times New Roman" pitchFamily="18" charset="0"/>
                <a:cs typeface="Times New Roman" pitchFamily="18" charset="0"/>
              </a:rPr>
              <a:t>There are other species found in the pig, sheep and goats.</a:t>
            </a:r>
          </a:p>
        </p:txBody>
      </p:sp>
      <p:sp>
        <p:nvSpPr>
          <p:cNvPr id="4" name="Slide Number Placeholder 3"/>
          <p:cNvSpPr>
            <a:spLocks noGrp="1"/>
          </p:cNvSpPr>
          <p:nvPr>
            <p:ph type="sldNum" sz="quarter" idx="12"/>
          </p:nvPr>
        </p:nvSpPr>
        <p:spPr/>
        <p:txBody>
          <a:bodyPr/>
          <a:lstStyle/>
          <a:p>
            <a:fld id="{3892F80C-1B21-48B2-8493-A1B7FBDDA3BA}" type="slidenum">
              <a:rPr lang="en-US" smtClean="0"/>
              <a:t>47</a:t>
            </a:fld>
            <a:endParaRPr lang="en-US"/>
          </a:p>
        </p:txBody>
      </p:sp>
    </p:spTree>
    <p:extLst>
      <p:ext uri="{BB962C8B-B14F-4D97-AF65-F5344CB8AC3E}">
        <p14:creationId xmlns:p14="http://schemas.microsoft.com/office/powerpoint/2010/main" val="2294724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b="1" dirty="0">
                <a:latin typeface="Times New Roman" pitchFamily="18" charset="0"/>
                <a:cs typeface="Times New Roman" pitchFamily="18" charset="0"/>
              </a:rPr>
              <a:t>Life </a:t>
            </a:r>
            <a:r>
              <a:rPr lang="en-US" b="1" dirty="0" smtClean="0">
                <a:latin typeface="Times New Roman" pitchFamily="18" charset="0"/>
                <a:cs typeface="Times New Roman" pitchFamily="18" charset="0"/>
              </a:rPr>
              <a:t>cycle</a:t>
            </a:r>
          </a:p>
          <a:p>
            <a:r>
              <a:rPr lang="en-US" dirty="0" smtClean="0">
                <a:latin typeface="Times New Roman" pitchFamily="18" charset="0"/>
                <a:cs typeface="Times New Roman" pitchFamily="18" charset="0"/>
              </a:rPr>
              <a:t>Infection </a:t>
            </a:r>
            <a:r>
              <a:rPr lang="en-US" dirty="0">
                <a:latin typeface="Times New Roman" pitchFamily="18" charset="0"/>
                <a:cs typeface="Times New Roman" pitchFamily="18" charset="0"/>
              </a:rPr>
              <a:t>is by ingestion of L3 although there </a:t>
            </a:r>
            <a:r>
              <a:rPr lang="en-US" dirty="0" smtClean="0">
                <a:latin typeface="Times New Roman" pitchFamily="18" charset="0"/>
                <a:cs typeface="Times New Roman" pitchFamily="18" charset="0"/>
              </a:rPr>
              <a:t>is limited </a:t>
            </a:r>
            <a:r>
              <a:rPr lang="en-US" dirty="0">
                <a:latin typeface="Times New Roman" pitchFamily="18" charset="0"/>
                <a:cs typeface="Times New Roman" pitchFamily="18" charset="0"/>
              </a:rPr>
              <a:t>evidence that skin penetration is possible, at least in pigs.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L3 enter the mucosa of any part of </a:t>
            </a:r>
            <a:r>
              <a:rPr lang="en-US" dirty="0" smtClean="0">
                <a:latin typeface="Times New Roman" pitchFamily="18" charset="0"/>
                <a:cs typeface="Times New Roman" pitchFamily="18" charset="0"/>
              </a:rPr>
              <a:t>the small </a:t>
            </a:r>
            <a:r>
              <a:rPr lang="en-US" dirty="0">
                <a:latin typeface="Times New Roman" pitchFamily="18" charset="0"/>
                <a:cs typeface="Times New Roman" pitchFamily="18" charset="0"/>
              </a:rPr>
              <a:t>or large intestine and in some species (</a:t>
            </a:r>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columbianum</a:t>
            </a:r>
            <a:r>
              <a:rPr lang="en-US" i="1" dirty="0">
                <a:latin typeface="Times New Roman" pitchFamily="18" charset="0"/>
                <a:cs typeface="Times New Roman" pitchFamily="18" charset="0"/>
              </a:rPr>
              <a:t> and </a:t>
            </a:r>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radiatum</a:t>
            </a:r>
            <a:r>
              <a:rPr lang="en-US" dirty="0">
                <a:latin typeface="Times New Roman" pitchFamily="18" charset="0"/>
                <a:cs typeface="Times New Roman" pitchFamily="18" charset="0"/>
              </a:rPr>
              <a:t>) become enclosed in </a:t>
            </a:r>
            <a:r>
              <a:rPr lang="en-US" dirty="0" smtClean="0">
                <a:latin typeface="Times New Roman" pitchFamily="18" charset="0"/>
                <a:cs typeface="Times New Roman" pitchFamily="18" charset="0"/>
              </a:rPr>
              <a:t>obvious nodules </a:t>
            </a:r>
            <a:r>
              <a:rPr lang="en-US" dirty="0">
                <a:latin typeface="Times New Roman" pitchFamily="18" charset="0"/>
                <a:cs typeface="Times New Roman" pitchFamily="18" charset="0"/>
              </a:rPr>
              <a:t>in which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moult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 L4 takes place.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L4 then emerge on to the mucosal surface, migrate to </a:t>
            </a:r>
            <a:r>
              <a:rPr lang="en-US" dirty="0" smtClean="0">
                <a:latin typeface="Times New Roman" pitchFamily="18" charset="0"/>
                <a:cs typeface="Times New Roman" pitchFamily="18" charset="0"/>
              </a:rPr>
              <a:t>the colon</a:t>
            </a:r>
            <a:r>
              <a:rPr lang="en-US" dirty="0">
                <a:latin typeface="Times New Roman" pitchFamily="18" charset="0"/>
                <a:cs typeface="Times New Roman" pitchFamily="18" charset="0"/>
              </a:rPr>
              <a:t>, and develop to the adult stage.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is about 45 days.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reinfection with most </a:t>
            </a:r>
            <a:r>
              <a:rPr lang="en-US" dirty="0" smtClean="0">
                <a:latin typeface="Times New Roman" pitchFamily="18" charset="0"/>
                <a:cs typeface="Times New Roman" pitchFamily="18" charset="0"/>
              </a:rPr>
              <a:t>species the </a:t>
            </a:r>
            <a:r>
              <a:rPr lang="en-US" dirty="0">
                <a:latin typeface="Times New Roman" pitchFamily="18" charset="0"/>
                <a:cs typeface="Times New Roman" pitchFamily="18" charset="0"/>
              </a:rPr>
              <a:t>larvae may remain arrested as L4 in nodules for up to one year; however with </a:t>
            </a:r>
            <a:r>
              <a:rPr lang="en-US" i="1" dirty="0" err="1">
                <a:latin typeface="Times New Roman" pitchFamily="18" charset="0"/>
                <a:cs typeface="Times New Roman" pitchFamily="18" charset="0"/>
              </a:rPr>
              <a:t>Oe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venulosum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nodules </a:t>
            </a:r>
            <a:r>
              <a:rPr lang="en-US" dirty="0" smtClean="0">
                <a:latin typeface="Times New Roman" pitchFamily="18" charset="0"/>
                <a:cs typeface="Times New Roman" pitchFamily="18" charset="0"/>
              </a:rPr>
              <a:t>are absent </a:t>
            </a:r>
            <a:r>
              <a:rPr lang="en-US" dirty="0">
                <a:latin typeface="Times New Roman" pitchFamily="18" charset="0"/>
                <a:cs typeface="Times New Roman" pitchFamily="18" charset="0"/>
              </a:rPr>
              <a:t>while in </a:t>
            </a:r>
            <a:r>
              <a:rPr lang="en-US" i="1" dirty="0" err="1">
                <a:latin typeface="Times New Roman" pitchFamily="18" charset="0"/>
                <a:cs typeface="Times New Roman" pitchFamily="18" charset="0"/>
              </a:rPr>
              <a:t>Oe</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dentalum</a:t>
            </a:r>
            <a:r>
              <a:rPr lang="en-US" dirty="0">
                <a:latin typeface="Times New Roman" pitchFamily="18" charset="0"/>
                <a:cs typeface="Times New Roman" pitchFamily="18" charset="0"/>
              </a:rPr>
              <a:t> they are barely visible.</a:t>
            </a:r>
          </a:p>
        </p:txBody>
      </p:sp>
      <p:sp>
        <p:nvSpPr>
          <p:cNvPr id="4" name="Slide Number Placeholder 3"/>
          <p:cNvSpPr>
            <a:spLocks noGrp="1"/>
          </p:cNvSpPr>
          <p:nvPr>
            <p:ph type="sldNum" sz="quarter" idx="12"/>
          </p:nvPr>
        </p:nvSpPr>
        <p:spPr/>
        <p:txBody>
          <a:bodyPr/>
          <a:lstStyle/>
          <a:p>
            <a:fld id="{3892F80C-1B21-48B2-8493-A1B7FBDDA3BA}" type="slidenum">
              <a:rPr lang="en-US" smtClean="0"/>
              <a:t>48</a:t>
            </a:fld>
            <a:endParaRPr lang="en-US"/>
          </a:p>
        </p:txBody>
      </p:sp>
    </p:spTree>
    <p:extLst>
      <p:ext uri="{BB962C8B-B14F-4D97-AF65-F5344CB8AC3E}">
        <p14:creationId xmlns:p14="http://schemas.microsoft.com/office/powerpoint/2010/main" val="799688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b="1" dirty="0">
                <a:latin typeface="Times New Roman" pitchFamily="18" charset="0"/>
                <a:cs typeface="Times New Roman" pitchFamily="18" charset="0"/>
              </a:rPr>
              <a:t>Clinical signs</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In acute infections of ruminants, severe dark green diarrhea is the main clinical sign and there </a:t>
            </a:r>
            <a:r>
              <a:rPr lang="en-US" dirty="0" smtClean="0">
                <a:latin typeface="Times New Roman" pitchFamily="18" charset="0"/>
                <a:cs typeface="Times New Roman" pitchFamily="18" charset="0"/>
              </a:rPr>
              <a:t>is usually </a:t>
            </a:r>
            <a:r>
              <a:rPr lang="en-US" dirty="0">
                <a:latin typeface="Times New Roman" pitchFamily="18" charset="0"/>
                <a:cs typeface="Times New Roman" pitchFamily="18" charset="0"/>
              </a:rPr>
              <a:t>a rapid loss of weight and sometimes submandibular edema.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chronic infections, which </a:t>
            </a:r>
            <a:r>
              <a:rPr lang="en-US" dirty="0" smtClean="0">
                <a:latin typeface="Times New Roman" pitchFamily="18" charset="0"/>
                <a:cs typeface="Times New Roman" pitchFamily="18" charset="0"/>
              </a:rPr>
              <a:t>occur primarily </a:t>
            </a:r>
            <a:r>
              <a:rPr lang="en-US" dirty="0">
                <a:latin typeface="Times New Roman" pitchFamily="18" charset="0"/>
                <a:cs typeface="Times New Roman" pitchFamily="18" charset="0"/>
              </a:rPr>
              <a:t>in sheep, </a:t>
            </a:r>
            <a:r>
              <a:rPr lang="en-US" dirty="0" err="1" smtClean="0">
                <a:latin typeface="Times New Roman" pitchFamily="18" charset="0"/>
                <a:cs typeface="Times New Roman" pitchFamily="18" charset="0"/>
              </a:rPr>
              <a:t>inappetence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emaciation with intermittent diarrhea and anemia are the main signs </a:t>
            </a:r>
            <a:r>
              <a:rPr lang="en-US" dirty="0" smtClean="0">
                <a:latin typeface="Times New Roman" pitchFamily="18" charset="0"/>
                <a:cs typeface="Times New Roman" pitchFamily="18" charset="0"/>
              </a:rPr>
              <a:t>of </a:t>
            </a:r>
            <a:r>
              <a:rPr lang="en-US" dirty="0" err="1" smtClean="0">
                <a:latin typeface="Times New Roman" pitchFamily="18" charset="0"/>
                <a:cs typeface="Times New Roman" pitchFamily="18" charset="0"/>
              </a:rPr>
              <a:t>oesophagostomosis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Pregnant </a:t>
            </a:r>
            <a:r>
              <a:rPr lang="en-US" dirty="0">
                <a:latin typeface="Times New Roman" pitchFamily="18" charset="0"/>
                <a:cs typeface="Times New Roman" pitchFamily="18" charset="0"/>
              </a:rPr>
              <a:t>sows show </a:t>
            </a:r>
            <a:r>
              <a:rPr lang="en-US" dirty="0" err="1">
                <a:latin typeface="Times New Roman" pitchFamily="18" charset="0"/>
                <a:cs typeface="Times New Roman" pitchFamily="18" charset="0"/>
              </a:rPr>
              <a:t>inappetence</a:t>
            </a:r>
            <a:r>
              <a:rPr lang="en-US" dirty="0">
                <a:latin typeface="Times New Roman" pitchFamily="18" charset="0"/>
                <a:cs typeface="Times New Roman" pitchFamily="18" charset="0"/>
              </a:rPr>
              <a:t>, become very thin, and following farrowing, </a:t>
            </a:r>
            <a:r>
              <a:rPr lang="en-US" dirty="0" smtClean="0">
                <a:latin typeface="Times New Roman" pitchFamily="18" charset="0"/>
                <a:cs typeface="Times New Roman" pitchFamily="18" charset="0"/>
              </a:rPr>
              <a:t>milk production </a:t>
            </a:r>
            <a:r>
              <a:rPr lang="en-US" dirty="0">
                <a:latin typeface="Times New Roman" pitchFamily="18" charset="0"/>
                <a:cs typeface="Times New Roman" pitchFamily="18" charset="0"/>
              </a:rPr>
              <a:t>is reduced with effects on litter performance.</a:t>
            </a:r>
          </a:p>
          <a:p>
            <a:r>
              <a:rPr lang="en-US" b="1" dirty="0">
                <a:latin typeface="Times New Roman" pitchFamily="18" charset="0"/>
                <a:cs typeface="Times New Roman" pitchFamily="18" charset="0"/>
              </a:rPr>
              <a:t>Treatment and control : </a:t>
            </a:r>
            <a:r>
              <a:rPr lang="en-US" dirty="0">
                <a:latin typeface="Times New Roman" pitchFamily="18" charset="0"/>
                <a:cs typeface="Times New Roman" pitchFamily="18" charset="0"/>
              </a:rPr>
              <a:t>The treatment and control of ruminant infections with </a:t>
            </a:r>
            <a:r>
              <a:rPr lang="en-US" i="1" dirty="0" err="1">
                <a:latin typeface="Times New Roman" pitchFamily="18" charset="0"/>
                <a:cs typeface="Times New Roman" pitchFamily="18" charset="0"/>
              </a:rPr>
              <a:t>Oesophagostomum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species </a:t>
            </a:r>
            <a:r>
              <a:rPr lang="en-US" dirty="0" smtClean="0">
                <a:latin typeface="Times New Roman" pitchFamily="18" charset="0"/>
                <a:cs typeface="Times New Roman" pitchFamily="18" charset="0"/>
              </a:rPr>
              <a:t>is similar </a:t>
            </a:r>
            <a:r>
              <a:rPr lang="en-US" dirty="0">
                <a:latin typeface="Times New Roman" pitchFamily="18" charset="0"/>
                <a:cs typeface="Times New Roman" pitchFamily="18" charset="0"/>
              </a:rPr>
              <a:t>to that of the </a:t>
            </a:r>
            <a:r>
              <a:rPr lang="en-US" dirty="0" err="1">
                <a:latin typeface="Times New Roman" pitchFamily="18" charset="0"/>
                <a:cs typeface="Times New Roman" pitchFamily="18" charset="0"/>
              </a:rPr>
              <a:t>trichostrongyles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49</a:t>
            </a:fld>
            <a:endParaRPr lang="en-US"/>
          </a:p>
        </p:txBody>
      </p:sp>
    </p:spTree>
    <p:extLst>
      <p:ext uri="{BB962C8B-B14F-4D97-AF65-F5344CB8AC3E}">
        <p14:creationId xmlns:p14="http://schemas.microsoft.com/office/powerpoint/2010/main" val="63154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Relationships of organisms</a:t>
            </a:r>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b="1" i="0" u="none" strike="noStrike" baseline="0" dirty="0" smtClean="0">
                <a:solidFill>
                  <a:srgbClr val="0070C0"/>
                </a:solidFill>
                <a:latin typeface="Times New Roman"/>
              </a:rPr>
              <a:t>I. </a:t>
            </a:r>
            <a:r>
              <a:rPr lang="en-US" b="1" i="0" u="none" strike="noStrike" baseline="0" dirty="0" err="1" smtClean="0">
                <a:solidFill>
                  <a:srgbClr val="0070C0"/>
                </a:solidFill>
                <a:latin typeface="Times New Roman"/>
              </a:rPr>
              <a:t>Homospecific</a:t>
            </a:r>
            <a:r>
              <a:rPr lang="en-US" b="1" i="0" u="none" strike="noStrike" baseline="0" dirty="0" smtClean="0">
                <a:solidFill>
                  <a:srgbClr val="0070C0"/>
                </a:solidFill>
                <a:latin typeface="Times New Roman"/>
              </a:rPr>
              <a:t> association: </a:t>
            </a:r>
            <a:r>
              <a:rPr lang="en-US" b="0" i="0" u="none" strike="noStrike" baseline="0" dirty="0" smtClean="0">
                <a:latin typeface="Times New Roman"/>
              </a:rPr>
              <a:t>an association between two animals of the same species.</a:t>
            </a:r>
          </a:p>
          <a:p>
            <a:pPr marL="0" indent="0">
              <a:buNone/>
            </a:pPr>
            <a:r>
              <a:rPr lang="en-US" b="1" i="0" u="none" strike="noStrike" baseline="0" dirty="0" smtClean="0">
                <a:solidFill>
                  <a:srgbClr val="0070C0"/>
                </a:solidFill>
                <a:latin typeface="Times New Roman"/>
              </a:rPr>
              <a:t>II. </a:t>
            </a:r>
            <a:r>
              <a:rPr lang="en-US" b="1" i="0" u="none" strike="noStrike" baseline="0" dirty="0" err="1" smtClean="0">
                <a:solidFill>
                  <a:srgbClr val="0070C0"/>
                </a:solidFill>
                <a:latin typeface="Times New Roman"/>
              </a:rPr>
              <a:t>Heterospecific</a:t>
            </a:r>
            <a:r>
              <a:rPr lang="en-US" b="1" i="0" u="none" strike="noStrike" baseline="0" dirty="0" smtClean="0">
                <a:solidFill>
                  <a:srgbClr val="0070C0"/>
                </a:solidFill>
                <a:latin typeface="Times New Roman"/>
              </a:rPr>
              <a:t> association: </a:t>
            </a:r>
            <a:r>
              <a:rPr lang="en-US" b="0" i="0" u="none" strike="noStrike" baseline="0" dirty="0" smtClean="0">
                <a:latin typeface="Times New Roman"/>
              </a:rPr>
              <a:t>complex association which is between different species of animals.</a:t>
            </a:r>
          </a:p>
          <a:p>
            <a:pPr marL="0" indent="0">
              <a:buNone/>
            </a:pPr>
            <a:r>
              <a:rPr lang="en-US" b="1" i="0" u="none" strike="noStrike" baseline="0" dirty="0" smtClean="0">
                <a:solidFill>
                  <a:srgbClr val="0070C0"/>
                </a:solidFill>
                <a:latin typeface="Times New Roman"/>
              </a:rPr>
              <a:t>i. Commensalism</a:t>
            </a:r>
            <a:r>
              <a:rPr lang="en-US" b="0" i="0" u="none" strike="noStrike" baseline="0" dirty="0" smtClean="0">
                <a:solidFill>
                  <a:srgbClr val="0070C0"/>
                </a:solidFill>
                <a:latin typeface="Times New Roman"/>
              </a:rPr>
              <a:t>: </a:t>
            </a:r>
            <a:r>
              <a:rPr lang="en-US" dirty="0" err="1">
                <a:latin typeface="Times New Roman"/>
              </a:rPr>
              <a:t>Commensalistic</a:t>
            </a:r>
            <a:r>
              <a:rPr lang="en-US" dirty="0">
                <a:latin typeface="Times New Roman"/>
              </a:rPr>
              <a:t> relationships are those where one species receives all the benefit from its relationship with the other, but the other receives no benefit </a:t>
            </a:r>
            <a:r>
              <a:rPr lang="en-US" dirty="0" smtClean="0">
                <a:latin typeface="Times New Roman"/>
              </a:rPr>
              <a:t>or harm.</a:t>
            </a:r>
            <a:endParaRPr lang="en-US" dirty="0">
              <a:latin typeface="Times New Roman"/>
            </a:endParaRPr>
          </a:p>
          <a:p>
            <a:r>
              <a:rPr lang="en-US" dirty="0" smtClean="0">
                <a:latin typeface="Times New Roman"/>
              </a:rPr>
              <a:t>The </a:t>
            </a:r>
            <a:r>
              <a:rPr lang="en-US" dirty="0">
                <a:latin typeface="Times New Roman"/>
              </a:rPr>
              <a:t>animals are not metabolically interdependent. </a:t>
            </a:r>
            <a:endParaRPr lang="en-US" dirty="0" smtClean="0">
              <a:latin typeface="Times New Roman"/>
            </a:endParaRPr>
          </a:p>
          <a:p>
            <a:r>
              <a:rPr lang="en-US" dirty="0" smtClean="0">
                <a:latin typeface="Times New Roman"/>
              </a:rPr>
              <a:t>One </a:t>
            </a:r>
            <a:r>
              <a:rPr lang="en-US" dirty="0">
                <a:latin typeface="Times New Roman"/>
              </a:rPr>
              <a:t>of the individual can be benefitted but the other doesn’t loss at all</a:t>
            </a:r>
            <a:r>
              <a:rPr lang="en-US" dirty="0" smtClean="0">
                <a:latin typeface="Times New Roman"/>
              </a:rPr>
              <a:t>.</a:t>
            </a:r>
          </a:p>
          <a:p>
            <a:pPr marL="0" indent="0">
              <a:buNone/>
            </a:pPr>
            <a:r>
              <a:rPr lang="en-US" dirty="0" err="1" smtClean="0">
                <a:latin typeface="Times New Roman"/>
              </a:rPr>
              <a:t>Eg</a:t>
            </a:r>
            <a:r>
              <a:rPr lang="en-US" dirty="0">
                <a:latin typeface="Times New Roman"/>
              </a:rPr>
              <a:t>. </a:t>
            </a:r>
            <a:r>
              <a:rPr lang="en-US" dirty="0" smtClean="0">
                <a:latin typeface="Times New Roman"/>
              </a:rPr>
              <a:t>Remora fish attached to shank and other large types </a:t>
            </a:r>
            <a:r>
              <a:rPr lang="en-US" smtClean="0">
                <a:latin typeface="Times New Roman"/>
              </a:rPr>
              <a:t>of fishes </a:t>
            </a:r>
            <a:r>
              <a:rPr lang="en-US" dirty="0" smtClean="0">
                <a:latin typeface="Times New Roman"/>
              </a:rPr>
              <a:t>by gaining measure of protection and it feed off of the remains meal of them. </a:t>
            </a:r>
          </a:p>
        </p:txBody>
      </p:sp>
      <p:sp>
        <p:nvSpPr>
          <p:cNvPr id="4" name="Slide Number Placeholder 3"/>
          <p:cNvSpPr>
            <a:spLocks noGrp="1"/>
          </p:cNvSpPr>
          <p:nvPr>
            <p:ph type="sldNum" sz="quarter" idx="12"/>
          </p:nvPr>
        </p:nvSpPr>
        <p:spPr/>
        <p:txBody>
          <a:bodyPr/>
          <a:lstStyle/>
          <a:p>
            <a:fld id="{3892F80C-1B21-48B2-8493-A1B7FBDDA3BA}" type="slidenum">
              <a:rPr lang="en-US" smtClean="0"/>
              <a:t>5</a:t>
            </a:fld>
            <a:endParaRPr lang="en-US"/>
          </a:p>
        </p:txBody>
      </p:sp>
    </p:spTree>
    <p:extLst>
      <p:ext uri="{BB962C8B-B14F-4D97-AF65-F5344CB8AC3E}">
        <p14:creationId xmlns:p14="http://schemas.microsoft.com/office/powerpoint/2010/main" val="14406032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Chabertia</a:t>
            </a:r>
            <a:endParaRPr lang="en-US" dirty="0"/>
          </a:p>
        </p:txBody>
      </p:sp>
      <p:sp>
        <p:nvSpPr>
          <p:cNvPr id="3" name="Content Placeholder 2"/>
          <p:cNvSpPr>
            <a:spLocks noGrp="1"/>
          </p:cNvSpPr>
          <p:nvPr>
            <p:ph idx="1"/>
          </p:nvPr>
        </p:nvSpPr>
        <p:spPr>
          <a:xfrm>
            <a:off x="457200" y="1447800"/>
            <a:ext cx="8229600" cy="5791200"/>
          </a:xfrm>
        </p:spPr>
        <p:txBody>
          <a:bodyPr>
            <a:normAutofit/>
          </a:bodyPr>
          <a:lstStyle/>
          <a:p>
            <a:r>
              <a:rPr lang="en-US" dirty="0">
                <a:latin typeface="Times New Roman" pitchFamily="18" charset="0"/>
                <a:cs typeface="Times New Roman" pitchFamily="18" charset="0"/>
              </a:rPr>
              <a:t>This nematode </a:t>
            </a:r>
            <a:r>
              <a:rPr lang="en-US" dirty="0" smtClean="0">
                <a:latin typeface="Times New Roman" pitchFamily="18" charset="0"/>
                <a:cs typeface="Times New Roman" pitchFamily="18" charset="0"/>
              </a:rPr>
              <a:t>is present </a:t>
            </a:r>
            <a:r>
              <a:rPr lang="en-US" dirty="0">
                <a:latin typeface="Times New Roman" pitchFamily="18" charset="0"/>
                <a:cs typeface="Times New Roman" pitchFamily="18" charset="0"/>
              </a:rPr>
              <a:t>usually in </a:t>
            </a:r>
            <a:r>
              <a:rPr lang="en-US" dirty="0" smtClean="0">
                <a:latin typeface="Times New Roman" pitchFamily="18" charset="0"/>
                <a:cs typeface="Times New Roman" pitchFamily="18" charset="0"/>
              </a:rPr>
              <a:t>low number </a:t>
            </a:r>
            <a:r>
              <a:rPr lang="en-US" dirty="0">
                <a:latin typeface="Times New Roman" pitchFamily="18" charset="0"/>
                <a:cs typeface="Times New Roman" pitchFamily="18" charset="0"/>
              </a:rPr>
              <a:t>mainly in sheep and goats and contributes to the syndrome of parasitic gastroenteritis only</a:t>
            </a:r>
          </a:p>
          <a:p>
            <a:r>
              <a:rPr lang="en-US" dirty="0" smtClean="0">
                <a:latin typeface="Times New Roman" pitchFamily="18" charset="0"/>
                <a:cs typeface="Times New Roman" pitchFamily="18" charset="0"/>
              </a:rPr>
              <a:t>Occasionally </a:t>
            </a:r>
            <a:r>
              <a:rPr lang="en-US" dirty="0">
                <a:latin typeface="Times New Roman" pitchFamily="18" charset="0"/>
                <a:cs typeface="Times New Roman" pitchFamily="18" charset="0"/>
              </a:rPr>
              <a:t>occurs in sufficient </a:t>
            </a:r>
            <a:r>
              <a:rPr lang="en-US" dirty="0" smtClean="0">
                <a:latin typeface="Times New Roman" pitchFamily="18" charset="0"/>
                <a:cs typeface="Times New Roman" pitchFamily="18" charset="0"/>
              </a:rPr>
              <a:t>number </a:t>
            </a:r>
            <a:r>
              <a:rPr lang="en-US" dirty="0">
                <a:latin typeface="Times New Roman" pitchFamily="18" charset="0"/>
                <a:cs typeface="Times New Roman" pitchFamily="18" charset="0"/>
              </a:rPr>
              <a:t>to cause clinical disease on its own.</a:t>
            </a:r>
          </a:p>
          <a:p>
            <a:r>
              <a:rPr lang="en-US" b="1" dirty="0">
                <a:latin typeface="Times New Roman" pitchFamily="18" charset="0"/>
                <a:cs typeface="Times New Roman" pitchFamily="18" charset="0"/>
              </a:rPr>
              <a:t>Hosts</a:t>
            </a:r>
            <a:r>
              <a:rPr lang="en-US" dirty="0">
                <a:latin typeface="Times New Roman" pitchFamily="18" charset="0"/>
                <a:cs typeface="Times New Roman" pitchFamily="18" charset="0"/>
              </a:rPr>
              <a:t>: Sheep, goats and occasionally cattle.</a:t>
            </a:r>
          </a:p>
          <a:p>
            <a:r>
              <a:rPr lang="en-US" b="1" dirty="0">
                <a:latin typeface="Times New Roman" pitchFamily="18" charset="0"/>
                <a:cs typeface="Times New Roman" pitchFamily="18" charset="0"/>
              </a:rPr>
              <a:t>Site</a:t>
            </a:r>
            <a:r>
              <a:rPr lang="en-US" dirty="0">
                <a:latin typeface="Times New Roman" pitchFamily="18" charset="0"/>
                <a:cs typeface="Times New Roman" pitchFamily="18" charset="0"/>
              </a:rPr>
              <a:t>: Colon.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Species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Chabertia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ovina</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Distribution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World wide.</a:t>
            </a:r>
          </a:p>
        </p:txBody>
      </p:sp>
      <p:sp>
        <p:nvSpPr>
          <p:cNvPr id="4" name="Slide Number Placeholder 3"/>
          <p:cNvSpPr>
            <a:spLocks noGrp="1"/>
          </p:cNvSpPr>
          <p:nvPr>
            <p:ph type="sldNum" sz="quarter" idx="12"/>
          </p:nvPr>
        </p:nvSpPr>
        <p:spPr/>
        <p:txBody>
          <a:bodyPr/>
          <a:lstStyle/>
          <a:p>
            <a:fld id="{3892F80C-1B21-48B2-8493-A1B7FBDDA3BA}" type="slidenum">
              <a:rPr lang="en-US" smtClean="0"/>
              <a:t>50</a:t>
            </a:fld>
            <a:endParaRPr lang="en-US"/>
          </a:p>
        </p:txBody>
      </p:sp>
    </p:spTree>
    <p:extLst>
      <p:ext uri="{BB962C8B-B14F-4D97-AF65-F5344CB8AC3E}">
        <p14:creationId xmlns:p14="http://schemas.microsoft.com/office/powerpoint/2010/main" val="30954778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524000"/>
            <a:ext cx="8229600" cy="5334000"/>
          </a:xfrm>
        </p:spPr>
        <p:txBody>
          <a:bodyPr>
            <a:normAutofit fontScale="92500" lnSpcReduction="10000"/>
          </a:bodyPr>
          <a:lstStyle/>
          <a:p>
            <a:r>
              <a:rPr lang="en-US" b="1" dirty="0" smtClean="0">
                <a:latin typeface="Times New Roman" pitchFamily="18" charset="0"/>
                <a:cs typeface="Times New Roman" pitchFamily="18" charset="0"/>
              </a:rPr>
              <a:t>Life </a:t>
            </a:r>
            <a:r>
              <a:rPr lang="en-US" b="1" dirty="0">
                <a:latin typeface="Times New Roman" pitchFamily="18" charset="0"/>
                <a:cs typeface="Times New Roman" pitchFamily="18" charset="0"/>
              </a:rPr>
              <a:t>cycle: </a:t>
            </a:r>
          </a:p>
          <a:p>
            <a:r>
              <a:rPr lang="en-US" dirty="0">
                <a:latin typeface="Times New Roman" pitchFamily="18" charset="0"/>
                <a:cs typeface="Times New Roman" pitchFamily="18" charset="0"/>
              </a:rPr>
              <a:t>This is direct and the </a:t>
            </a:r>
            <a:r>
              <a:rPr lang="en-US" dirty="0" err="1">
                <a:latin typeface="Times New Roman" pitchFamily="18" charset="0"/>
                <a:cs typeface="Times New Roman" pitchFamily="18" charset="0"/>
              </a:rPr>
              <a:t>preparasitic</a:t>
            </a:r>
            <a:r>
              <a:rPr lang="en-US" dirty="0">
                <a:latin typeface="Times New Roman" pitchFamily="18" charset="0"/>
                <a:cs typeface="Times New Roman" pitchFamily="18" charset="0"/>
              </a:rPr>
              <a:t> phase is similar to that of the </a:t>
            </a:r>
            <a:r>
              <a:rPr lang="en-US" dirty="0" err="1">
                <a:latin typeface="Times New Roman" pitchFamily="18" charset="0"/>
                <a:cs typeface="Times New Roman" pitchFamily="18" charset="0"/>
              </a:rPr>
              <a:t>trichostrongyles</a:t>
            </a:r>
            <a:r>
              <a:rPr lang="en-US" dirty="0">
                <a:latin typeface="Times New Roman" pitchFamily="18" charset="0"/>
                <a:cs typeface="Times New Roman" pitchFamily="18" charset="0"/>
              </a:rPr>
              <a:t> of ruminants. </a:t>
            </a:r>
          </a:p>
          <a:p>
            <a:r>
              <a:rPr lang="en-US" dirty="0">
                <a:latin typeface="Times New Roman" pitchFamily="18" charset="0"/>
                <a:cs typeface="Times New Roman" pitchFamily="18" charset="0"/>
              </a:rPr>
              <a:t>In the parasitic phase the L3 enter the mucosa of the small intestine and occasionally that of the cecum and colon; after a week they </a:t>
            </a:r>
            <a:r>
              <a:rPr lang="en-US" dirty="0" err="1">
                <a:latin typeface="Times New Roman" pitchFamily="18" charset="0"/>
                <a:cs typeface="Times New Roman" pitchFamily="18" charset="0"/>
              </a:rPr>
              <a:t>moult</a:t>
            </a:r>
            <a:r>
              <a:rPr lang="en-US" dirty="0">
                <a:latin typeface="Times New Roman" pitchFamily="18" charset="0"/>
                <a:cs typeface="Times New Roman" pitchFamily="18" charset="0"/>
              </a:rPr>
              <a:t>, the L4 emerge on to the mucosal surface and migrate to congregate in the cecum where development to the L5 is completed about 25 days after infection. </a:t>
            </a:r>
          </a:p>
          <a:p>
            <a:r>
              <a:rPr lang="en-US" dirty="0">
                <a:latin typeface="Times New Roman" pitchFamily="18" charset="0"/>
                <a:cs typeface="Times New Roman" pitchFamily="18" charset="0"/>
              </a:rPr>
              <a:t>The young adults then travel to the colon.</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is 42 days. </a:t>
            </a:r>
          </a:p>
          <a:p>
            <a:r>
              <a:rPr lang="en-US" b="1" dirty="0">
                <a:latin typeface="Times New Roman" pitchFamily="18" charset="0"/>
                <a:cs typeface="Times New Roman" pitchFamily="18" charset="0"/>
              </a:rPr>
              <a:t>Clinical signs: </a:t>
            </a:r>
          </a:p>
          <a:p>
            <a:r>
              <a:rPr lang="en-US" dirty="0">
                <a:latin typeface="Times New Roman" pitchFamily="18" charset="0"/>
                <a:cs typeface="Times New Roman" pitchFamily="18" charset="0"/>
              </a:rPr>
              <a:t>In severe infections, diarrhea, which may contain blood and in which worms may be found, is the most common clinical sign. </a:t>
            </a:r>
          </a:p>
          <a:p>
            <a:r>
              <a:rPr lang="en-US" dirty="0">
                <a:latin typeface="Times New Roman" pitchFamily="18" charset="0"/>
                <a:cs typeface="Times New Roman" pitchFamily="18" charset="0"/>
              </a:rPr>
              <a:t>The sheep become anemic and </a:t>
            </a:r>
            <a:r>
              <a:rPr lang="en-US" dirty="0" err="1">
                <a:latin typeface="Times New Roman" pitchFamily="18" charset="0"/>
                <a:cs typeface="Times New Roman" pitchFamily="18" charset="0"/>
              </a:rPr>
              <a:t>hypoalbuminemic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&amp; </a:t>
            </a:r>
            <a:r>
              <a:rPr lang="en-US" dirty="0">
                <a:latin typeface="Times New Roman" pitchFamily="18" charset="0"/>
                <a:cs typeface="Times New Roman" pitchFamily="18" charset="0"/>
              </a:rPr>
              <a:t>can suffer </a:t>
            </a:r>
            <a:r>
              <a:rPr lang="en-US" dirty="0" smtClean="0">
                <a:latin typeface="Times New Roman" pitchFamily="18" charset="0"/>
                <a:cs typeface="Times New Roman" pitchFamily="18" charset="0"/>
              </a:rPr>
              <a:t>sever weight </a:t>
            </a:r>
            <a:r>
              <a:rPr lang="en-US" dirty="0">
                <a:latin typeface="Times New Roman" pitchFamily="18" charset="0"/>
                <a:cs typeface="Times New Roman" pitchFamily="18" charset="0"/>
              </a:rPr>
              <a:t>loss.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51</a:t>
            </a:fld>
            <a:endParaRPr lang="en-US"/>
          </a:p>
        </p:txBody>
      </p:sp>
    </p:spTree>
    <p:extLst>
      <p:ext uri="{BB962C8B-B14F-4D97-AF65-F5344CB8AC3E}">
        <p14:creationId xmlns:p14="http://schemas.microsoft.com/office/powerpoint/2010/main" val="425347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endParaRPr lang="en-US" dirty="0" smtClean="0"/>
          </a:p>
          <a:p>
            <a:r>
              <a:rPr lang="en-US" b="1" dirty="0">
                <a:latin typeface="Times New Roman" pitchFamily="18" charset="0"/>
                <a:cs typeface="Times New Roman" pitchFamily="18" charset="0"/>
              </a:rPr>
              <a:t>Diagnosis: </a:t>
            </a:r>
          </a:p>
          <a:p>
            <a:r>
              <a:rPr lang="en-US" dirty="0">
                <a:latin typeface="Times New Roman" pitchFamily="18" charset="0"/>
                <a:cs typeface="Times New Roman" pitchFamily="18" charset="0"/>
              </a:rPr>
              <a:t>Since much of the pathogenic effect occurs within the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the fecal egg count may be very low. </a:t>
            </a:r>
          </a:p>
          <a:p>
            <a:r>
              <a:rPr lang="en-US" dirty="0">
                <a:latin typeface="Times New Roman" pitchFamily="18" charset="0"/>
                <a:cs typeface="Times New Roman" pitchFamily="18" charset="0"/>
              </a:rPr>
              <a:t>However, during the diarrheic phase, the worms may be expelled and they are easily recognized. </a:t>
            </a:r>
          </a:p>
          <a:p>
            <a:r>
              <a:rPr lang="en-US" dirty="0">
                <a:latin typeface="Times New Roman" pitchFamily="18" charset="0"/>
                <a:cs typeface="Times New Roman" pitchFamily="18" charset="0"/>
              </a:rPr>
              <a:t>At necropsy, diagnosis is generally based on the lesions since the worm burden may be negligible following the expulsions of worms in the feces</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Treatment and control: </a:t>
            </a:r>
          </a:p>
          <a:p>
            <a:r>
              <a:rPr lang="en-US" dirty="0">
                <a:latin typeface="Times New Roman" pitchFamily="18" charset="0"/>
                <a:cs typeface="Times New Roman" pitchFamily="18" charset="0"/>
              </a:rPr>
              <a:t>Since the epidemiology of </a:t>
            </a:r>
            <a:r>
              <a:rPr lang="en-US" i="1" dirty="0">
                <a:latin typeface="Times New Roman" pitchFamily="18" charset="0"/>
                <a:cs typeface="Times New Roman" pitchFamily="18" charset="0"/>
              </a:rPr>
              <a:t>C. </a:t>
            </a:r>
            <a:r>
              <a:rPr lang="en-US" i="1" dirty="0" err="1">
                <a:latin typeface="Times New Roman" pitchFamily="18" charset="0"/>
                <a:cs typeface="Times New Roman" pitchFamily="18" charset="0"/>
              </a:rPr>
              <a:t>ovina</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is the same as that of the </a:t>
            </a:r>
            <a:r>
              <a:rPr lang="en-US" dirty="0" err="1">
                <a:latin typeface="Times New Roman" pitchFamily="18" charset="0"/>
                <a:cs typeface="Times New Roman" pitchFamily="18" charset="0"/>
              </a:rPr>
              <a:t>trichostrongyles</a:t>
            </a:r>
            <a:r>
              <a:rPr lang="en-US" dirty="0">
                <a:latin typeface="Times New Roman" pitchFamily="18" charset="0"/>
                <a:cs typeface="Times New Roman" pitchFamily="18" charset="0"/>
              </a:rPr>
              <a:t> the control and treatment are similar.</a:t>
            </a: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52</a:t>
            </a:fld>
            <a:endParaRPr lang="en-US"/>
          </a:p>
        </p:txBody>
      </p:sp>
    </p:spTree>
    <p:extLst>
      <p:ext uri="{BB962C8B-B14F-4D97-AF65-F5344CB8AC3E}">
        <p14:creationId xmlns:p14="http://schemas.microsoft.com/office/powerpoint/2010/main" val="25464788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t>Ascarididae</a:t>
            </a:r>
            <a:endParaRPr lang="en-US" cap="none"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There are different important genera which </a:t>
            </a:r>
            <a:r>
              <a:rPr lang="en-US" dirty="0" err="1">
                <a:latin typeface="Times New Roman" pitchFamily="18" charset="0"/>
                <a:cs typeface="Times New Roman" pitchFamily="18" charset="0"/>
              </a:rPr>
              <a:t>inturn</a:t>
            </a:r>
            <a:r>
              <a:rPr lang="en-US" dirty="0">
                <a:latin typeface="Times New Roman" pitchFamily="18" charset="0"/>
                <a:cs typeface="Times New Roman" pitchFamily="18" charset="0"/>
              </a:rPr>
              <a:t> consists of important species under this </a:t>
            </a:r>
            <a:r>
              <a:rPr lang="en-US" dirty="0" smtClean="0">
                <a:latin typeface="Times New Roman" pitchFamily="18" charset="0"/>
                <a:cs typeface="Times New Roman" pitchFamily="18" charset="0"/>
              </a:rPr>
              <a:t>family. </a:t>
            </a:r>
          </a:p>
          <a:p>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are:</a:t>
            </a:r>
          </a:p>
          <a:p>
            <a:r>
              <a:rPr lang="pt-BR" dirty="0" smtClean="0">
                <a:latin typeface="Times New Roman" pitchFamily="18" charset="0"/>
                <a:cs typeface="Times New Roman" pitchFamily="18" charset="0"/>
              </a:rPr>
              <a:t>1</a:t>
            </a:r>
            <a:r>
              <a:rPr lang="pt-BR" dirty="0">
                <a:latin typeface="Times New Roman" pitchFamily="18" charset="0"/>
                <a:cs typeface="Times New Roman" pitchFamily="18" charset="0"/>
              </a:rPr>
              <a:t>. Ascaris </a:t>
            </a:r>
            <a:endParaRPr lang="pt-BR" dirty="0" smtClean="0">
              <a:latin typeface="Times New Roman" pitchFamily="18" charset="0"/>
              <a:cs typeface="Times New Roman" pitchFamily="18" charset="0"/>
            </a:endParaRPr>
          </a:p>
          <a:p>
            <a:r>
              <a:rPr lang="pt-BR" i="1" dirty="0" smtClean="0">
                <a:latin typeface="Times New Roman" pitchFamily="18" charset="0"/>
                <a:cs typeface="Times New Roman" pitchFamily="18" charset="0"/>
              </a:rPr>
              <a:t>A</a:t>
            </a:r>
            <a:r>
              <a:rPr lang="pt-BR" i="1" dirty="0">
                <a:latin typeface="Times New Roman" pitchFamily="18" charset="0"/>
                <a:cs typeface="Times New Roman" pitchFamily="18" charset="0"/>
              </a:rPr>
              <a:t>. suum </a:t>
            </a:r>
            <a:r>
              <a:rPr lang="pt-BR" dirty="0" smtClean="0">
                <a:latin typeface="Times New Roman" pitchFamily="18" charset="0"/>
                <a:cs typeface="Times New Roman" pitchFamily="18" charset="0"/>
              </a:rPr>
              <a:t>in</a:t>
            </a:r>
            <a:r>
              <a:rPr lang="pt-BR" i="1"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pigs</a:t>
            </a:r>
            <a:endParaRPr lang="pt-BR" dirty="0">
              <a:latin typeface="Times New Roman" pitchFamily="18" charset="0"/>
              <a:cs typeface="Times New Roman" pitchFamily="18" charset="0"/>
            </a:endParaRPr>
          </a:p>
          <a:p>
            <a:r>
              <a:rPr lang="en-US" i="1" dirty="0">
                <a:latin typeface="Times New Roman" pitchFamily="18" charset="0"/>
                <a:cs typeface="Times New Roman" pitchFamily="18" charset="0"/>
              </a:rPr>
              <a:t>A. </a:t>
            </a:r>
            <a:r>
              <a:rPr lang="en-US" i="1" dirty="0" err="1">
                <a:latin typeface="Times New Roman" pitchFamily="18" charset="0"/>
                <a:cs typeface="Times New Roman" pitchFamily="18" charset="0"/>
              </a:rPr>
              <a:t>lumbiricoides</a:t>
            </a:r>
            <a:r>
              <a:rPr lang="en-US" i="1" dirty="0">
                <a:latin typeface="Times New Roman" pitchFamily="18" charset="0"/>
                <a:cs typeface="Times New Roman" pitchFamily="18" charset="0"/>
              </a:rPr>
              <a:t> </a:t>
            </a:r>
            <a:r>
              <a:rPr lang="pt-BR" dirty="0">
                <a:latin typeface="Times New Roman" pitchFamily="18" charset="0"/>
                <a:cs typeface="Times New Roman" pitchFamily="18" charset="0"/>
              </a:rPr>
              <a:t>in</a:t>
            </a:r>
            <a:r>
              <a:rPr lang="pt-BR" i="1" dirty="0">
                <a:latin typeface="Times New Roman" pitchFamily="18" charset="0"/>
                <a:cs typeface="Times New Roman" pitchFamily="18" charset="0"/>
              </a:rPr>
              <a:t> </a:t>
            </a:r>
            <a:r>
              <a:rPr lang="en-US" dirty="0" smtClean="0">
                <a:latin typeface="Times New Roman" pitchFamily="18" charset="0"/>
                <a:cs typeface="Times New Roman" pitchFamily="18" charset="0"/>
              </a:rPr>
              <a:t>man</a:t>
            </a:r>
            <a:endParaRPr lang="en-US" dirty="0">
              <a:latin typeface="Times New Roman" pitchFamily="18" charset="0"/>
              <a:cs typeface="Times New Roman" pitchFamily="18" charset="0"/>
            </a:endParaRPr>
          </a:p>
          <a:p>
            <a:r>
              <a:rPr lang="it-IT" dirty="0">
                <a:latin typeface="Times New Roman" pitchFamily="18" charset="0"/>
                <a:cs typeface="Times New Roman" pitchFamily="18" charset="0"/>
              </a:rPr>
              <a:t>2. Toxocara </a:t>
            </a:r>
            <a:endParaRPr lang="it-IT" dirty="0" smtClean="0">
              <a:latin typeface="Times New Roman" pitchFamily="18" charset="0"/>
              <a:cs typeface="Times New Roman" pitchFamily="18" charset="0"/>
            </a:endParaRPr>
          </a:p>
          <a:p>
            <a:r>
              <a:rPr lang="it-IT" i="1" dirty="0" smtClean="0">
                <a:latin typeface="Times New Roman" pitchFamily="18" charset="0"/>
                <a:cs typeface="Times New Roman" pitchFamily="18" charset="0"/>
              </a:rPr>
              <a:t>T</a:t>
            </a:r>
            <a:r>
              <a:rPr lang="it-IT" i="1" dirty="0">
                <a:latin typeface="Times New Roman" pitchFamily="18" charset="0"/>
                <a:cs typeface="Times New Roman" pitchFamily="18" charset="0"/>
              </a:rPr>
              <a:t>. cati </a:t>
            </a:r>
            <a:r>
              <a:rPr lang="pt-BR" dirty="0">
                <a:latin typeface="Times New Roman" pitchFamily="18" charset="0"/>
                <a:cs typeface="Times New Roman" pitchFamily="18" charset="0"/>
              </a:rPr>
              <a:t>in</a:t>
            </a:r>
            <a:r>
              <a:rPr lang="pt-BR" i="1" dirty="0">
                <a:latin typeface="Times New Roman" pitchFamily="18" charset="0"/>
                <a:cs typeface="Times New Roman" pitchFamily="18" charset="0"/>
              </a:rPr>
              <a:t> </a:t>
            </a:r>
            <a:r>
              <a:rPr lang="it-IT" dirty="0" smtClean="0">
                <a:latin typeface="Times New Roman" pitchFamily="18" charset="0"/>
                <a:cs typeface="Times New Roman" pitchFamily="18" charset="0"/>
              </a:rPr>
              <a:t>cat</a:t>
            </a:r>
            <a:endParaRPr lang="it-IT" dirty="0">
              <a:latin typeface="Times New Roman" pitchFamily="18" charset="0"/>
              <a:cs typeface="Times New Roman" pitchFamily="18" charset="0"/>
            </a:endParaRPr>
          </a:p>
          <a:p>
            <a:r>
              <a:rPr lang="en-US" i="1" dirty="0">
                <a:latin typeface="Times New Roman" pitchFamily="18" charset="0"/>
                <a:cs typeface="Times New Roman" pitchFamily="18" charset="0"/>
              </a:rPr>
              <a:t>T. </a:t>
            </a:r>
            <a:r>
              <a:rPr lang="en-US" i="1" dirty="0" err="1">
                <a:latin typeface="Times New Roman" pitchFamily="18" charset="0"/>
                <a:cs typeface="Times New Roman" pitchFamily="18" charset="0"/>
              </a:rPr>
              <a:t>canis</a:t>
            </a:r>
            <a:r>
              <a:rPr lang="en-US" i="1" dirty="0">
                <a:latin typeface="Times New Roman" pitchFamily="18" charset="0"/>
                <a:cs typeface="Times New Roman" pitchFamily="18" charset="0"/>
              </a:rPr>
              <a:t> </a:t>
            </a:r>
            <a:r>
              <a:rPr lang="pt-BR" dirty="0">
                <a:latin typeface="Times New Roman" pitchFamily="18" charset="0"/>
                <a:cs typeface="Times New Roman" pitchFamily="18" charset="0"/>
              </a:rPr>
              <a:t>in</a:t>
            </a:r>
            <a:r>
              <a:rPr lang="pt-BR" i="1" dirty="0">
                <a:latin typeface="Times New Roman" pitchFamily="18" charset="0"/>
                <a:cs typeface="Times New Roman" pitchFamily="18" charset="0"/>
              </a:rPr>
              <a:t> </a:t>
            </a:r>
            <a:r>
              <a:rPr lang="en-US" dirty="0" smtClean="0">
                <a:latin typeface="Times New Roman" pitchFamily="18" charset="0"/>
                <a:cs typeface="Times New Roman" pitchFamily="18" charset="0"/>
              </a:rPr>
              <a:t>dog</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T. </a:t>
            </a:r>
            <a:r>
              <a:rPr lang="en-US" i="1" dirty="0" err="1">
                <a:latin typeface="Times New Roman" pitchFamily="18" charset="0"/>
                <a:cs typeface="Times New Roman" pitchFamily="18" charset="0"/>
              </a:rPr>
              <a:t>vitulorum</a:t>
            </a:r>
            <a:r>
              <a:rPr lang="en-US" i="1" dirty="0">
                <a:latin typeface="Times New Roman" pitchFamily="18" charset="0"/>
                <a:cs typeface="Times New Roman" pitchFamily="18" charset="0"/>
              </a:rPr>
              <a:t> </a:t>
            </a:r>
            <a:r>
              <a:rPr lang="pt-BR" dirty="0">
                <a:latin typeface="Times New Roman" pitchFamily="18" charset="0"/>
                <a:cs typeface="Times New Roman" pitchFamily="18" charset="0"/>
              </a:rPr>
              <a:t>in</a:t>
            </a:r>
            <a:r>
              <a:rPr lang="pt-BR" i="1" dirty="0">
                <a:latin typeface="Times New Roman" pitchFamily="18" charset="0"/>
                <a:cs typeface="Times New Roman" pitchFamily="18" charset="0"/>
              </a:rPr>
              <a:t> </a:t>
            </a:r>
            <a:r>
              <a:rPr lang="en-US" dirty="0" smtClean="0">
                <a:latin typeface="Times New Roman" pitchFamily="18" charset="0"/>
                <a:cs typeface="Times New Roman" pitchFamily="18" charset="0"/>
              </a:rPr>
              <a:t>calves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3. </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Parascaris </a:t>
            </a:r>
            <a:endParaRPr lang="pt-BR" dirty="0" smtClean="0">
              <a:latin typeface="Times New Roman" pitchFamily="18" charset="0"/>
              <a:cs typeface="Times New Roman" pitchFamily="18" charset="0"/>
            </a:endParaRPr>
          </a:p>
          <a:p>
            <a:r>
              <a:rPr lang="pt-BR" i="1" dirty="0" smtClean="0">
                <a:latin typeface="Times New Roman" pitchFamily="18" charset="0"/>
                <a:cs typeface="Times New Roman" pitchFamily="18" charset="0"/>
              </a:rPr>
              <a:t>P</a:t>
            </a:r>
            <a:r>
              <a:rPr lang="pt-BR" i="1" dirty="0">
                <a:latin typeface="Times New Roman" pitchFamily="18" charset="0"/>
                <a:cs typeface="Times New Roman" pitchFamily="18" charset="0"/>
              </a:rPr>
              <a:t>. equorum </a:t>
            </a:r>
            <a:r>
              <a:rPr lang="pt-BR" dirty="0">
                <a:latin typeface="Times New Roman" pitchFamily="18" charset="0"/>
                <a:cs typeface="Times New Roman" pitchFamily="18" charset="0"/>
              </a:rPr>
              <a:t>in</a:t>
            </a:r>
            <a:r>
              <a:rPr lang="pt-BR" i="1" dirty="0">
                <a:latin typeface="Times New Roman" pitchFamily="18" charset="0"/>
                <a:cs typeface="Times New Roman" pitchFamily="18" charset="0"/>
              </a:rPr>
              <a:t> </a:t>
            </a:r>
            <a:r>
              <a:rPr lang="pt-BR" dirty="0" smtClean="0">
                <a:latin typeface="Times New Roman" pitchFamily="18" charset="0"/>
                <a:cs typeface="Times New Roman" pitchFamily="18" charset="0"/>
              </a:rPr>
              <a:t>equines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53</a:t>
            </a:fld>
            <a:endParaRPr lang="en-US"/>
          </a:p>
        </p:txBody>
      </p:sp>
    </p:spTree>
    <p:extLst>
      <p:ext uri="{BB962C8B-B14F-4D97-AF65-F5344CB8AC3E}">
        <p14:creationId xmlns:p14="http://schemas.microsoft.com/office/powerpoint/2010/main" val="3823487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381000" y="1600200"/>
            <a:ext cx="8229600" cy="4953000"/>
          </a:xfrm>
        </p:spPr>
        <p:txBody>
          <a:bodyPr>
            <a:noAutofit/>
          </a:bodyPr>
          <a:lstStyle/>
          <a:p>
            <a:pPr marL="0" indent="0">
              <a:buNone/>
            </a:pPr>
            <a:r>
              <a:rPr lang="en-US" sz="2000" b="1" i="1" dirty="0" err="1">
                <a:latin typeface="Times New Roman" pitchFamily="18" charset="0"/>
                <a:cs typeface="Times New Roman" pitchFamily="18" charset="0"/>
              </a:rPr>
              <a:t>Ascaris</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suum</a:t>
            </a:r>
            <a:endParaRPr lang="en-US" sz="2000" b="1" i="1" dirty="0">
              <a:latin typeface="Times New Roman" pitchFamily="18" charset="0"/>
              <a:cs typeface="Times New Roman" pitchFamily="18" charset="0"/>
            </a:endParaRPr>
          </a:p>
          <a:p>
            <a:pPr marL="0" indent="0">
              <a:buNone/>
            </a:pPr>
            <a:r>
              <a:rPr lang="en-US" sz="2000" b="1" dirty="0">
                <a:latin typeface="Times New Roman" pitchFamily="18" charset="0"/>
                <a:cs typeface="Times New Roman" pitchFamily="18" charset="0"/>
              </a:rPr>
              <a:t>Host</a:t>
            </a:r>
            <a:r>
              <a:rPr lang="en-US" sz="2000" dirty="0">
                <a:latin typeface="Times New Roman" pitchFamily="18" charset="0"/>
                <a:cs typeface="Times New Roman" pitchFamily="18" charset="0"/>
              </a:rPr>
              <a:t>: Pigs</a:t>
            </a:r>
          </a:p>
          <a:p>
            <a:pPr marL="0" indent="0">
              <a:buNone/>
            </a:pPr>
            <a:r>
              <a:rPr lang="en-US" sz="2000" b="1" dirty="0">
                <a:latin typeface="Times New Roman" pitchFamily="18" charset="0"/>
                <a:cs typeface="Times New Roman" pitchFamily="18" charset="0"/>
              </a:rPr>
              <a:t>Site</a:t>
            </a:r>
            <a:r>
              <a:rPr lang="en-US" sz="2000" dirty="0">
                <a:latin typeface="Times New Roman" pitchFamily="18" charset="0"/>
                <a:cs typeface="Times New Roman" pitchFamily="18" charset="0"/>
              </a:rPr>
              <a:t>: small intestine</a:t>
            </a:r>
          </a:p>
          <a:p>
            <a:pPr marL="0" indent="0">
              <a:buNone/>
            </a:pPr>
            <a:r>
              <a:rPr lang="en-US" sz="2000" b="1" dirty="0">
                <a:latin typeface="Times New Roman" pitchFamily="18" charset="0"/>
                <a:cs typeface="Times New Roman" pitchFamily="18" charset="0"/>
              </a:rPr>
              <a:t>Distribution</a:t>
            </a:r>
            <a:r>
              <a:rPr lang="en-US" sz="2000" dirty="0">
                <a:latin typeface="Times New Roman" pitchFamily="18" charset="0"/>
                <a:cs typeface="Times New Roman" pitchFamily="18" charset="0"/>
              </a:rPr>
              <a:t>: Worldwide.</a:t>
            </a:r>
          </a:p>
          <a:p>
            <a:pPr marL="0" indent="0">
              <a:buNone/>
            </a:pPr>
            <a:r>
              <a:rPr lang="en-US" sz="2000" b="1" dirty="0">
                <a:latin typeface="Times New Roman" pitchFamily="18" charset="0"/>
                <a:cs typeface="Times New Roman" pitchFamily="18" charset="0"/>
              </a:rPr>
              <a:t>Life cycle </a:t>
            </a:r>
            <a:r>
              <a:rPr lang="en-US" sz="2000" b="1" dirty="0" smtClean="0">
                <a:latin typeface="Times New Roman" pitchFamily="18" charset="0"/>
                <a:cs typeface="Times New Roman" pitchFamily="18" charset="0"/>
              </a:rPr>
              <a:t>and Pathogenesis </a:t>
            </a:r>
            <a:r>
              <a:rPr lang="en-US" sz="2000" b="1" dirty="0">
                <a:latin typeface="Times New Roman" pitchFamily="18" charset="0"/>
                <a:cs typeface="Times New Roman" pitchFamily="18" charset="0"/>
              </a:rPr>
              <a:t>: </a:t>
            </a:r>
          </a:p>
          <a:p>
            <a:pPr>
              <a:buFont typeface="Wingdings" pitchFamily="2" charset="2"/>
              <a:buChar char="ü"/>
            </a:pPr>
            <a:r>
              <a:rPr lang="en-US" sz="2000" dirty="0">
                <a:latin typeface="Times New Roman" pitchFamily="18" charset="0"/>
                <a:cs typeface="Times New Roman" pitchFamily="18" charset="0"/>
              </a:rPr>
              <a:t>The life cycle is direct and migratory (complex type). </a:t>
            </a:r>
          </a:p>
          <a:p>
            <a:pPr>
              <a:buFont typeface="Wingdings" pitchFamily="2" charset="2"/>
              <a:buChar char="ü"/>
            </a:pPr>
            <a:r>
              <a:rPr lang="en-US" sz="2000" dirty="0">
                <a:latin typeface="Times New Roman" pitchFamily="18" charset="0"/>
                <a:cs typeface="Times New Roman" pitchFamily="18" charset="0"/>
              </a:rPr>
              <a:t>The egg is very resistant to temperature extremes, and is viable for more than four years. </a:t>
            </a:r>
          </a:p>
          <a:p>
            <a:pPr>
              <a:buFont typeface="Wingdings" pitchFamily="2" charset="2"/>
              <a:buChar char="ü"/>
            </a:pPr>
            <a:r>
              <a:rPr lang="en-US" sz="2000" dirty="0">
                <a:latin typeface="Times New Roman" pitchFamily="18" charset="0"/>
                <a:cs typeface="Times New Roman" pitchFamily="18" charset="0"/>
              </a:rPr>
              <a:t>In the liver L2 causes “milk spot”</a:t>
            </a:r>
          </a:p>
          <a:p>
            <a:pPr>
              <a:buFont typeface="Wingdings" pitchFamily="2" charset="2"/>
              <a:buChar char="ü"/>
            </a:pP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infection, the egg hatches in the small intestine and the </a:t>
            </a:r>
            <a:r>
              <a:rPr lang="en-US" sz="2000" dirty="0" smtClean="0">
                <a:latin typeface="Times New Roman" pitchFamily="18" charset="0"/>
                <a:cs typeface="Times New Roman" pitchFamily="18" charset="0"/>
              </a:rPr>
              <a:t>L2 travels </a:t>
            </a:r>
            <a:r>
              <a:rPr lang="en-US" sz="2000" dirty="0">
                <a:latin typeface="Times New Roman" pitchFamily="18" charset="0"/>
                <a:cs typeface="Times New Roman" pitchFamily="18" charset="0"/>
              </a:rPr>
              <a:t>to the </a:t>
            </a:r>
            <a:r>
              <a:rPr lang="en-US" sz="2000" dirty="0" smtClean="0">
                <a:latin typeface="Times New Roman" pitchFamily="18" charset="0"/>
                <a:cs typeface="Times New Roman" pitchFamily="18" charset="0"/>
              </a:rPr>
              <a:t>liver, </a:t>
            </a:r>
            <a:r>
              <a:rPr lang="en-US" sz="2000" dirty="0">
                <a:latin typeface="Times New Roman" pitchFamily="18" charset="0"/>
                <a:cs typeface="Times New Roman" pitchFamily="18" charset="0"/>
              </a:rPr>
              <a:t>where the first parasitic </a:t>
            </a:r>
            <a:r>
              <a:rPr lang="en-US" sz="2000" dirty="0" err="1">
                <a:latin typeface="Times New Roman" pitchFamily="18" charset="0"/>
                <a:cs typeface="Times New Roman" pitchFamily="18" charset="0"/>
              </a:rPr>
              <a:t>moult</a:t>
            </a:r>
            <a:r>
              <a:rPr lang="en-US" sz="2000" dirty="0">
                <a:latin typeface="Times New Roman" pitchFamily="18" charset="0"/>
                <a:cs typeface="Times New Roman" pitchFamily="18" charset="0"/>
              </a:rPr>
              <a:t> takes </a:t>
            </a:r>
            <a:r>
              <a:rPr lang="en-US" sz="2000" dirty="0" smtClean="0">
                <a:latin typeface="Times New Roman" pitchFamily="18" charset="0"/>
                <a:cs typeface="Times New Roman" pitchFamily="18" charset="0"/>
              </a:rPr>
              <a:t>place.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54</a:t>
            </a:fld>
            <a:endParaRPr lang="en-US"/>
          </a:p>
        </p:txBody>
      </p:sp>
    </p:spTree>
    <p:extLst>
      <p:ext uri="{BB962C8B-B14F-4D97-AF65-F5344CB8AC3E}">
        <p14:creationId xmlns:p14="http://schemas.microsoft.com/office/powerpoint/2010/main" val="1736676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a:buFont typeface="Wingdings" pitchFamily="2" charset="2"/>
              <a:buChar char="ü"/>
            </a:pPr>
            <a:r>
              <a:rPr lang="en-US" dirty="0">
                <a:latin typeface="Times New Roman" pitchFamily="18" charset="0"/>
                <a:cs typeface="Times New Roman" pitchFamily="18" charset="0"/>
              </a:rPr>
              <a:t>The L3 then passes in the bloodstream to the lungs and then to the small intestine via the trachea. </a:t>
            </a:r>
          </a:p>
          <a:p>
            <a:pPr>
              <a:buFont typeface="Wingdings" pitchFamily="2" charset="2"/>
              <a:buChar char="ü"/>
            </a:pPr>
            <a:r>
              <a:rPr lang="en-US" dirty="0">
                <a:latin typeface="Times New Roman" pitchFamily="18" charset="0"/>
                <a:cs typeface="Times New Roman" pitchFamily="18" charset="0"/>
              </a:rPr>
              <a:t>Migratory larvae especially in large number causes transient pneumonia because of the break down of </a:t>
            </a:r>
            <a:r>
              <a:rPr lang="en-US" dirty="0" err="1">
                <a:latin typeface="Times New Roman" pitchFamily="18" charset="0"/>
                <a:cs typeface="Times New Roman" pitchFamily="18" charset="0"/>
              </a:rPr>
              <a:t>thiny</a:t>
            </a:r>
            <a:r>
              <a:rPr lang="en-US" dirty="0">
                <a:latin typeface="Times New Roman" pitchFamily="18" charset="0"/>
                <a:cs typeface="Times New Roman" pitchFamily="18" charset="0"/>
              </a:rPr>
              <a:t> blood vessels and damage to the alveoli and bronchioles.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intestine the final two parasitic </a:t>
            </a:r>
            <a:r>
              <a:rPr lang="en-US" dirty="0" err="1">
                <a:latin typeface="Times New Roman" pitchFamily="18" charset="0"/>
                <a:cs typeface="Times New Roman" pitchFamily="18" charset="0"/>
              </a:rPr>
              <a:t>moults</a:t>
            </a:r>
            <a:r>
              <a:rPr lang="en-US" dirty="0">
                <a:latin typeface="Times New Roman" pitchFamily="18" charset="0"/>
                <a:cs typeface="Times New Roman" pitchFamily="18" charset="0"/>
              </a:rPr>
              <a:t> occur</a:t>
            </a:r>
            <a:r>
              <a:rPr lang="en-US"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eggs are ingested by an earthworm or dung beetle they will hatch, and the L2 travel to the tissues of these </a:t>
            </a:r>
            <a:r>
              <a:rPr lang="en-US" dirty="0" err="1">
                <a:latin typeface="Times New Roman" pitchFamily="18" charset="0"/>
                <a:cs typeface="Times New Roman" pitchFamily="18" charset="0"/>
              </a:rPr>
              <a:t>paratenic</a:t>
            </a:r>
            <a:r>
              <a:rPr lang="en-US" dirty="0">
                <a:latin typeface="Times New Roman" pitchFamily="18" charset="0"/>
                <a:cs typeface="Times New Roman" pitchFamily="18" charset="0"/>
              </a:rPr>
              <a:t> hosts, where they can remain, fully infective for pigs, for a long period. </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prepatent</a:t>
            </a:r>
            <a:r>
              <a:rPr lang="en-US" dirty="0">
                <a:latin typeface="Times New Roman" pitchFamily="18" charset="0"/>
                <a:cs typeface="Times New Roman" pitchFamily="18" charset="0"/>
              </a:rPr>
              <a:t> period is between 6 and 8 weeks, and each female worm is capable of producing more than 200,000 eggs per day</a:t>
            </a: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55</a:t>
            </a:fld>
            <a:endParaRPr lang="en-US"/>
          </a:p>
        </p:txBody>
      </p:sp>
    </p:spTree>
    <p:extLst>
      <p:ext uri="{BB962C8B-B14F-4D97-AF65-F5344CB8AC3E}">
        <p14:creationId xmlns:p14="http://schemas.microsoft.com/office/powerpoint/2010/main" val="1246207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In small intestine, they cause obstruction of the lumen and sometimes perforation of the wall. </a:t>
            </a:r>
          </a:p>
          <a:p>
            <a:r>
              <a:rPr lang="en-US" dirty="0" smtClean="0">
                <a:latin typeface="Times New Roman" pitchFamily="18" charset="0"/>
                <a:cs typeface="Times New Roman" pitchFamily="18" charset="0"/>
              </a:rPr>
              <a:t>The parasite shares food from the host resulting in emaciation and decreased production.</a:t>
            </a:r>
          </a:p>
          <a:p>
            <a:r>
              <a:rPr lang="en-US" dirty="0" err="1" smtClean="0">
                <a:latin typeface="Times New Roman" pitchFamily="18" charset="0"/>
                <a:cs typeface="Times New Roman" pitchFamily="18" charset="0"/>
              </a:rPr>
              <a:t>Ingeneral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Ascaris</a:t>
            </a:r>
            <a:r>
              <a:rPr lang="en-US" dirty="0" smtClean="0">
                <a:latin typeface="Times New Roman" pitchFamily="18" charset="0"/>
                <a:cs typeface="Times New Roman" pitchFamily="18" charset="0"/>
              </a:rPr>
              <a:t> are not blood suckers or plug feeders (do not feed on mucosa). But they feed on gut content (digested food material).</a:t>
            </a:r>
          </a:p>
          <a:p>
            <a:r>
              <a:rPr lang="en-US" b="1" dirty="0" smtClean="0">
                <a:latin typeface="Times New Roman" pitchFamily="18" charset="0"/>
                <a:cs typeface="Times New Roman" pitchFamily="18" charset="0"/>
              </a:rPr>
              <a:t>Clinical </a:t>
            </a:r>
            <a:r>
              <a:rPr lang="en-US" b="1" dirty="0">
                <a:latin typeface="Times New Roman" pitchFamily="18" charset="0"/>
                <a:cs typeface="Times New Roman" pitchFamily="18" charset="0"/>
              </a:rPr>
              <a:t>signs: </a:t>
            </a:r>
            <a:r>
              <a:rPr lang="en-US" dirty="0">
                <a:latin typeface="Times New Roman" pitchFamily="18" charset="0"/>
                <a:cs typeface="Times New Roman" pitchFamily="18" charset="0"/>
              </a:rPr>
              <a:t>The main clinical signs are: decreased production, poor weight gain (</a:t>
            </a:r>
            <a:r>
              <a:rPr lang="en-US" dirty="0" err="1">
                <a:latin typeface="Times New Roman" pitchFamily="18" charset="0"/>
                <a:cs typeface="Times New Roman" pitchFamily="18" charset="0"/>
              </a:rPr>
              <a:t>emmaciation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Diagnosis</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Diagnosis </a:t>
            </a:r>
            <a:r>
              <a:rPr lang="en-US" dirty="0">
                <a:latin typeface="Times New Roman" pitchFamily="18" charset="0"/>
                <a:cs typeface="Times New Roman" pitchFamily="18" charset="0"/>
              </a:rPr>
              <a:t>is based on clinical signs, and in infections with the adult worm, on the presence in </a:t>
            </a:r>
            <a:r>
              <a:rPr lang="en-US" dirty="0" smtClean="0">
                <a:latin typeface="Times New Roman" pitchFamily="18" charset="0"/>
                <a:cs typeface="Times New Roman" pitchFamily="18" charset="0"/>
              </a:rPr>
              <a:t>feces of </a:t>
            </a:r>
            <a:r>
              <a:rPr lang="en-US" dirty="0">
                <a:latin typeface="Times New Roman" pitchFamily="18" charset="0"/>
                <a:cs typeface="Times New Roman" pitchFamily="18" charset="0"/>
              </a:rPr>
              <a:t>the yellow-brown ovoid </a:t>
            </a:r>
            <a:r>
              <a:rPr lang="en-US" dirty="0" smtClean="0">
                <a:latin typeface="Times New Roman" pitchFamily="18" charset="0"/>
                <a:cs typeface="Times New Roman" pitchFamily="18" charset="0"/>
              </a:rPr>
              <a:t>eggs. </a:t>
            </a:r>
          </a:p>
          <a:p>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ecal </a:t>
            </a:r>
            <a:r>
              <a:rPr lang="en-US" dirty="0">
                <a:latin typeface="Times New Roman" pitchFamily="18" charset="0"/>
                <a:cs typeface="Times New Roman" pitchFamily="18" charset="0"/>
              </a:rPr>
              <a:t>examination techniques</a:t>
            </a: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3892F80C-1B21-48B2-8493-A1B7FBDDA3BA}" type="slidenum">
              <a:rPr lang="en-US" smtClean="0"/>
              <a:t>56</a:t>
            </a:fld>
            <a:endParaRPr lang="en-US"/>
          </a:p>
        </p:txBody>
      </p:sp>
    </p:spTree>
    <p:extLst>
      <p:ext uri="{BB962C8B-B14F-4D97-AF65-F5344CB8AC3E}">
        <p14:creationId xmlns:p14="http://schemas.microsoft.com/office/powerpoint/2010/main" val="16617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Treatment and control</a:t>
            </a:r>
          </a:p>
          <a:p>
            <a:r>
              <a:rPr lang="en-US" dirty="0">
                <a:latin typeface="Times New Roman" pitchFamily="18" charset="0"/>
                <a:cs typeface="Times New Roman" pitchFamily="18" charset="0"/>
              </a:rPr>
              <a:t>The intestinal stages are susceptible to most of the </a:t>
            </a:r>
            <a:r>
              <a:rPr lang="en-US" dirty="0" err="1">
                <a:latin typeface="Times New Roman" pitchFamily="18" charset="0"/>
                <a:cs typeface="Times New Roman" pitchFamily="18" charset="0"/>
              </a:rPr>
              <a:t>anthelmintics</a:t>
            </a:r>
            <a:r>
              <a:rPr lang="en-US" dirty="0">
                <a:latin typeface="Times New Roman" pitchFamily="18" charset="0"/>
                <a:cs typeface="Times New Roman" pitchFamily="18" charset="0"/>
              </a:rPr>
              <a:t> in current use in pigs, and the majority of these, such as the </a:t>
            </a:r>
            <a:r>
              <a:rPr lang="en-US" dirty="0" err="1">
                <a:latin typeface="Times New Roman" pitchFamily="18" charset="0"/>
                <a:cs typeface="Times New Roman" pitchFamily="18" charset="0"/>
              </a:rPr>
              <a:t>benzimidazoles</a:t>
            </a:r>
            <a:r>
              <a:rPr lang="en-US" dirty="0">
                <a:latin typeface="Times New Roman" pitchFamily="18" charset="0"/>
                <a:cs typeface="Times New Roman" pitchFamily="18" charset="0"/>
              </a:rPr>
              <a:t>, are given in the feed. </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chief problem in control is the great survival capacity of the eggs, but in housed pigs, strict hygiene in feeding and bedding, with frequent hosing of walls and floors, will limit the risk of infection.</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57</a:t>
            </a:fld>
            <a:endParaRPr lang="en-US"/>
          </a:p>
        </p:txBody>
      </p:sp>
    </p:spTree>
    <p:extLst>
      <p:ext uri="{BB962C8B-B14F-4D97-AF65-F5344CB8AC3E}">
        <p14:creationId xmlns:p14="http://schemas.microsoft.com/office/powerpoint/2010/main" val="28066556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WRITE the definition</a:t>
            </a:r>
            <a:r>
              <a:rPr lang="en-US" b="1" dirty="0" smtClean="0">
                <a:latin typeface="Times New Roman" pitchFamily="18" charset="0"/>
                <a:cs typeface="Times New Roman" pitchFamily="18" charset="0"/>
              </a:rPr>
              <a:t>, life cycle, pathogenesis, clinical signs, diagnosis treatment , prevention  and control methods of the following parasite.</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TITLE                                  GROUP NO</a:t>
            </a:r>
          </a:p>
          <a:p>
            <a:r>
              <a:rPr lang="en-US" dirty="0" err="1" smtClean="0">
                <a:latin typeface="Times New Roman" pitchFamily="18" charset="0"/>
                <a:cs typeface="Times New Roman" pitchFamily="18" charset="0"/>
              </a:rPr>
              <a:t>Parascaris</a:t>
            </a:r>
            <a:r>
              <a:rPr lang="en-US" dirty="0" smtClean="0">
                <a:latin typeface="Times New Roman" pitchFamily="18" charset="0"/>
                <a:cs typeface="Times New Roman" pitchFamily="18" charset="0"/>
              </a:rPr>
              <a:t>                                  1</a:t>
            </a:r>
            <a:endParaRPr lang="en-US" dirty="0">
              <a:latin typeface="Times New Roman" pitchFamily="18" charset="0"/>
              <a:cs typeface="Times New Roman" pitchFamily="18" charset="0"/>
            </a:endParaRPr>
          </a:p>
          <a:p>
            <a:r>
              <a:rPr lang="en-US" dirty="0" err="1" smtClean="0">
                <a:latin typeface="Times New Roman" pitchFamily="18" charset="0"/>
                <a:cs typeface="Times New Roman" pitchFamily="18" charset="0"/>
              </a:rPr>
              <a:t>Toxocara</a:t>
            </a:r>
            <a:r>
              <a:rPr lang="en-US" dirty="0" smtClean="0">
                <a:latin typeface="Times New Roman" pitchFamily="18" charset="0"/>
                <a:cs typeface="Times New Roman" pitchFamily="18" charset="0"/>
              </a:rPr>
              <a:t>                                   2</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Fasciola</a:t>
            </a:r>
            <a:r>
              <a:rPr lang="en-US" dirty="0" smtClean="0">
                <a:latin typeface="Times New Roman" pitchFamily="18" charset="0"/>
                <a:cs typeface="Times New Roman" pitchFamily="18" charset="0"/>
              </a:rPr>
              <a:t>                                     3</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Babesia</a:t>
            </a:r>
            <a:r>
              <a:rPr lang="en-US" dirty="0" smtClean="0">
                <a:latin typeface="Times New Roman" pitchFamily="18" charset="0"/>
                <a:cs typeface="Times New Roman" pitchFamily="18" charset="0"/>
              </a:rPr>
              <a:t>                                      4</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892F80C-1B21-48B2-8493-A1B7FBDDA3BA}" type="slidenum">
              <a:rPr lang="en-US" smtClean="0"/>
              <a:t>58</a:t>
            </a:fld>
            <a:endParaRPr lang="en-US"/>
          </a:p>
        </p:txBody>
      </p:sp>
    </p:spTree>
    <p:extLst>
      <p:ext uri="{BB962C8B-B14F-4D97-AF65-F5344CB8AC3E}">
        <p14:creationId xmlns:p14="http://schemas.microsoft.com/office/powerpoint/2010/main" val="51577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76200"/>
            <a:ext cx="8260672" cy="1371599"/>
          </a:xfrm>
        </p:spPr>
        <p:txBody>
          <a:bodyPr>
            <a:normAutofit fontScale="90000"/>
          </a:bodyPr>
          <a:lstStyle/>
          <a:p>
            <a:r>
              <a:rPr lang="en-US" sz="3100" b="1" dirty="0"/>
              <a:t>cont.</a:t>
            </a:r>
            <a:r>
              <a:rPr lang="en-US" sz="3100" b="1" dirty="0" smtClean="0"/>
              <a:t> </a:t>
            </a:r>
            <a:r>
              <a:rPr lang="en-US" b="1" dirty="0">
                <a:latin typeface="Times New Roman"/>
              </a:rPr>
              <a:t/>
            </a:r>
            <a:br>
              <a:rPr lang="en-US" b="1" dirty="0">
                <a:latin typeface="Times New Roman"/>
              </a:rPr>
            </a:br>
            <a:endParaRPr lang="en-US" dirty="0"/>
          </a:p>
        </p:txBody>
      </p:sp>
      <p:sp>
        <p:nvSpPr>
          <p:cNvPr id="3" name="Content Placeholder 2"/>
          <p:cNvSpPr>
            <a:spLocks noGrp="1"/>
          </p:cNvSpPr>
          <p:nvPr>
            <p:ph idx="1"/>
          </p:nvPr>
        </p:nvSpPr>
        <p:spPr>
          <a:xfrm>
            <a:off x="381000" y="1066800"/>
            <a:ext cx="8229600" cy="5638800"/>
          </a:xfrm>
        </p:spPr>
        <p:txBody>
          <a:bodyPr>
            <a:noAutofit/>
          </a:bodyPr>
          <a:lstStyle/>
          <a:p>
            <a:pPr marL="0" indent="0">
              <a:buNone/>
            </a:pPr>
            <a:r>
              <a:rPr lang="en-US" b="1" dirty="0">
                <a:solidFill>
                  <a:srgbClr val="0070C0"/>
                </a:solidFill>
                <a:latin typeface="Times New Roman"/>
              </a:rPr>
              <a:t>ii. Mutualism: </a:t>
            </a:r>
            <a:r>
              <a:rPr lang="en-US" dirty="0">
                <a:latin typeface="Times New Roman"/>
              </a:rPr>
              <a:t>animals in this association are metabolically interdependent, i.e., the </a:t>
            </a:r>
            <a:r>
              <a:rPr lang="en-US" dirty="0" err="1">
                <a:latin typeface="Times New Roman"/>
              </a:rPr>
              <a:t>existance</a:t>
            </a:r>
            <a:r>
              <a:rPr lang="en-US" dirty="0">
                <a:latin typeface="Times New Roman"/>
              </a:rPr>
              <a:t> of one is </a:t>
            </a:r>
            <a:r>
              <a:rPr lang="en-US" dirty="0" smtClean="0">
                <a:latin typeface="Times New Roman"/>
              </a:rPr>
              <a:t>a prerequisites </a:t>
            </a:r>
            <a:r>
              <a:rPr lang="en-US" dirty="0">
                <a:latin typeface="Times New Roman"/>
              </a:rPr>
              <a:t>for the other</a:t>
            </a:r>
            <a:r>
              <a:rPr lang="en-US" dirty="0" smtClean="0">
                <a:latin typeface="Times New Roman"/>
              </a:rPr>
              <a:t>.</a:t>
            </a:r>
          </a:p>
          <a:p>
            <a:r>
              <a:rPr lang="en-US" dirty="0" err="1" smtClean="0">
                <a:latin typeface="Times New Roman"/>
              </a:rPr>
              <a:t>Eg</a:t>
            </a:r>
            <a:r>
              <a:rPr lang="en-US" dirty="0">
                <a:latin typeface="Times New Roman"/>
              </a:rPr>
              <a:t>. The flora in the ruminants rumen. Here the ruminants provide </a:t>
            </a:r>
            <a:r>
              <a:rPr lang="en-US" dirty="0" smtClean="0">
                <a:latin typeface="Times New Roman"/>
              </a:rPr>
              <a:t>ambient temperature </a:t>
            </a:r>
            <a:r>
              <a:rPr lang="en-US" dirty="0">
                <a:latin typeface="Times New Roman"/>
              </a:rPr>
              <a:t>and the flora provide nutrition.</a:t>
            </a:r>
          </a:p>
          <a:p>
            <a:pPr marL="0" indent="0">
              <a:buNone/>
            </a:pPr>
            <a:r>
              <a:rPr lang="en-US" b="1" dirty="0">
                <a:solidFill>
                  <a:srgbClr val="0070C0"/>
                </a:solidFill>
                <a:latin typeface="Times New Roman"/>
              </a:rPr>
              <a:t>iii. Parasitism: </a:t>
            </a:r>
            <a:r>
              <a:rPr lang="en-US" dirty="0">
                <a:latin typeface="Times New Roman"/>
              </a:rPr>
              <a:t>it is a </a:t>
            </a:r>
            <a:r>
              <a:rPr lang="en-US" dirty="0" err="1">
                <a:latin typeface="Times New Roman"/>
              </a:rPr>
              <a:t>harmfull</a:t>
            </a:r>
            <a:r>
              <a:rPr lang="en-US" dirty="0">
                <a:latin typeface="Times New Roman"/>
              </a:rPr>
              <a:t> association. </a:t>
            </a:r>
            <a:endParaRPr lang="en-US" dirty="0" smtClean="0">
              <a:latin typeface="Times New Roman"/>
            </a:endParaRPr>
          </a:p>
          <a:p>
            <a:pPr marL="0" indent="0">
              <a:buNone/>
            </a:pPr>
            <a:r>
              <a:rPr lang="en-US" dirty="0" smtClean="0">
                <a:latin typeface="Times New Roman"/>
              </a:rPr>
              <a:t>One </a:t>
            </a:r>
            <a:r>
              <a:rPr lang="en-US" dirty="0">
                <a:latin typeface="Times New Roman"/>
              </a:rPr>
              <a:t>individual is living at the expense of the </a:t>
            </a:r>
            <a:r>
              <a:rPr lang="en-US" dirty="0" smtClean="0">
                <a:latin typeface="Times New Roman"/>
              </a:rPr>
              <a:t>other </a:t>
            </a:r>
            <a:r>
              <a:rPr lang="en-US" dirty="0">
                <a:latin typeface="Times New Roman"/>
              </a:rPr>
              <a:t>(one </a:t>
            </a:r>
            <a:r>
              <a:rPr lang="en-US" dirty="0" smtClean="0">
                <a:latin typeface="Times New Roman"/>
              </a:rPr>
              <a:t>losses and </a:t>
            </a:r>
            <a:r>
              <a:rPr lang="en-US" dirty="0">
                <a:latin typeface="Times New Roman"/>
              </a:rPr>
              <a:t>the other benefits). </a:t>
            </a:r>
            <a:endParaRPr lang="en-US" b="1" dirty="0" smtClean="0">
              <a:latin typeface="Times New Roman"/>
            </a:endParaRPr>
          </a:p>
          <a:p>
            <a:pPr marL="0" indent="0">
              <a:buNone/>
            </a:pPr>
            <a:r>
              <a:rPr lang="en-US" b="1" dirty="0" smtClean="0">
                <a:solidFill>
                  <a:srgbClr val="0070C0"/>
                </a:solidFill>
                <a:latin typeface="Times New Roman"/>
              </a:rPr>
              <a:t>iv</a:t>
            </a:r>
            <a:r>
              <a:rPr lang="en-US" b="1" dirty="0">
                <a:solidFill>
                  <a:srgbClr val="0070C0"/>
                </a:solidFill>
                <a:latin typeface="Times New Roman"/>
              </a:rPr>
              <a:t>. Predation: </a:t>
            </a:r>
            <a:r>
              <a:rPr lang="en-US" dirty="0" smtClean="0">
                <a:latin typeface="Times New Roman"/>
              </a:rPr>
              <a:t>A </a:t>
            </a:r>
            <a:r>
              <a:rPr lang="en-US" dirty="0">
                <a:latin typeface="Times New Roman"/>
              </a:rPr>
              <a:t>well-known symbiotic relationship exists between a predator and its prey. </a:t>
            </a:r>
            <a:endParaRPr lang="en-US" dirty="0" smtClean="0">
              <a:latin typeface="Times New Roman"/>
            </a:endParaRPr>
          </a:p>
          <a:p>
            <a:pPr marL="0" indent="0">
              <a:buNone/>
            </a:pPr>
            <a:r>
              <a:rPr lang="en-US" dirty="0" smtClean="0">
                <a:latin typeface="Times New Roman"/>
              </a:rPr>
              <a:t>In </a:t>
            </a:r>
            <a:r>
              <a:rPr lang="en-US" dirty="0">
                <a:latin typeface="Times New Roman"/>
              </a:rPr>
              <a:t>an ecological community, some entities live by eating the bodies of other organisms. </a:t>
            </a:r>
            <a:endParaRPr lang="en-US" dirty="0" smtClean="0">
              <a:latin typeface="Times New Roman"/>
            </a:endParaRPr>
          </a:p>
          <a:p>
            <a:pPr marL="0" indent="0">
              <a:buNone/>
            </a:pPr>
            <a:r>
              <a:rPr lang="en-US" dirty="0" smtClean="0">
                <a:latin typeface="Times New Roman"/>
              </a:rPr>
              <a:t>Thought </a:t>
            </a:r>
            <a:r>
              <a:rPr lang="en-US" dirty="0">
                <a:latin typeface="Times New Roman"/>
              </a:rPr>
              <a:t>not considered a parasitic relationship because the predator does not live in or on the body of the animal it </a:t>
            </a:r>
            <a:r>
              <a:rPr lang="en-US" dirty="0" smtClean="0">
                <a:latin typeface="Times New Roman"/>
              </a:rPr>
              <a:t>eats.</a:t>
            </a: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6</a:t>
            </a:fld>
            <a:endParaRPr lang="en-US"/>
          </a:p>
        </p:txBody>
      </p:sp>
    </p:spTree>
    <p:extLst>
      <p:ext uri="{BB962C8B-B14F-4D97-AF65-F5344CB8AC3E}">
        <p14:creationId xmlns:p14="http://schemas.microsoft.com/office/powerpoint/2010/main" val="1978527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Parasitism and hosts</a:t>
            </a:r>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b="1" dirty="0">
                <a:solidFill>
                  <a:srgbClr val="0070C0"/>
                </a:solidFill>
                <a:latin typeface="Times New Roman"/>
              </a:rPr>
              <a:t>Parasitism: </a:t>
            </a:r>
            <a:r>
              <a:rPr lang="en-US" dirty="0">
                <a:latin typeface="Times New Roman"/>
              </a:rPr>
              <a:t>is a state where one organism </a:t>
            </a:r>
            <a:r>
              <a:rPr lang="en-US" dirty="0" smtClean="0">
                <a:latin typeface="Times New Roman"/>
              </a:rPr>
              <a:t>harms </a:t>
            </a:r>
            <a:r>
              <a:rPr lang="en-US" dirty="0">
                <a:latin typeface="Times New Roman"/>
              </a:rPr>
              <a:t>or lives at the expense of the </a:t>
            </a:r>
            <a:r>
              <a:rPr lang="en-US" dirty="0" smtClean="0">
                <a:latin typeface="Times New Roman"/>
              </a:rPr>
              <a:t>host or other animals.</a:t>
            </a:r>
          </a:p>
          <a:p>
            <a:pPr marL="0" indent="0">
              <a:buNone/>
            </a:pPr>
            <a:r>
              <a:rPr lang="en-US" b="1" dirty="0">
                <a:solidFill>
                  <a:srgbClr val="0070C0"/>
                </a:solidFill>
                <a:latin typeface="Times New Roman"/>
              </a:rPr>
              <a:t>Host: </a:t>
            </a:r>
            <a:r>
              <a:rPr lang="en-US" dirty="0">
                <a:latin typeface="Times New Roman"/>
              </a:rPr>
              <a:t>A</a:t>
            </a:r>
            <a:r>
              <a:rPr lang="en-US" dirty="0" smtClean="0">
                <a:latin typeface="Times New Roman"/>
              </a:rPr>
              <a:t>n </a:t>
            </a:r>
            <a:r>
              <a:rPr lang="en-US" dirty="0">
                <a:latin typeface="Times New Roman"/>
              </a:rPr>
              <a:t>animal that harbor the parasite /animal which is parasitized. Harboring can be temporary </a:t>
            </a:r>
            <a:r>
              <a:rPr lang="en-US" dirty="0" smtClean="0">
                <a:latin typeface="Times New Roman"/>
              </a:rPr>
              <a:t>or permanent</a:t>
            </a:r>
            <a:r>
              <a:rPr lang="en-US" dirty="0">
                <a:latin typeface="Times New Roman"/>
              </a:rPr>
              <a:t>. </a:t>
            </a:r>
            <a:endParaRPr lang="en-US" dirty="0" smtClean="0">
              <a:latin typeface="Times New Roman"/>
            </a:endParaRPr>
          </a:p>
          <a:p>
            <a:r>
              <a:rPr lang="en-US" dirty="0" smtClean="0">
                <a:latin typeface="Times New Roman"/>
              </a:rPr>
              <a:t>There </a:t>
            </a:r>
            <a:r>
              <a:rPr lang="en-US" dirty="0">
                <a:latin typeface="Times New Roman"/>
              </a:rPr>
              <a:t>are different </a:t>
            </a:r>
            <a:r>
              <a:rPr lang="en-US" dirty="0" smtClean="0">
                <a:latin typeface="Times New Roman"/>
              </a:rPr>
              <a:t>classifications </a:t>
            </a:r>
            <a:r>
              <a:rPr lang="en-US" dirty="0">
                <a:latin typeface="Times New Roman"/>
              </a:rPr>
              <a:t>of host</a:t>
            </a:r>
            <a:r>
              <a:rPr lang="en-US" dirty="0" smtClean="0">
                <a:latin typeface="Times New Roman"/>
              </a:rPr>
              <a:t>.</a:t>
            </a:r>
          </a:p>
          <a:p>
            <a:pPr marL="0" indent="0">
              <a:buNone/>
            </a:pPr>
            <a:r>
              <a:rPr lang="en-US" b="1" dirty="0" smtClean="0">
                <a:solidFill>
                  <a:srgbClr val="0070C0"/>
                </a:solidFill>
                <a:latin typeface="Times New Roman"/>
              </a:rPr>
              <a:t>I</a:t>
            </a:r>
            <a:r>
              <a:rPr lang="en-US" b="1" dirty="0">
                <a:solidFill>
                  <a:srgbClr val="0070C0"/>
                </a:solidFill>
                <a:latin typeface="Times New Roman"/>
              </a:rPr>
              <a:t>. Final host/ definitive host</a:t>
            </a:r>
          </a:p>
          <a:p>
            <a:r>
              <a:rPr lang="en-US" dirty="0">
                <a:latin typeface="Times New Roman"/>
              </a:rPr>
              <a:t>It is an organism that harbors the </a:t>
            </a:r>
            <a:r>
              <a:rPr lang="en-US" dirty="0" smtClean="0">
                <a:latin typeface="Times New Roman"/>
              </a:rPr>
              <a:t>adult </a:t>
            </a:r>
            <a:r>
              <a:rPr lang="en-US" dirty="0">
                <a:latin typeface="Times New Roman"/>
              </a:rPr>
              <a:t>stage of the parasite. The adult stage is characterized by </a:t>
            </a:r>
            <a:r>
              <a:rPr lang="en-US" dirty="0" smtClean="0">
                <a:latin typeface="Times New Roman"/>
              </a:rPr>
              <a:t>reproduction (reproductive </a:t>
            </a:r>
            <a:r>
              <a:rPr lang="en-US" dirty="0">
                <a:latin typeface="Times New Roman"/>
              </a:rPr>
              <a:t>stage = the parasite is sexually mature</a:t>
            </a:r>
            <a:r>
              <a:rPr lang="en-US" dirty="0" smtClean="0">
                <a:latin typeface="Times New Roman"/>
              </a:rPr>
              <a:t>).</a:t>
            </a:r>
            <a:endParaRPr lang="en-US" dirty="0">
              <a:latin typeface="Times New Roman"/>
            </a:endParaRPr>
          </a:p>
          <a:p>
            <a:pPr marL="0" indent="0">
              <a:buNone/>
            </a:pPr>
            <a:r>
              <a:rPr lang="en-US" b="1" dirty="0">
                <a:solidFill>
                  <a:srgbClr val="0070C0"/>
                </a:solidFill>
                <a:latin typeface="Times New Roman"/>
              </a:rPr>
              <a:t>II. Intermediate host</a:t>
            </a:r>
          </a:p>
          <a:p>
            <a:r>
              <a:rPr lang="en-US" dirty="0">
                <a:latin typeface="Times New Roman"/>
              </a:rPr>
              <a:t>It is a host in which part of the immature stage of the </a:t>
            </a:r>
            <a:r>
              <a:rPr lang="en-US" dirty="0" smtClean="0">
                <a:latin typeface="Times New Roman"/>
              </a:rPr>
              <a:t>parasite is </a:t>
            </a:r>
            <a:r>
              <a:rPr lang="en-US" dirty="0">
                <a:latin typeface="Times New Roman"/>
              </a:rPr>
              <a:t>spent (not sexually mature</a:t>
            </a:r>
            <a:r>
              <a:rPr lang="en-US" dirty="0" smtClean="0">
                <a:latin typeface="Times New Roman"/>
              </a:rPr>
              <a:t>).</a:t>
            </a:r>
            <a:r>
              <a:rPr lang="en-US" dirty="0">
                <a:latin typeface="Times New Roman"/>
              </a:rPr>
              <a:t> Intermediate </a:t>
            </a:r>
            <a:r>
              <a:rPr lang="en-US" dirty="0" smtClean="0">
                <a:latin typeface="Times New Roman"/>
              </a:rPr>
              <a:t>host can be classified as</a:t>
            </a:r>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7</a:t>
            </a:fld>
            <a:endParaRPr lang="en-US"/>
          </a:p>
        </p:txBody>
      </p:sp>
    </p:spTree>
    <p:extLst>
      <p:ext uri="{BB962C8B-B14F-4D97-AF65-F5344CB8AC3E}">
        <p14:creationId xmlns:p14="http://schemas.microsoft.com/office/powerpoint/2010/main" val="7681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457200" indent="-457200">
              <a:buFont typeface="+mj-lt"/>
              <a:buAutoNum type="alphaLcParenR"/>
            </a:pPr>
            <a:endParaRPr lang="en-US" dirty="0" smtClean="0">
              <a:latin typeface="Times New Roman"/>
            </a:endParaRPr>
          </a:p>
          <a:p>
            <a:pPr marL="457200" indent="-457200">
              <a:buFont typeface="+mj-lt"/>
              <a:buAutoNum type="alphaLcParenR"/>
            </a:pPr>
            <a:r>
              <a:rPr lang="en-US" b="1" dirty="0" smtClean="0">
                <a:solidFill>
                  <a:srgbClr val="0070C0"/>
                </a:solidFill>
                <a:latin typeface="Times New Roman"/>
              </a:rPr>
              <a:t>Transport </a:t>
            </a:r>
            <a:r>
              <a:rPr lang="en-US" b="1" dirty="0">
                <a:solidFill>
                  <a:srgbClr val="0070C0"/>
                </a:solidFill>
                <a:latin typeface="Times New Roman"/>
              </a:rPr>
              <a:t>host</a:t>
            </a:r>
            <a:r>
              <a:rPr lang="en-US" dirty="0">
                <a:solidFill>
                  <a:srgbClr val="0070C0"/>
                </a:solidFill>
                <a:latin typeface="Times New Roman"/>
              </a:rPr>
              <a:t>: </a:t>
            </a:r>
            <a:r>
              <a:rPr lang="en-US" dirty="0">
                <a:latin typeface="Times New Roman"/>
              </a:rPr>
              <a:t>this is an intermediate host but no development in this host. It is simply </a:t>
            </a:r>
            <a:r>
              <a:rPr lang="en-US" dirty="0" smtClean="0">
                <a:latin typeface="Times New Roman"/>
              </a:rPr>
              <a:t>mechanical carrier </a:t>
            </a:r>
            <a:r>
              <a:rPr lang="en-US" dirty="0">
                <a:latin typeface="Times New Roman"/>
              </a:rPr>
              <a:t>and get contaminated and disperse. It carries on the body (outside surface</a:t>
            </a:r>
            <a:r>
              <a:rPr lang="en-US" dirty="0" smtClean="0">
                <a:latin typeface="Times New Roman"/>
              </a:rPr>
              <a:t>).</a:t>
            </a:r>
          </a:p>
          <a:p>
            <a:pPr marL="457200" indent="-457200">
              <a:buFont typeface="+mj-lt"/>
              <a:buAutoNum type="alphaLcParenR"/>
            </a:pPr>
            <a:r>
              <a:rPr lang="en-US" b="1" dirty="0" err="1" smtClean="0">
                <a:solidFill>
                  <a:srgbClr val="0070C0"/>
                </a:solidFill>
                <a:latin typeface="Times New Roman"/>
              </a:rPr>
              <a:t>Paratonic</a:t>
            </a:r>
            <a:r>
              <a:rPr lang="en-US" b="1" dirty="0" smtClean="0">
                <a:solidFill>
                  <a:srgbClr val="0070C0"/>
                </a:solidFill>
                <a:latin typeface="Times New Roman"/>
              </a:rPr>
              <a:t> </a:t>
            </a:r>
            <a:r>
              <a:rPr lang="en-US" b="1" dirty="0">
                <a:solidFill>
                  <a:srgbClr val="0070C0"/>
                </a:solidFill>
                <a:latin typeface="Times New Roman"/>
              </a:rPr>
              <a:t>host: </a:t>
            </a:r>
            <a:r>
              <a:rPr lang="en-US" dirty="0">
                <a:latin typeface="Times New Roman"/>
              </a:rPr>
              <a:t>is a host which ingests the larval stage of the parasite and the definitive host is infected </a:t>
            </a:r>
            <a:r>
              <a:rPr lang="en-US" dirty="0" smtClean="0">
                <a:latin typeface="Times New Roman"/>
              </a:rPr>
              <a:t>by eating </a:t>
            </a:r>
            <a:r>
              <a:rPr lang="en-US" dirty="0">
                <a:latin typeface="Times New Roman"/>
              </a:rPr>
              <a:t>the </a:t>
            </a:r>
            <a:r>
              <a:rPr lang="en-US" dirty="0" err="1">
                <a:latin typeface="Times New Roman"/>
              </a:rPr>
              <a:t>paratonic</a:t>
            </a:r>
            <a:r>
              <a:rPr lang="en-US" dirty="0">
                <a:latin typeface="Times New Roman"/>
              </a:rPr>
              <a:t> host. </a:t>
            </a:r>
            <a:r>
              <a:rPr lang="en-US" dirty="0" smtClean="0">
                <a:latin typeface="Times New Roman"/>
              </a:rPr>
              <a:t>This </a:t>
            </a:r>
            <a:r>
              <a:rPr lang="en-US" dirty="0">
                <a:latin typeface="Times New Roman"/>
              </a:rPr>
              <a:t>host can not </a:t>
            </a:r>
            <a:r>
              <a:rPr lang="en-US" dirty="0" smtClean="0">
                <a:latin typeface="Times New Roman"/>
              </a:rPr>
              <a:t>get rid </a:t>
            </a:r>
            <a:r>
              <a:rPr lang="en-US" dirty="0">
                <a:latin typeface="Times New Roman"/>
              </a:rPr>
              <a:t>of the parasite because the larvae is </a:t>
            </a:r>
            <a:r>
              <a:rPr lang="en-US" dirty="0" smtClean="0">
                <a:latin typeface="Times New Roman"/>
              </a:rPr>
              <a:t>encapsulated and this </a:t>
            </a:r>
            <a:r>
              <a:rPr lang="en-US" dirty="0">
                <a:latin typeface="Times New Roman"/>
              </a:rPr>
              <a:t>host should be ingested by final </a:t>
            </a:r>
            <a:r>
              <a:rPr lang="en-US" dirty="0" smtClean="0">
                <a:latin typeface="Times New Roman"/>
              </a:rPr>
              <a:t>host.</a:t>
            </a:r>
          </a:p>
          <a:p>
            <a:pPr marL="457200" indent="-457200">
              <a:buFont typeface="+mj-lt"/>
              <a:buAutoNum type="alphaLcParenR"/>
            </a:pPr>
            <a:r>
              <a:rPr lang="en-US" b="1" dirty="0" smtClean="0">
                <a:solidFill>
                  <a:srgbClr val="0070C0"/>
                </a:solidFill>
                <a:latin typeface="Times New Roman"/>
              </a:rPr>
              <a:t>Vector</a:t>
            </a:r>
            <a:r>
              <a:rPr lang="en-US" b="1" dirty="0">
                <a:solidFill>
                  <a:srgbClr val="0070C0"/>
                </a:solidFill>
                <a:latin typeface="Times New Roman"/>
              </a:rPr>
              <a:t>: </a:t>
            </a:r>
            <a:r>
              <a:rPr lang="en-US" dirty="0">
                <a:latin typeface="Times New Roman"/>
              </a:rPr>
              <a:t>is an intermediate host in which some larval development takes </a:t>
            </a:r>
            <a:r>
              <a:rPr lang="en-US" dirty="0" smtClean="0">
                <a:latin typeface="Times New Roman"/>
              </a:rPr>
              <a:t>place </a:t>
            </a:r>
            <a:r>
              <a:rPr lang="en-US" dirty="0">
                <a:latin typeface="Times New Roman"/>
              </a:rPr>
              <a:t>in the intermediate </a:t>
            </a:r>
            <a:r>
              <a:rPr lang="en-US" dirty="0" smtClean="0">
                <a:latin typeface="Times New Roman"/>
              </a:rPr>
              <a:t>host. This </a:t>
            </a:r>
            <a:r>
              <a:rPr lang="en-US" dirty="0">
                <a:latin typeface="Times New Roman"/>
              </a:rPr>
              <a:t>term is used for insects and </a:t>
            </a:r>
            <a:r>
              <a:rPr lang="en-US" dirty="0" err="1">
                <a:latin typeface="Times New Roman"/>
              </a:rPr>
              <a:t>molluscs</a:t>
            </a:r>
            <a:r>
              <a:rPr lang="en-US" dirty="0">
                <a:latin typeface="Times New Roman"/>
              </a:rPr>
              <a:t> (snail</a:t>
            </a:r>
            <a:r>
              <a:rPr lang="en-US" dirty="0" smtClean="0">
                <a:latin typeface="Times New Roman"/>
              </a:rPr>
              <a:t>).</a:t>
            </a:r>
            <a:endParaRPr lang="en-US" dirty="0"/>
          </a:p>
          <a:p>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8</a:t>
            </a:fld>
            <a:endParaRPr lang="en-US"/>
          </a:p>
        </p:txBody>
      </p:sp>
    </p:spTree>
    <p:extLst>
      <p:ext uri="{BB962C8B-B14F-4D97-AF65-F5344CB8AC3E}">
        <p14:creationId xmlns:p14="http://schemas.microsoft.com/office/powerpoint/2010/main" val="309224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Pathogenic effect of parasites</a:t>
            </a:r>
          </a:p>
        </p:txBody>
      </p:sp>
      <p:sp>
        <p:nvSpPr>
          <p:cNvPr id="3" name="Content Placeholder 2"/>
          <p:cNvSpPr>
            <a:spLocks noGrp="1"/>
          </p:cNvSpPr>
          <p:nvPr>
            <p:ph idx="1"/>
          </p:nvPr>
        </p:nvSpPr>
        <p:spPr>
          <a:xfrm>
            <a:off x="457200" y="1600200"/>
            <a:ext cx="8229600" cy="5334000"/>
          </a:xfrm>
        </p:spPr>
        <p:txBody>
          <a:bodyPr>
            <a:normAutofit fontScale="92500" lnSpcReduction="10000"/>
          </a:bodyPr>
          <a:lstStyle/>
          <a:p>
            <a:r>
              <a:rPr lang="en-US" dirty="0">
                <a:latin typeface="Times New Roman"/>
              </a:rPr>
              <a:t>There are </a:t>
            </a:r>
            <a:r>
              <a:rPr lang="en-US" dirty="0" smtClean="0">
                <a:latin typeface="Times New Roman"/>
              </a:rPr>
              <a:t>several </a:t>
            </a:r>
            <a:r>
              <a:rPr lang="en-US" dirty="0">
                <a:latin typeface="Times New Roman"/>
              </a:rPr>
              <a:t>ways in which parasites damage their host.</a:t>
            </a:r>
          </a:p>
          <a:p>
            <a:pPr marL="0" indent="0">
              <a:buNone/>
            </a:pPr>
            <a:r>
              <a:rPr lang="en-US" b="1" dirty="0">
                <a:solidFill>
                  <a:srgbClr val="0070C0"/>
                </a:solidFill>
                <a:latin typeface="Times New Roman"/>
              </a:rPr>
              <a:t>1) Consumption or destruction </a:t>
            </a:r>
            <a:r>
              <a:rPr lang="en-US" b="1" dirty="0" smtClean="0">
                <a:solidFill>
                  <a:srgbClr val="0070C0"/>
                </a:solidFill>
                <a:latin typeface="Times New Roman"/>
              </a:rPr>
              <a:t>of fluid  tissue.</a:t>
            </a:r>
            <a:endParaRPr lang="en-US" b="1" dirty="0">
              <a:solidFill>
                <a:srgbClr val="0070C0"/>
              </a:solidFill>
              <a:latin typeface="Times New Roman"/>
            </a:endParaRPr>
          </a:p>
          <a:p>
            <a:pPr indent="-342900"/>
            <a:r>
              <a:rPr lang="en-US" dirty="0" smtClean="0">
                <a:latin typeface="Times New Roman"/>
              </a:rPr>
              <a:t>Sucking </a:t>
            </a:r>
            <a:r>
              <a:rPr lang="en-US" dirty="0">
                <a:latin typeface="Times New Roman"/>
              </a:rPr>
              <a:t>body fluid </a:t>
            </a:r>
            <a:r>
              <a:rPr lang="en-US" dirty="0" err="1">
                <a:latin typeface="Times New Roman"/>
              </a:rPr>
              <a:t>Eg</a:t>
            </a:r>
            <a:r>
              <a:rPr lang="en-US" dirty="0">
                <a:latin typeface="Times New Roman"/>
              </a:rPr>
              <a:t>. - Blood by mosquitoes, ticks, hook worms, lice etc</a:t>
            </a:r>
            <a:r>
              <a:rPr lang="en-US" dirty="0" smtClean="0">
                <a:latin typeface="Times New Roman"/>
              </a:rPr>
              <a:t>... – </a:t>
            </a:r>
          </a:p>
          <a:p>
            <a:pPr indent="-342900"/>
            <a:r>
              <a:rPr lang="en-US" dirty="0" smtClean="0">
                <a:latin typeface="Times New Roman"/>
              </a:rPr>
              <a:t>Sucking of lymph </a:t>
            </a:r>
            <a:r>
              <a:rPr lang="en-US" dirty="0">
                <a:latin typeface="Times New Roman"/>
              </a:rPr>
              <a:t>by some </a:t>
            </a:r>
            <a:r>
              <a:rPr lang="en-US" dirty="0" smtClean="0">
                <a:latin typeface="Times New Roman"/>
              </a:rPr>
              <a:t>mosquitoes and </a:t>
            </a:r>
            <a:r>
              <a:rPr lang="en-US" dirty="0">
                <a:latin typeface="Times New Roman"/>
              </a:rPr>
              <a:t>lung worms</a:t>
            </a:r>
          </a:p>
          <a:p>
            <a:pPr marL="0" indent="0">
              <a:buNone/>
            </a:pPr>
            <a:r>
              <a:rPr lang="en-US" b="1" dirty="0">
                <a:solidFill>
                  <a:srgbClr val="0070C0"/>
                </a:solidFill>
                <a:latin typeface="Times New Roman"/>
              </a:rPr>
              <a:t>2) Feeding on solid tissues.</a:t>
            </a:r>
            <a:r>
              <a:rPr lang="en-US" dirty="0">
                <a:solidFill>
                  <a:srgbClr val="0070C0"/>
                </a:solidFill>
                <a:latin typeface="Times New Roman"/>
              </a:rPr>
              <a:t> </a:t>
            </a:r>
            <a:r>
              <a:rPr lang="en-US" dirty="0">
                <a:latin typeface="Times New Roman"/>
              </a:rPr>
              <a:t>Some of </a:t>
            </a:r>
            <a:r>
              <a:rPr lang="en-US" dirty="0" smtClean="0">
                <a:latin typeface="Times New Roman"/>
              </a:rPr>
              <a:t>these </a:t>
            </a:r>
            <a:r>
              <a:rPr lang="en-US" dirty="0">
                <a:latin typeface="Times New Roman"/>
              </a:rPr>
              <a:t>parasites directly feed on the tissue or produce substance that </a:t>
            </a:r>
            <a:r>
              <a:rPr lang="en-US" dirty="0" smtClean="0">
                <a:latin typeface="Times New Roman"/>
              </a:rPr>
              <a:t>could liquefy </a:t>
            </a:r>
            <a:r>
              <a:rPr lang="en-US" dirty="0">
                <a:latin typeface="Times New Roman"/>
              </a:rPr>
              <a:t>the tissue. </a:t>
            </a:r>
            <a:endParaRPr lang="en-US" dirty="0" smtClean="0">
              <a:latin typeface="Times New Roman"/>
            </a:endParaRPr>
          </a:p>
          <a:p>
            <a:r>
              <a:rPr lang="en-US" dirty="0" err="1" smtClean="0">
                <a:latin typeface="Times New Roman"/>
              </a:rPr>
              <a:t>Eg</a:t>
            </a:r>
            <a:r>
              <a:rPr lang="en-US" dirty="0">
                <a:latin typeface="Times New Roman"/>
              </a:rPr>
              <a:t>. Liver fluke (</a:t>
            </a:r>
            <a:r>
              <a:rPr lang="en-US" dirty="0" err="1">
                <a:latin typeface="Times New Roman"/>
              </a:rPr>
              <a:t>fasciola</a:t>
            </a:r>
            <a:r>
              <a:rPr lang="en-US" dirty="0">
                <a:latin typeface="Times New Roman"/>
              </a:rPr>
              <a:t>), kidney worms. </a:t>
            </a:r>
            <a:endParaRPr lang="en-US" dirty="0" smtClean="0">
              <a:latin typeface="Times New Roman"/>
            </a:endParaRPr>
          </a:p>
          <a:p>
            <a:pPr marL="0" indent="0">
              <a:buNone/>
            </a:pPr>
            <a:r>
              <a:rPr lang="en-US" b="1" dirty="0" smtClean="0">
                <a:solidFill>
                  <a:srgbClr val="0070C0"/>
                </a:solidFill>
                <a:latin typeface="Times New Roman"/>
              </a:rPr>
              <a:t>3) Some </a:t>
            </a:r>
            <a:r>
              <a:rPr lang="en-US" b="1" dirty="0">
                <a:solidFill>
                  <a:srgbClr val="0070C0"/>
                </a:solidFill>
                <a:latin typeface="Times New Roman"/>
              </a:rPr>
              <a:t>share nutrients/ compete with the host </a:t>
            </a:r>
            <a:r>
              <a:rPr lang="en-US" dirty="0" smtClean="0">
                <a:latin typeface="Times New Roman"/>
              </a:rPr>
              <a:t>by sharing </a:t>
            </a:r>
            <a:r>
              <a:rPr lang="en-US" dirty="0">
                <a:latin typeface="Times New Roman"/>
              </a:rPr>
              <a:t>nutrients. They do in two ways. </a:t>
            </a:r>
            <a:endParaRPr lang="en-US" dirty="0" smtClean="0">
              <a:latin typeface="Times New Roman"/>
            </a:endParaRPr>
          </a:p>
          <a:p>
            <a:r>
              <a:rPr lang="en-US" dirty="0" smtClean="0">
                <a:latin typeface="Times New Roman"/>
              </a:rPr>
              <a:t>a</a:t>
            </a:r>
            <a:r>
              <a:rPr lang="en-US" dirty="0">
                <a:latin typeface="Times New Roman"/>
              </a:rPr>
              <a:t>. Ingesting the digested food (ready made </a:t>
            </a:r>
            <a:r>
              <a:rPr lang="en-US" dirty="0" smtClean="0">
                <a:latin typeface="Times New Roman"/>
              </a:rPr>
              <a:t>food)</a:t>
            </a:r>
          </a:p>
          <a:p>
            <a:r>
              <a:rPr lang="en-US" dirty="0" err="1" smtClean="0">
                <a:latin typeface="Times New Roman"/>
              </a:rPr>
              <a:t>Eg</a:t>
            </a:r>
            <a:r>
              <a:rPr lang="en-US" dirty="0">
                <a:latin typeface="Times New Roman"/>
              </a:rPr>
              <a:t>. </a:t>
            </a:r>
            <a:r>
              <a:rPr lang="en-US" dirty="0" err="1">
                <a:latin typeface="Times New Roman"/>
              </a:rPr>
              <a:t>Ascaris</a:t>
            </a:r>
            <a:r>
              <a:rPr lang="en-US" dirty="0">
                <a:latin typeface="Times New Roman"/>
              </a:rPr>
              <a:t>---do have </a:t>
            </a:r>
            <a:r>
              <a:rPr lang="en-US" dirty="0" err="1">
                <a:latin typeface="Times New Roman"/>
              </a:rPr>
              <a:t>bucal</a:t>
            </a:r>
            <a:r>
              <a:rPr lang="en-US" dirty="0">
                <a:latin typeface="Times New Roman"/>
              </a:rPr>
              <a:t> </a:t>
            </a:r>
            <a:r>
              <a:rPr lang="en-US" dirty="0" err="1">
                <a:latin typeface="Times New Roman"/>
              </a:rPr>
              <a:t>capsul</a:t>
            </a:r>
            <a:endParaRPr lang="en-US" dirty="0">
              <a:latin typeface="Times New Roman"/>
            </a:endParaRPr>
          </a:p>
          <a:p>
            <a:r>
              <a:rPr lang="en-US" dirty="0" smtClean="0">
                <a:latin typeface="Times New Roman"/>
              </a:rPr>
              <a:t>b</a:t>
            </a:r>
            <a:r>
              <a:rPr lang="en-US" dirty="0">
                <a:latin typeface="Times New Roman"/>
              </a:rPr>
              <a:t>. By absorbing the digested food </a:t>
            </a:r>
            <a:r>
              <a:rPr lang="en-US" dirty="0" err="1">
                <a:latin typeface="Times New Roman"/>
              </a:rPr>
              <a:t>Eg</a:t>
            </a:r>
            <a:r>
              <a:rPr lang="en-US" dirty="0">
                <a:latin typeface="Times New Roman"/>
              </a:rPr>
              <a:t>. Tape worms, liver flukes, </a:t>
            </a:r>
            <a:r>
              <a:rPr lang="en-US" dirty="0" err="1">
                <a:latin typeface="Times New Roman"/>
              </a:rPr>
              <a:t>Diphyllobotrium</a:t>
            </a:r>
            <a:r>
              <a:rPr lang="en-US" dirty="0">
                <a:latin typeface="Times New Roman"/>
              </a:rPr>
              <a:t> </a:t>
            </a:r>
            <a:r>
              <a:rPr lang="en-US" dirty="0" err="1">
                <a:latin typeface="Times New Roman"/>
              </a:rPr>
              <a:t>latum</a:t>
            </a:r>
            <a:r>
              <a:rPr lang="en-US" dirty="0">
                <a:latin typeface="Times New Roman"/>
              </a:rPr>
              <a:t> competes </a:t>
            </a:r>
            <a:r>
              <a:rPr lang="en-US" dirty="0" smtClean="0">
                <a:latin typeface="Times New Roman"/>
              </a:rPr>
              <a:t>with vitamin </a:t>
            </a:r>
            <a:r>
              <a:rPr lang="en-US" dirty="0">
                <a:latin typeface="Times New Roman"/>
              </a:rPr>
              <a:t>B12 of human being.</a:t>
            </a:r>
          </a:p>
          <a:p>
            <a:pPr marL="0" indent="0">
              <a:buNone/>
            </a:pPr>
            <a:endParaRPr lang="en-US" dirty="0"/>
          </a:p>
        </p:txBody>
      </p:sp>
      <p:sp>
        <p:nvSpPr>
          <p:cNvPr id="4" name="Slide Number Placeholder 3"/>
          <p:cNvSpPr>
            <a:spLocks noGrp="1"/>
          </p:cNvSpPr>
          <p:nvPr>
            <p:ph type="sldNum" sz="quarter" idx="12"/>
          </p:nvPr>
        </p:nvSpPr>
        <p:spPr/>
        <p:txBody>
          <a:bodyPr/>
          <a:lstStyle/>
          <a:p>
            <a:fld id="{3892F80C-1B21-48B2-8493-A1B7FBDDA3BA}" type="slidenum">
              <a:rPr lang="en-US" smtClean="0"/>
              <a:t>9</a:t>
            </a:fld>
            <a:endParaRPr lang="en-US"/>
          </a:p>
        </p:txBody>
      </p:sp>
    </p:spTree>
    <p:extLst>
      <p:ext uri="{BB962C8B-B14F-4D97-AF65-F5344CB8AC3E}">
        <p14:creationId xmlns:p14="http://schemas.microsoft.com/office/powerpoint/2010/main" val="3619847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5762</TotalTime>
  <Words>5082</Words>
  <Application>Microsoft Office PowerPoint</Application>
  <PresentationFormat>On-screen Show (4:3)</PresentationFormat>
  <Paragraphs>483</Paragraphs>
  <Slides>58</Slides>
  <Notes>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Executive</vt:lpstr>
      <vt:lpstr>VETERINARY PARASITOLOGY</vt:lpstr>
      <vt:lpstr>CHAPTER 1 INTRODUCTION AND GENERALITIES</vt:lpstr>
      <vt:lpstr>cont.</vt:lpstr>
      <vt:lpstr>cont.  </vt:lpstr>
      <vt:lpstr>Relationships of organisms</vt:lpstr>
      <vt:lpstr>cont.  </vt:lpstr>
      <vt:lpstr>Parasitism and hosts</vt:lpstr>
      <vt:lpstr>Cont…</vt:lpstr>
      <vt:lpstr>Pathogenic effect of parasites</vt:lpstr>
      <vt:lpstr>Cont.</vt:lpstr>
      <vt:lpstr>Cont.</vt:lpstr>
      <vt:lpstr>Cont.</vt:lpstr>
      <vt:lpstr>Principles of classification</vt:lpstr>
      <vt:lpstr>Classification of helminths and other parasites of veterinary importance (Taxonomy)</vt:lpstr>
      <vt:lpstr>cont.</vt:lpstr>
      <vt:lpstr>cont.</vt:lpstr>
      <vt:lpstr>Chapter 2  Phylum Nemathelminthes</vt:lpstr>
      <vt:lpstr>cont.</vt:lpstr>
      <vt:lpstr>cont.</vt:lpstr>
      <vt:lpstr>cont.</vt:lpstr>
      <vt:lpstr>TRICHOSTRONGYLIDEA </vt:lpstr>
      <vt:lpstr>cont.</vt:lpstr>
      <vt:lpstr>cont.</vt:lpstr>
      <vt:lpstr>cont.</vt:lpstr>
      <vt:lpstr>cont.</vt:lpstr>
      <vt:lpstr>Haemonchus</vt:lpstr>
      <vt:lpstr>cont.</vt:lpstr>
      <vt:lpstr>cont.</vt:lpstr>
      <vt:lpstr>cont.</vt:lpstr>
      <vt:lpstr>cont.</vt:lpstr>
      <vt:lpstr>cont.</vt:lpstr>
      <vt:lpstr>cont.</vt:lpstr>
      <vt:lpstr>Dictyocaulus</vt:lpstr>
      <vt:lpstr>cont.</vt:lpstr>
      <vt:lpstr>cont.</vt:lpstr>
      <vt:lpstr>cont.</vt:lpstr>
      <vt:lpstr>STRONGYLOIDEA</vt:lpstr>
      <vt:lpstr>cont.</vt:lpstr>
      <vt:lpstr>Strongylus</vt:lpstr>
      <vt:lpstr>cont.</vt:lpstr>
      <vt:lpstr>cont.</vt:lpstr>
      <vt:lpstr>cont.</vt:lpstr>
      <vt:lpstr>cont.</vt:lpstr>
      <vt:lpstr>Bunostomum</vt:lpstr>
      <vt:lpstr>cont.</vt:lpstr>
      <vt:lpstr>cont.</vt:lpstr>
      <vt:lpstr>Oesophagostomum</vt:lpstr>
      <vt:lpstr>cont.</vt:lpstr>
      <vt:lpstr>cont.</vt:lpstr>
      <vt:lpstr>Chabertia</vt:lpstr>
      <vt:lpstr>cont.</vt:lpstr>
      <vt:lpstr>cont.</vt:lpstr>
      <vt:lpstr>Ascarididae</vt:lpstr>
      <vt:lpstr>cont.</vt:lpstr>
      <vt:lpstr>cont.</vt:lpstr>
      <vt:lpstr>cont.</vt:lpstr>
      <vt:lpstr>cont.</vt:lpstr>
      <vt:lpstr>ASSIGNMENT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VETERINARY PARASITOLOGY</dc:title>
  <dc:creator>ismail - [2010]</dc:creator>
  <cp:lastModifiedBy>ismail - [2010]</cp:lastModifiedBy>
  <cp:revision>243</cp:revision>
  <dcterms:created xsi:type="dcterms:W3CDTF">2019-02-19T20:29:32Z</dcterms:created>
  <dcterms:modified xsi:type="dcterms:W3CDTF">2020-03-17T22:48:15Z</dcterms:modified>
</cp:coreProperties>
</file>