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68" r:id="rId2"/>
    <p:sldId id="256" r:id="rId3"/>
    <p:sldId id="258" r:id="rId4"/>
    <p:sldId id="269" r:id="rId5"/>
    <p:sldId id="257" r:id="rId6"/>
    <p:sldId id="263" r:id="rId7"/>
    <p:sldId id="272" r:id="rId8"/>
    <p:sldId id="259" r:id="rId9"/>
    <p:sldId id="266" r:id="rId10"/>
    <p:sldId id="267" r:id="rId11"/>
    <p:sldId id="270" r:id="rId12"/>
    <p:sldId id="271" r:id="rId13"/>
  </p:sldIdLst>
  <p:sldSz cx="6858000" cy="5400675"/>
  <p:notesSz cx="9144000" cy="6858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9900CC"/>
    <a:srgbClr val="CC00CC"/>
    <a:srgbClr val="008000"/>
    <a:srgbClr val="660066"/>
    <a:srgbClr val="FF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64" autoAdjust="0"/>
  </p:normalViewPr>
  <p:slideViewPr>
    <p:cSldViewPr>
      <p:cViewPr>
        <p:scale>
          <a:sx n="72" d="100"/>
          <a:sy n="72" d="100"/>
        </p:scale>
        <p:origin x="-1142" y="-10"/>
      </p:cViewPr>
      <p:guideLst>
        <p:guide orient="horz" pos="1701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0050" y="514350"/>
            <a:ext cx="3265488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fld id="{C4A4F4F8-880F-4716-BB03-996923817A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021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498D27-8569-4EF2-BA91-66F366B897A4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91A236-8FD9-434C-8FF0-3EF62A96B663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75A6-B7DE-46BE-A606-438E5FA7B76C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5418DA0-C81B-4088-B0E1-B72D497A32CD}" type="slidenum">
              <a:rPr kumimoji="0" lang="en-GB" sz="1200">
                <a:latin typeface="Arial" charset="0"/>
              </a:rPr>
              <a:pPr algn="r"/>
              <a:t>12</a:t>
            </a:fld>
            <a:endParaRPr kumimoji="0" lang="en-GB" sz="120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1AABF0-27B8-464E-A1D0-5DCD532BAF90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C19300-1355-447D-8E68-A9A3FA7CF82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7748DF-E347-4E9C-ACC1-62C6FA1F3525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862480-01CE-46BC-9856-F6A371E71FBC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D3746-7003-47F4-AA55-FD9BEF5C5D45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EE2A8B-95C4-4B7D-8B21-15387FD90A58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D6C46D-2F06-46B9-9B1A-3F6E1382440A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EA1B81-4D32-4FD8-9DAD-062FA8A0D1D3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5818188" y="1152525"/>
            <a:ext cx="12676188" cy="8501063"/>
            <a:chOff x="-4887" y="922"/>
            <a:chExt cx="10647" cy="6800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822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969963" y="600075"/>
            <a:ext cx="5829300" cy="900113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71750" y="1643063"/>
            <a:ext cx="4229100" cy="817562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971550" y="5013325"/>
            <a:ext cx="3201988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>
              <a:defRPr/>
            </a:pPr>
            <a:fld id="{17253D53-8221-44AD-A7CB-A262D382AAA7}" type="slidenum">
              <a:rPr lang="en-GB"/>
              <a:pPr lvl="1"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FDD699CA-63AE-4292-839A-4D759B51563A}" type="slidenum">
              <a:rPr lang="en-GB"/>
              <a:pPr lvl="1">
                <a:defRPr/>
              </a:pPr>
              <a:t>‹#›</a:t>
            </a:fld>
            <a:endParaRPr lang="en-GB">
              <a:latin typeface="+mn-lt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57775" y="479425"/>
            <a:ext cx="1514475" cy="4321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2763" y="479425"/>
            <a:ext cx="4392612" cy="4321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F68C62FD-E16A-40C5-9672-E6710726D06D}" type="slidenum">
              <a:rPr lang="en-GB"/>
              <a:pPr lvl="1">
                <a:defRPr/>
              </a:pPr>
              <a:t>‹#›</a:t>
            </a:fld>
            <a:endParaRPr lang="en-GB">
              <a:latin typeface="+mn-lt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12763" y="479425"/>
            <a:ext cx="6059487" cy="4321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0997C531-F2E7-4D41-9FE3-9FB577B5C16D}" type="slidenum">
              <a:rPr lang="en-GB"/>
              <a:pPr lvl="1">
                <a:defRPr/>
              </a:pPr>
              <a:t>‹#›</a:t>
            </a:fld>
            <a:endParaRPr lang="en-GB">
              <a:latin typeface="+mn-lt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763" y="479425"/>
            <a:ext cx="6059487" cy="900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2763" y="1560513"/>
            <a:ext cx="2838450" cy="32400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3613" y="1560513"/>
            <a:ext cx="2838450" cy="32400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40DF21A-8D1D-4DBA-91AF-664AAEEFC607}" type="slidenum">
              <a:rPr lang="en-GB"/>
              <a:pPr lvl="1">
                <a:defRPr/>
              </a:pPr>
              <a:t>‹#›</a:t>
            </a:fld>
            <a:endParaRPr lang="en-GB">
              <a:latin typeface="+mn-lt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6E461CED-0B04-45CA-B51C-FB3BB9645DAB}" type="slidenum">
              <a:rPr lang="en-GB"/>
              <a:pPr lvl="1">
                <a:defRPr/>
              </a:pPr>
              <a:t>‹#›</a:t>
            </a:fld>
            <a:endParaRPr lang="en-GB">
              <a:latin typeface="+mn-lt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470275"/>
            <a:ext cx="5829300" cy="1073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2289175"/>
            <a:ext cx="5829300" cy="11811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C0B3F87F-DAB4-433D-9063-EA11294BAD3B}" type="slidenum">
              <a:rPr lang="en-GB"/>
              <a:pPr lvl="1">
                <a:defRPr/>
              </a:pPr>
              <a:t>‹#›</a:t>
            </a:fld>
            <a:endParaRPr lang="en-GB">
              <a:latin typeface="+mn-lt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763" y="1560513"/>
            <a:ext cx="2838450" cy="324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3613" y="1560513"/>
            <a:ext cx="2838450" cy="324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5481A5B-39E5-4D32-92A6-FFC007EACD79}" type="slidenum">
              <a:rPr lang="en-GB"/>
              <a:pPr lvl="1">
                <a:defRPr/>
              </a:pPr>
              <a:t>‹#›</a:t>
            </a:fld>
            <a:endParaRPr lang="en-GB">
              <a:latin typeface="+mn-lt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15900"/>
            <a:ext cx="6172200" cy="9001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9675"/>
            <a:ext cx="3030538" cy="5032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712913"/>
            <a:ext cx="3030538" cy="31115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1209675"/>
            <a:ext cx="3030537" cy="5032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1712913"/>
            <a:ext cx="3030537" cy="31115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771FD6CE-F7A4-4770-9252-A22BB57B94B4}" type="slidenum">
              <a:rPr lang="en-GB"/>
              <a:pPr lvl="1">
                <a:defRPr/>
              </a:pPr>
              <a:t>‹#›</a:t>
            </a:fld>
            <a:endParaRPr lang="en-GB">
              <a:latin typeface="+mn-lt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5C78B1E8-C840-4685-92D0-543D815E262D}" type="slidenum">
              <a:rPr lang="en-GB"/>
              <a:pPr lvl="1">
                <a:defRPr/>
              </a:pPr>
              <a:t>‹#›</a:t>
            </a:fld>
            <a:endParaRPr lang="en-GB">
              <a:latin typeface="+mn-lt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08CB790F-D265-4B51-9E2C-60D34734471F}" type="slidenum">
              <a:rPr lang="en-GB"/>
              <a:pPr lvl="1">
                <a:defRPr/>
              </a:pPr>
              <a:t>‹#›</a:t>
            </a:fld>
            <a:endParaRPr lang="en-GB">
              <a:latin typeface="+mn-lt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14313"/>
            <a:ext cx="2255838" cy="9159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214313"/>
            <a:ext cx="3833812" cy="4610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130300"/>
            <a:ext cx="2255838" cy="3694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38E0DF7-0B65-43D7-84A5-3BED7E030934}" type="slidenum">
              <a:rPr lang="en-GB"/>
              <a:pPr lvl="1">
                <a:defRPr/>
              </a:pPr>
              <a:t>‹#›</a:t>
            </a:fld>
            <a:endParaRPr lang="en-GB">
              <a:latin typeface="+mn-lt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3779838"/>
            <a:ext cx="4114800" cy="4476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482600"/>
            <a:ext cx="4114800" cy="3240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4227513"/>
            <a:ext cx="4114800" cy="633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5F05476-78F7-444E-9757-B1AB460A3876}" type="slidenum">
              <a:rPr lang="en-GB"/>
              <a:pPr lvl="1">
                <a:defRPr/>
              </a:pPr>
              <a:t>‹#›</a:t>
            </a:fld>
            <a:endParaRPr lang="en-GB">
              <a:latin typeface="+mn-lt"/>
            </a:endParaRP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6303963" y="3175"/>
            <a:ext cx="13154026" cy="10782300"/>
            <a:chOff x="-5295" y="3"/>
            <a:chExt cx="11048" cy="8624"/>
          </a:xfrm>
        </p:grpSpPr>
        <p:sp>
          <p:nvSpPr>
            <p:cNvPr id="181251" name="Freeform 3"/>
            <p:cNvSpPr>
              <a:spLocks/>
            </p:cNvSpPr>
            <p:nvPr/>
          </p:nvSpPr>
          <p:spPr bwMode="auto">
            <a:xfrm>
              <a:off x="3394" y="998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1252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812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12763" y="479425"/>
            <a:ext cx="6059487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2763" y="1560513"/>
            <a:ext cx="5829300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12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10200" y="5073650"/>
            <a:ext cx="1430338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12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2763" y="5013325"/>
            <a:ext cx="3200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12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9088" y="4841875"/>
            <a:ext cx="142875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kumimoji="0" sz="1400">
                <a:latin typeface="+mj-lt"/>
              </a:defRPr>
            </a:lvl2pPr>
          </a:lstStyle>
          <a:p>
            <a:pPr lvl="1">
              <a:defRPr/>
            </a:pPr>
            <a:fld id="{5E18BD08-0B64-479C-AB41-1879156AA62C}" type="slidenum">
              <a:rPr lang="en-GB"/>
              <a:pPr lvl="1"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D7F0FDEB-798E-4E1D-9A2A-686310F1F5A5}" type="slidenum">
              <a:rPr lang="en-GB"/>
              <a:pPr lvl="1">
                <a:defRPr/>
              </a:pPr>
              <a:t>1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566738"/>
            <a:ext cx="6173788" cy="4437062"/>
          </a:xfrm>
        </p:spPr>
        <p:txBody>
          <a:bodyPr lIns="91434" tIns="45717" rIns="91434" bIns="45717"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en-GB" b="1" i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GB" b="1" i="1" dirty="0" smtClean="0"/>
          </a:p>
          <a:p>
            <a:pPr marL="0" indent="0" algn="ctr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GB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ECONOMETRICS </a:t>
            </a:r>
            <a:br>
              <a:rPr lang="en-GB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(ECON 352)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en-GB" sz="36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en-GB" sz="3600" b="1" i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en-GB" sz="3600" b="1" i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8AC1EB88-D58B-448D-B206-127F49144C54}" type="slidenum">
              <a:rPr lang="en-GB"/>
              <a:pPr lvl="1">
                <a:defRPr/>
              </a:pPr>
              <a:t>10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33338"/>
            <a:ext cx="6858000" cy="3587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 smtClean="0">
                <a:solidFill>
                  <a:srgbClr val="0000FF"/>
                </a:solidFill>
                <a:latin typeface="Garamond" pitchFamily="18" charset="0"/>
              </a:rPr>
              <a:t>1.3 The Econometric Approach</a:t>
            </a:r>
            <a:endParaRPr lang="en-GB" sz="2800" dirty="0" smtClean="0">
              <a:solidFill>
                <a:srgbClr val="0000FF"/>
              </a:solidFill>
              <a:latin typeface="Garamond" pitchFamily="18" charset="0"/>
            </a:endParaRP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414338"/>
            <a:ext cx="6858000" cy="4986337"/>
          </a:xfrm>
        </p:spPr>
        <p:txBody>
          <a:bodyPr/>
          <a:lstStyle/>
          <a:p>
            <a:pPr algn="just" eaLnBrk="1" hangingPunct="1">
              <a:lnSpc>
                <a:spcPct val="95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GB" sz="2800" dirty="0" smtClean="0">
                <a:solidFill>
                  <a:srgbClr val="FF0000"/>
                </a:solidFill>
              </a:rPr>
              <a:t>4. Obtain data</a:t>
            </a:r>
            <a:r>
              <a:rPr lang="en-GB" sz="2800" dirty="0" smtClean="0"/>
              <a:t>….</a:t>
            </a:r>
          </a:p>
          <a:p>
            <a:pPr algn="just" eaLnBrk="1" hangingPunct="1">
              <a:lnSpc>
                <a:spcPct val="95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GB" sz="2800" dirty="0" smtClean="0">
                <a:solidFill>
                  <a:srgbClr val="FF0000"/>
                </a:solidFill>
              </a:rPr>
              <a:t>5. Estimate parameters of the model:</a:t>
            </a:r>
            <a:r>
              <a:rPr lang="en-GB" sz="2800" dirty="0" smtClean="0">
                <a:solidFill>
                  <a:srgbClr val="CC3300"/>
                </a:solidFill>
              </a:rPr>
              <a:t> </a:t>
            </a:r>
          </a:p>
          <a:p>
            <a:pPr algn="just" eaLnBrk="1" hangingPunct="1">
              <a:lnSpc>
                <a:spcPct val="95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GB" sz="2800" dirty="0" smtClean="0">
                <a:solidFill>
                  <a:srgbClr val="0000FF"/>
                </a:solidFill>
              </a:rPr>
              <a:t>    </a:t>
            </a:r>
            <a:r>
              <a:rPr lang="en-GB" sz="2800" b="1" dirty="0" smtClean="0">
                <a:solidFill>
                  <a:srgbClr val="008000"/>
                </a:solidFill>
              </a:rPr>
              <a:t>How?</a:t>
            </a:r>
            <a:r>
              <a:rPr lang="en-GB" sz="2800" dirty="0" smtClean="0">
                <a:solidFill>
                  <a:srgbClr val="0000FF"/>
                </a:solidFill>
              </a:rPr>
              <a:t> Various (3 broad) methods!</a:t>
            </a:r>
          </a:p>
          <a:p>
            <a:pPr algn="just" eaLnBrk="1" hangingPunct="1">
              <a:lnSpc>
                <a:spcPct val="95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GB" sz="2800" dirty="0" smtClean="0">
                <a:solidFill>
                  <a:srgbClr val="CC3300"/>
                </a:solidFill>
              </a:rPr>
              <a:t>    </a:t>
            </a:r>
            <a:r>
              <a:rPr lang="en-GB" sz="2800" dirty="0" smtClean="0"/>
              <a:t>For now, suppose</a:t>
            </a:r>
            <a:r>
              <a:rPr lang="en-GB" sz="2800" dirty="0" smtClean="0">
                <a:solidFill>
                  <a:srgbClr val="CC3300"/>
                </a:solidFill>
              </a:rPr>
              <a:t> </a:t>
            </a:r>
          </a:p>
          <a:p>
            <a:pPr algn="just" eaLnBrk="1" hangingPunct="1">
              <a:lnSpc>
                <a:spcPct val="95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GB" sz="2800" dirty="0" smtClean="0">
                <a:solidFill>
                  <a:srgbClr val="FF0000"/>
                </a:solidFill>
              </a:rPr>
              <a:t>6. Hypothesis testing: </a:t>
            </a:r>
          </a:p>
          <a:p>
            <a:pPr algn="just" eaLnBrk="1" hangingPunct="1">
              <a:lnSpc>
                <a:spcPct val="95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GB" sz="2800" dirty="0" smtClean="0">
                <a:solidFill>
                  <a:srgbClr val="FF0000"/>
                </a:solidFill>
              </a:rPr>
              <a:t>    </a:t>
            </a:r>
            <a:r>
              <a:rPr lang="en-GB" sz="2800" dirty="0" smtClean="0"/>
              <a:t>Is 0.8 statistically significantly 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&gt; 0</a:t>
            </a:r>
            <a:r>
              <a:rPr lang="en-GB" sz="2800" dirty="0" smtClean="0"/>
              <a:t>? </a:t>
            </a:r>
            <a:r>
              <a:rPr lang="en-GB" sz="2800" b="1" dirty="0" smtClean="0">
                <a:solidFill>
                  <a:srgbClr val="660066"/>
                </a:solidFill>
              </a:rPr>
              <a:t>&lt; 1</a:t>
            </a:r>
            <a:r>
              <a:rPr lang="en-GB" sz="2800" dirty="0" smtClean="0"/>
              <a:t>? </a:t>
            </a:r>
          </a:p>
          <a:p>
            <a:pPr algn="just" eaLnBrk="1" hangingPunct="1">
              <a:lnSpc>
                <a:spcPct val="95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GB" sz="2800" dirty="0" smtClean="0">
                <a:solidFill>
                  <a:srgbClr val="FF0000"/>
                </a:solidFill>
              </a:rPr>
              <a:t>7. Interpret the results &amp; use the model for policy or forecasting:</a:t>
            </a:r>
          </a:p>
          <a:p>
            <a:pPr indent="4763" algn="just" eaLnBrk="1" hangingPunct="1">
              <a:lnSpc>
                <a:spcPct val="95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GB" sz="2800" dirty="0" smtClean="0"/>
              <a:t>1 Br </a:t>
            </a:r>
            <a:r>
              <a:rPr lang="en-GB" sz="2800" dirty="0" smtClean="0">
                <a:sym typeface="Wingdings"/>
              </a:rPr>
              <a:t></a:t>
            </a:r>
            <a:r>
              <a:rPr lang="en-GB" sz="2800" dirty="0" smtClean="0"/>
              <a:t> in Y </a:t>
            </a:r>
            <a:r>
              <a:rPr lang="en-GB" sz="2800" dirty="0" smtClean="0">
                <a:sym typeface="Wingdings"/>
              </a:rPr>
              <a:t></a:t>
            </a:r>
            <a:r>
              <a:rPr lang="en-GB" sz="2800" dirty="0" smtClean="0"/>
              <a:t> an 80 cent </a:t>
            </a:r>
            <a:r>
              <a:rPr lang="en-GB" sz="2800" dirty="0" smtClean="0">
                <a:sym typeface="Wingdings"/>
              </a:rPr>
              <a:t></a:t>
            </a:r>
            <a:r>
              <a:rPr lang="en-GB" sz="2800" dirty="0" smtClean="0"/>
              <a:t> in </a:t>
            </a:r>
            <a:r>
              <a:rPr lang="en-GB" sz="2800" dirty="0" smtClean="0">
                <a:solidFill>
                  <a:schemeClr val="tx2"/>
                </a:solidFill>
              </a:rPr>
              <a:t>average </a:t>
            </a:r>
            <a:r>
              <a:rPr lang="en-GB" sz="2800" dirty="0" smtClean="0"/>
              <a:t>C.</a:t>
            </a:r>
          </a:p>
          <a:p>
            <a:pPr indent="4763" algn="just" eaLnBrk="1" hangingPunct="1">
              <a:lnSpc>
                <a:spcPct val="95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GB" sz="2800" dirty="0" smtClean="0"/>
              <a:t>If Y = 0, then </a:t>
            </a:r>
            <a:r>
              <a:rPr lang="en-GB" sz="2800" dirty="0" smtClean="0">
                <a:solidFill>
                  <a:schemeClr val="tx2"/>
                </a:solidFill>
              </a:rPr>
              <a:t>average</a:t>
            </a:r>
            <a:r>
              <a:rPr lang="en-GB" sz="2800" dirty="0" smtClean="0">
                <a:solidFill>
                  <a:schemeClr val="hlink"/>
                </a:solidFill>
              </a:rPr>
              <a:t> </a:t>
            </a:r>
            <a:r>
              <a:rPr lang="en-GB" sz="2800" dirty="0" smtClean="0"/>
              <a:t>C = 184.08.</a:t>
            </a:r>
          </a:p>
          <a:p>
            <a:pPr indent="4763" algn="just" eaLnBrk="1" hangingPunct="1">
              <a:lnSpc>
                <a:spcPct val="95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GB" sz="2800" dirty="0" smtClean="0"/>
              <a:t>Pick a value of control variable (Y</a:t>
            </a:r>
            <a:r>
              <a:rPr lang="en-GB" sz="2800" i="1" dirty="0" smtClean="0"/>
              <a:t>) </a:t>
            </a:r>
            <a:r>
              <a:rPr lang="en-GB" sz="2800" dirty="0" smtClean="0"/>
              <a:t>to get a desired value of target variable (C).</a:t>
            </a:r>
          </a:p>
        </p:txBody>
      </p:sp>
      <p:graphicFrame>
        <p:nvGraphicFramePr>
          <p:cNvPr id="3482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200400" y="1633538"/>
          <a:ext cx="2971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1193760" imgH="253800" progId="Equation.3">
                  <p:embed/>
                </p:oleObj>
              </mc:Choice>
              <mc:Fallback>
                <p:oleObj name="Equation" r:id="rId4" imgW="119376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633538"/>
                        <a:ext cx="2971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42E550E1-1C39-43B0-819B-1B581D33F121}" type="slidenum">
              <a:rPr lang="en-GB"/>
              <a:pPr lvl="1">
                <a:defRPr/>
              </a:pPr>
              <a:t>11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66738"/>
            <a:ext cx="6858000" cy="483393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GB" sz="2800" smtClean="0">
                <a:solidFill>
                  <a:srgbClr val="CC00CC"/>
                </a:solidFill>
              </a:rPr>
              <a:t>Time series</a:t>
            </a:r>
            <a:r>
              <a:rPr lang="en-GB" sz="2800" smtClean="0"/>
              <a:t> data: a set of observations on the values that a variable takes at different times. e.g. money supply, unemployment rate, … over years.</a:t>
            </a: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GB" sz="2800" smtClean="0">
                <a:solidFill>
                  <a:srgbClr val="CC00CC"/>
                </a:solidFill>
              </a:rPr>
              <a:t>Cross-sectional </a:t>
            </a:r>
            <a:r>
              <a:rPr lang="en-GB" sz="2800" smtClean="0"/>
              <a:t>data: data on one/more variables collected at a point in time.</a:t>
            </a: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GB" sz="2800" smtClean="0">
                <a:solidFill>
                  <a:srgbClr val="CC00CC"/>
                </a:solidFill>
              </a:rPr>
              <a:t>Pooled</a:t>
            </a:r>
            <a:r>
              <a:rPr lang="en-GB" sz="2800" smtClean="0">
                <a:solidFill>
                  <a:srgbClr val="FF0000"/>
                </a:solidFill>
              </a:rPr>
              <a:t> </a:t>
            </a:r>
            <a:r>
              <a:rPr lang="en-GB" sz="2800" smtClean="0"/>
              <a:t>data: cross-sectional observations collected over time, but the units don’t have to be the same.</a:t>
            </a: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GB" sz="2800" smtClean="0">
                <a:solidFill>
                  <a:srgbClr val="CC00CC"/>
                </a:solidFill>
              </a:rPr>
              <a:t>Longitudinal/panel</a:t>
            </a:r>
            <a:r>
              <a:rPr lang="en-GB" sz="2800" smtClean="0"/>
              <a:t> data: a special type of pooled data in which the same cross-sectional unit (say, a family or a firm) is surveyed over time.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3338"/>
            <a:ext cx="6858000" cy="381000"/>
          </a:xfrm>
        </p:spPr>
        <p:txBody>
          <a:bodyPr lIns="91434" tIns="45717" rIns="91434" bIns="45717"/>
          <a:lstStyle/>
          <a:p>
            <a:pPr marL="762000" indent="-762000" algn="ctr" eaLnBrk="1" hangingPunct="1">
              <a:defRPr/>
            </a:pPr>
            <a:r>
              <a:rPr lang="en-US" sz="2800" dirty="0" smtClean="0">
                <a:solidFill>
                  <a:srgbClr val="0000FF"/>
                </a:solidFill>
                <a:latin typeface="Garamond" pitchFamily="18" charset="0"/>
              </a:rPr>
              <a:t>1.4 Types of Data for Econometric Analysis</a:t>
            </a:r>
            <a:endParaRPr lang="en-GB" sz="4800" dirty="0" smtClean="0">
              <a:solidFill>
                <a:srgbClr val="0000FF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5399088" y="4841875"/>
            <a:ext cx="1428750" cy="3000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lvl="1" algn="r">
              <a:defRPr/>
            </a:pPr>
            <a:fld id="{5B11DBB6-CABC-4686-9CEF-9063A938F54A}" type="slidenum">
              <a:rPr kumimoji="0" lang="en-GB" sz="1400">
                <a:latin typeface="+mj-lt"/>
              </a:rPr>
              <a:pPr lvl="1" algn="r">
                <a:defRPr/>
              </a:pPr>
              <a:t>12</a:t>
            </a:fld>
            <a:endParaRPr kumimoji="0" lang="en-GB" sz="14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66738"/>
            <a:ext cx="6858000" cy="4833937"/>
          </a:xfrm>
        </p:spPr>
        <p:txBody>
          <a:bodyPr/>
          <a:lstStyle/>
          <a:p>
            <a:pPr marL="228600" indent="-228600" algn="just" eaLnBrk="1" hangingPunct="1">
              <a:lnSpc>
                <a:spcPct val="7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GB" sz="2800" smtClean="0"/>
              <a:t>The goal of most of economic tests is to infer that a variable has a causal effect on another.</a:t>
            </a:r>
          </a:p>
          <a:p>
            <a:pPr marL="228600" indent="-228600" algn="just" eaLnBrk="1" hangingPunct="1">
              <a:lnSpc>
                <a:spcPct val="7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GB" sz="2800" smtClean="0"/>
              <a:t>Finding an association between variables might be suggestive, but is rarely sufficient. </a:t>
            </a:r>
          </a:p>
          <a:p>
            <a:pPr marL="228600" indent="-228600" algn="just" eaLnBrk="1" hangingPunct="1">
              <a:lnSpc>
                <a:spcPct val="7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GB" sz="2800" smtClean="0"/>
              <a:t>The notion of </a:t>
            </a:r>
            <a:r>
              <a:rPr lang="en-GB" sz="2800" b="1" i="1" smtClean="0">
                <a:solidFill>
                  <a:srgbClr val="0000FF"/>
                </a:solidFill>
              </a:rPr>
              <a:t>ceteris paribus</a:t>
            </a:r>
            <a:r>
              <a:rPr lang="en-GB" sz="2800" smtClean="0"/>
              <a:t> plays an important role in causal analysis.</a:t>
            </a:r>
          </a:p>
          <a:p>
            <a:pPr marL="228600" indent="-228600" algn="just" eaLnBrk="1" hangingPunct="1">
              <a:lnSpc>
                <a:spcPct val="7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GB" sz="2800" smtClean="0"/>
              <a:t>Because of the non-experimental nature of most data in the social sciences, uncovering causal relationships is very challenging.</a:t>
            </a:r>
          </a:p>
          <a:p>
            <a:pPr marL="228600" indent="-228600" algn="just" eaLnBrk="1" hangingPunct="1">
              <a:lnSpc>
                <a:spcPct val="7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GB" sz="2800" smtClean="0"/>
              <a:t>But, when carefully applied, econometric methods can simulate a ceteris paribus experiment.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338"/>
            <a:ext cx="6858000" cy="533400"/>
          </a:xfrm>
        </p:spPr>
        <p:txBody>
          <a:bodyPr lIns="91434" tIns="45717" rIns="91434" bIns="45717"/>
          <a:lstStyle/>
          <a:p>
            <a:pPr marL="762000" indent="-762000" algn="ctr" eaLnBrk="1" hangingPunct="1">
              <a:defRPr/>
            </a:pPr>
            <a:r>
              <a:rPr lang="en-US" sz="2400" smtClean="0">
                <a:solidFill>
                  <a:srgbClr val="0000FF"/>
                </a:solidFill>
                <a:latin typeface="Garamond" pitchFamily="18" charset="0"/>
              </a:rPr>
              <a:t>1.4 Causality &amp; Ceteris Paribus</a:t>
            </a:r>
            <a:endParaRPr lang="en-GB" sz="2400" smtClean="0">
              <a:solidFill>
                <a:srgbClr val="0000FF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913B09A7-FE74-4093-A12A-63688D36C0B2}" type="slidenum">
              <a:rPr lang="en-GB"/>
              <a:pPr lvl="1">
                <a:defRPr/>
              </a:pPr>
              <a:t>2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36538" y="300038"/>
            <a:ext cx="6227762" cy="4762500"/>
          </a:xfrm>
        </p:spPr>
        <p:txBody>
          <a:bodyPr/>
          <a:lstStyle/>
          <a:p>
            <a:pPr marL="633413" indent="-633413" algn="ctr" eaLnBrk="1" hangingPunct="1">
              <a:lnSpc>
                <a:spcPct val="80000"/>
              </a:lnSpc>
              <a:buFont typeface="Wingdings" pitchFamily="2" charset="2"/>
              <a:buNone/>
              <a:tabLst>
                <a:tab pos="633413" algn="l"/>
              </a:tabLst>
            </a:pPr>
            <a:endParaRPr lang="en-US" sz="1000" b="1" smtClean="0">
              <a:solidFill>
                <a:srgbClr val="CC3300"/>
              </a:solidFill>
            </a:endParaRPr>
          </a:p>
          <a:p>
            <a:pPr marL="633413" indent="-633413" algn="ctr" eaLnBrk="1" hangingPunct="1">
              <a:lnSpc>
                <a:spcPct val="80000"/>
              </a:lnSpc>
              <a:buFont typeface="Wingdings" pitchFamily="2" charset="2"/>
              <a:buNone/>
              <a:tabLst>
                <a:tab pos="633413" algn="l"/>
              </a:tabLst>
            </a:pPr>
            <a:r>
              <a:rPr lang="en-US" b="1" smtClean="0">
                <a:solidFill>
                  <a:srgbClr val="CC3300"/>
                </a:solidFill>
              </a:rPr>
              <a:t>CHAPTER ONE</a:t>
            </a:r>
          </a:p>
          <a:p>
            <a:pPr marL="633413" indent="-633413" algn="ctr" eaLnBrk="1" hangingPunct="1">
              <a:lnSpc>
                <a:spcPct val="80000"/>
              </a:lnSpc>
              <a:buFont typeface="Wingdings" pitchFamily="2" charset="2"/>
              <a:buNone/>
              <a:tabLst>
                <a:tab pos="633413" algn="l"/>
              </a:tabLst>
            </a:pPr>
            <a:r>
              <a:rPr lang="en-US" b="1" smtClean="0">
                <a:solidFill>
                  <a:srgbClr val="CC3300"/>
                </a:solidFill>
              </a:rPr>
              <a:t>INTRODUCTION</a:t>
            </a:r>
            <a:endParaRPr lang="en-US" sz="2400" smtClean="0"/>
          </a:p>
          <a:p>
            <a:pPr marL="633413" indent="-633413"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tabLst>
                <a:tab pos="633413" algn="l"/>
              </a:tabLst>
            </a:pPr>
            <a:endParaRPr lang="en-US" sz="2000" i="1" smtClean="0"/>
          </a:p>
          <a:p>
            <a:pPr marL="633413" indent="-633413"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tabLst>
                <a:tab pos="633413" algn="l"/>
              </a:tabLst>
            </a:pPr>
            <a:r>
              <a:rPr lang="en-US" i="1" smtClean="0"/>
              <a:t>1.1 What is Econometrics?</a:t>
            </a:r>
          </a:p>
          <a:p>
            <a:pPr marL="633413" indent="-633413"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tabLst>
                <a:tab pos="633413" algn="l"/>
              </a:tabLst>
            </a:pPr>
            <a:r>
              <a:rPr lang="en-US" i="1" smtClean="0"/>
              <a:t>1.2 Models, Economic  Models &amp; Econometric Models</a:t>
            </a:r>
          </a:p>
          <a:p>
            <a:pPr marL="633413" indent="-633413"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tabLst>
                <a:tab pos="633413" algn="l"/>
              </a:tabLst>
            </a:pPr>
            <a:r>
              <a:rPr lang="en-US" i="1" smtClean="0"/>
              <a:t>1.3 The Econometric Approach</a:t>
            </a:r>
          </a:p>
          <a:p>
            <a:pPr marL="633413" indent="-633413" algn="just" eaLnBrk="1" hangingPunct="1">
              <a:lnSpc>
                <a:spcPct val="80000"/>
              </a:lnSpc>
              <a:buFont typeface="Wingdings" pitchFamily="2" charset="2"/>
              <a:buNone/>
              <a:tabLst>
                <a:tab pos="633413" algn="l"/>
              </a:tabLst>
            </a:pPr>
            <a:r>
              <a:rPr lang="en-US" i="1" smtClean="0"/>
              <a:t>1.4 Types of Data for Econometric Analysis</a:t>
            </a:r>
          </a:p>
          <a:p>
            <a:pPr marL="633413" indent="-633413" algn="just" eaLnBrk="1" hangingPunct="1">
              <a:lnSpc>
                <a:spcPct val="80000"/>
              </a:lnSpc>
              <a:buFont typeface="Wingdings" pitchFamily="2" charset="2"/>
              <a:buNone/>
              <a:tabLst>
                <a:tab pos="633413" algn="l"/>
              </a:tabLst>
            </a:pPr>
            <a:r>
              <a:rPr lang="en-US" i="1" smtClean="0"/>
              <a:t>1.5 Causality &amp; Ceteris Paribus</a:t>
            </a:r>
            <a:endParaRPr lang="en-GB" i="1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5E415C6A-5360-4692-A3A9-69A5E0FC573D}" type="slidenum">
              <a:rPr lang="en-GB"/>
              <a:pPr lvl="1">
                <a:defRPr/>
              </a:pPr>
              <a:t>3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9538"/>
            <a:ext cx="6858000" cy="300037"/>
          </a:xfrm>
        </p:spPr>
        <p:txBody>
          <a:bodyPr/>
          <a:lstStyle/>
          <a:p>
            <a:pPr marL="762000" indent="-762000" algn="ctr" eaLnBrk="1" hangingPunct="1">
              <a:defRPr/>
            </a:pPr>
            <a:r>
              <a:rPr lang="en-US" sz="2800" dirty="0" smtClean="0">
                <a:solidFill>
                  <a:srgbClr val="0000FF"/>
                </a:solidFill>
                <a:latin typeface="Garamond" pitchFamily="18" charset="0"/>
              </a:rPr>
              <a:t>1.1 What Is Econometrics?</a:t>
            </a:r>
            <a:endParaRPr lang="en-GB" sz="2800" dirty="0" smtClean="0">
              <a:solidFill>
                <a:srgbClr val="0000FF"/>
              </a:solidFill>
              <a:latin typeface="Garamond" pitchFamily="18" charset="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90538"/>
            <a:ext cx="6858000" cy="4910137"/>
          </a:xfrm>
        </p:spPr>
        <p:txBody>
          <a:bodyPr/>
          <a:lstStyle/>
          <a:p>
            <a:pPr marL="228600" indent="-228600" algn="ctr" eaLnBrk="1" hangingPunct="1">
              <a:lnSpc>
                <a:spcPct val="100000"/>
              </a:lnSpc>
              <a:spcBef>
                <a:spcPct val="0"/>
              </a:spcBef>
              <a:spcAft>
                <a:spcPct val="5000"/>
              </a:spcAft>
              <a:buFont typeface="Wingdings" pitchFamily="2" charset="2"/>
              <a:buNone/>
              <a:tabLst>
                <a:tab pos="228600" algn="l"/>
              </a:tabLst>
            </a:pPr>
            <a:r>
              <a:rPr lang="en-GB" sz="2800" b="1" i="1" u="sng" smtClean="0"/>
              <a:t>WHAT IS ECONOMETRICS?</a:t>
            </a:r>
          </a:p>
          <a:p>
            <a:pPr marL="228600" indent="-228600" eaLnBrk="1" hangingPunct="1">
              <a:lnSpc>
                <a:spcPct val="100000"/>
              </a:lnSpc>
              <a:spcBef>
                <a:spcPct val="0"/>
              </a:spcBef>
              <a:spcAft>
                <a:spcPct val="5000"/>
              </a:spcAft>
              <a:buClr>
                <a:schemeClr val="tx1"/>
              </a:buClr>
              <a:buFont typeface="Wingdings" pitchFamily="2" charset="2"/>
              <a:buChar char="F"/>
              <a:tabLst>
                <a:tab pos="228600" algn="l"/>
              </a:tabLst>
            </a:pPr>
            <a:r>
              <a:rPr lang="en-GB" sz="2800" smtClean="0"/>
              <a:t>economic measurement </a:t>
            </a:r>
          </a:p>
          <a:p>
            <a:pPr marL="228600" indent="-228600" algn="just" eaLnBrk="1" hangingPunct="1">
              <a:lnSpc>
                <a:spcPct val="100000"/>
              </a:lnSpc>
              <a:spcBef>
                <a:spcPct val="0"/>
              </a:spcBef>
              <a:spcAft>
                <a:spcPct val="5000"/>
              </a:spcAft>
              <a:buClr>
                <a:schemeClr val="tx1"/>
              </a:buClr>
              <a:buFont typeface="Wingdings" pitchFamily="2" charset="2"/>
              <a:buChar char="F"/>
              <a:tabLst>
                <a:tab pos="228600" algn="l"/>
              </a:tabLst>
            </a:pPr>
            <a:r>
              <a:rPr lang="en-GB" sz="2800" smtClean="0"/>
              <a:t>application of statistical methods to economics.</a:t>
            </a:r>
          </a:p>
          <a:p>
            <a:pPr marL="228600" indent="-228600" algn="just" eaLnBrk="1" hangingPunct="1">
              <a:lnSpc>
                <a:spcPct val="100000"/>
              </a:lnSpc>
              <a:spcBef>
                <a:spcPct val="0"/>
              </a:spcBef>
              <a:spcAft>
                <a:spcPct val="5000"/>
              </a:spcAft>
              <a:buClr>
                <a:schemeClr val="tx1"/>
              </a:buClr>
              <a:buFont typeface="Wingdings" pitchFamily="2" charset="2"/>
              <a:buChar char="F"/>
              <a:tabLst>
                <a:tab pos="228600" algn="l"/>
              </a:tabLst>
            </a:pPr>
            <a:r>
              <a:rPr lang="en-GB" sz="2800" smtClean="0"/>
              <a:t>application of </a:t>
            </a:r>
            <a:r>
              <a:rPr lang="en-GB" sz="2800" smtClean="0">
                <a:solidFill>
                  <a:srgbClr val="990000"/>
                </a:solidFill>
              </a:rPr>
              <a:t>mathematical &amp; statistical techniques</a:t>
            </a:r>
            <a:r>
              <a:rPr lang="en-GB" sz="2800" smtClean="0"/>
              <a:t> to data in order to collect evidence on questions of interest to economics.  </a:t>
            </a:r>
          </a:p>
          <a:p>
            <a:pPr marL="228600" indent="-228600" algn="just" eaLnBrk="1" hangingPunct="1">
              <a:lnSpc>
                <a:spcPct val="100000"/>
              </a:lnSpc>
              <a:spcBef>
                <a:spcPct val="0"/>
              </a:spcBef>
              <a:spcAft>
                <a:spcPct val="5000"/>
              </a:spcAft>
              <a:buClr>
                <a:schemeClr val="tx1"/>
              </a:buClr>
              <a:buFont typeface="Wingdings" pitchFamily="2" charset="2"/>
              <a:buChar char="F"/>
              <a:tabLst>
                <a:tab pos="228600" algn="l"/>
              </a:tabLst>
            </a:pPr>
            <a:r>
              <a:rPr lang="en-GB" sz="2800" smtClean="0"/>
              <a:t>combines </a:t>
            </a:r>
            <a:r>
              <a:rPr lang="en-GB" sz="2800" smtClean="0">
                <a:solidFill>
                  <a:srgbClr val="0000FF"/>
                </a:solidFill>
              </a:rPr>
              <a:t>economic theory</a:t>
            </a:r>
            <a:r>
              <a:rPr lang="en-GB" sz="2800" smtClean="0"/>
              <a:t>, </a:t>
            </a:r>
            <a:r>
              <a:rPr lang="en-GB" sz="2800" smtClean="0">
                <a:solidFill>
                  <a:srgbClr val="008000"/>
                </a:solidFill>
              </a:rPr>
              <a:t>mathematical economics</a:t>
            </a:r>
            <a:r>
              <a:rPr lang="en-GB" sz="2800" smtClean="0"/>
              <a:t>, </a:t>
            </a:r>
            <a:r>
              <a:rPr lang="en-GB" sz="2800" smtClean="0">
                <a:solidFill>
                  <a:srgbClr val="CC0000"/>
                </a:solidFill>
              </a:rPr>
              <a:t>economic statistics</a:t>
            </a:r>
            <a:r>
              <a:rPr lang="en-GB" sz="2800" smtClean="0">
                <a:solidFill>
                  <a:srgbClr val="CC00CC"/>
                </a:solidFill>
              </a:rPr>
              <a:t> </a:t>
            </a:r>
            <a:r>
              <a:rPr lang="en-GB" sz="2800" smtClean="0"/>
              <a:t>&amp;</a:t>
            </a:r>
            <a:r>
              <a:rPr lang="en-GB" sz="2800" smtClean="0">
                <a:solidFill>
                  <a:srgbClr val="CC00CC"/>
                </a:solidFill>
              </a:rPr>
              <a:t> </a:t>
            </a:r>
            <a:r>
              <a:rPr lang="en-GB" sz="2800" smtClean="0">
                <a:solidFill>
                  <a:srgbClr val="D60093"/>
                </a:solidFill>
              </a:rPr>
              <a:t>mathematical statistics</a:t>
            </a:r>
            <a:r>
              <a:rPr lang="en-GB" sz="2800" smtClean="0"/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356F903F-EB1D-40DA-AAE9-0126B5B75FEE}" type="slidenum">
              <a:rPr lang="en-GB"/>
              <a:pPr lvl="1">
                <a:defRPr/>
              </a:pPr>
              <a:t>4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67200" y="3767138"/>
            <a:ext cx="2514600" cy="457200"/>
          </a:xfrm>
        </p:spPr>
        <p:txBody>
          <a:bodyPr/>
          <a:lstStyle/>
          <a:p>
            <a:pPr marL="0" indent="0" algn="just" eaLnBrk="1" hangingPunct="1">
              <a:lnSpc>
                <a:spcPct val="7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GB" sz="2000" b="1" i="1" dirty="0" smtClean="0">
                <a:solidFill>
                  <a:schemeClr val="tx2">
                    <a:lumMod val="75000"/>
                  </a:schemeClr>
                </a:solidFill>
              </a:rPr>
              <a:t>Estimation and testing techniques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xfrm>
            <a:off x="236538" y="33338"/>
            <a:ext cx="6515100" cy="503237"/>
          </a:xfrm>
        </p:spPr>
        <p:txBody>
          <a:bodyPr lIns="91434" tIns="45717" rIns="91434" bIns="45717"/>
          <a:lstStyle/>
          <a:p>
            <a:pPr marL="762000" indent="-762000" algn="ctr" eaLnBrk="1" hangingPunct="1">
              <a:defRPr/>
            </a:pPr>
            <a:r>
              <a:rPr lang="en-US" sz="2800" dirty="0" smtClean="0">
                <a:solidFill>
                  <a:srgbClr val="0000FF"/>
                </a:solidFill>
                <a:latin typeface="Garamond" pitchFamily="18" charset="0"/>
              </a:rPr>
              <a:t>1.1 What Is Econometrics?</a:t>
            </a:r>
            <a:endParaRPr lang="en-GB" sz="2800" dirty="0" smtClean="0">
              <a:solidFill>
                <a:srgbClr val="0000FF"/>
              </a:solidFill>
              <a:latin typeface="Garamond" pitchFamily="18" charset="0"/>
            </a:endParaRP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685800" y="642938"/>
            <a:ext cx="2057400" cy="946150"/>
          </a:xfrm>
          <a:prstGeom prst="rect">
            <a:avLst/>
          </a:prstGeom>
          <a:solidFill>
            <a:srgbClr val="FFFFFF"/>
          </a:solidFill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GB" sz="2800" b="1">
                <a:solidFill>
                  <a:srgbClr val="660066"/>
                </a:solidFill>
              </a:rPr>
              <a:t>Economic theory</a:t>
            </a:r>
            <a:endParaRPr kumimoji="0" lang="en-US" sz="2800" b="1">
              <a:solidFill>
                <a:srgbClr val="660066"/>
              </a:solidFill>
            </a:endParaRP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3810000" y="642938"/>
            <a:ext cx="2362200" cy="946150"/>
          </a:xfrm>
          <a:prstGeom prst="rect">
            <a:avLst/>
          </a:prstGeom>
          <a:solidFill>
            <a:srgbClr val="FFFFFF"/>
          </a:solidFill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GB" sz="2800" b="1">
                <a:solidFill>
                  <a:srgbClr val="660066"/>
                </a:solidFill>
              </a:rPr>
              <a:t>Mathematical economics</a:t>
            </a:r>
            <a:endParaRPr kumimoji="0" lang="en-US" sz="2800" b="1">
              <a:solidFill>
                <a:srgbClr val="660066"/>
              </a:solidFill>
            </a:endParaRPr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4191000" y="4344988"/>
            <a:ext cx="2438400" cy="946150"/>
          </a:xfrm>
          <a:prstGeom prst="rect">
            <a:avLst/>
          </a:prstGeom>
          <a:solidFill>
            <a:srgbClr val="FFFFFF"/>
          </a:solidFill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GB" sz="2800" b="1">
                <a:solidFill>
                  <a:srgbClr val="660066"/>
                </a:solidFill>
              </a:rPr>
              <a:t>Mathematical statistics</a:t>
            </a:r>
            <a:endParaRPr kumimoji="0" lang="en-US" sz="2800" b="1">
              <a:solidFill>
                <a:srgbClr val="660066"/>
              </a:solidFill>
            </a:endParaRPr>
          </a:p>
        </p:txBody>
      </p:sp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152400" y="4300538"/>
            <a:ext cx="2057400" cy="946150"/>
          </a:xfrm>
          <a:prstGeom prst="rect">
            <a:avLst/>
          </a:prstGeom>
          <a:solidFill>
            <a:srgbClr val="FFFFFF"/>
          </a:solidFill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GB" sz="2800" b="1">
                <a:solidFill>
                  <a:srgbClr val="660066"/>
                </a:solidFill>
              </a:rPr>
              <a:t>Economic statistics</a:t>
            </a:r>
            <a:endParaRPr kumimoji="0" lang="en-US" sz="2800" b="1">
              <a:solidFill>
                <a:srgbClr val="660066"/>
              </a:solidFill>
            </a:endParaRPr>
          </a:p>
        </p:txBody>
      </p:sp>
      <p:sp>
        <p:nvSpPr>
          <p:cNvPr id="20489" name="Rectangle 3"/>
          <p:cNvSpPr>
            <a:spLocks noChangeArrowheads="1"/>
          </p:cNvSpPr>
          <p:nvPr/>
        </p:nvSpPr>
        <p:spPr bwMode="auto">
          <a:xfrm>
            <a:off x="152400" y="1709738"/>
            <a:ext cx="2362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562" tIns="46038" rIns="182562" bIns="46038"/>
          <a:lstStyle/>
          <a:p>
            <a:pPr algn="just">
              <a:lnSpc>
                <a:spcPct val="70000"/>
              </a:lnSpc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kumimoji="0" lang="en-GB" sz="2000" b="1" i="1" dirty="0">
                <a:solidFill>
                  <a:schemeClr val="tx2">
                    <a:lumMod val="75000"/>
                  </a:schemeClr>
                </a:solidFill>
              </a:rPr>
              <a:t>provides theory or imposes a logical structure on the question</a:t>
            </a:r>
          </a:p>
        </p:txBody>
      </p:sp>
      <p:sp>
        <p:nvSpPr>
          <p:cNvPr id="20490" name="Rectangle 3"/>
          <p:cNvSpPr>
            <a:spLocks noChangeArrowheads="1"/>
          </p:cNvSpPr>
          <p:nvPr/>
        </p:nvSpPr>
        <p:spPr bwMode="auto">
          <a:xfrm>
            <a:off x="4191000" y="1633538"/>
            <a:ext cx="2514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562" tIns="46038" rIns="182562" bIns="46038"/>
          <a:lstStyle/>
          <a:p>
            <a:pPr algn="just">
              <a:lnSpc>
                <a:spcPct val="7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kumimoji="0" lang="en-GB" sz="2000" b="1" i="1" dirty="0">
                <a:solidFill>
                  <a:schemeClr val="tx2">
                    <a:lumMod val="75000"/>
                  </a:schemeClr>
                </a:solidFill>
              </a:rPr>
              <a:t>expresses economic theory using mathematical form</a:t>
            </a:r>
          </a:p>
        </p:txBody>
      </p:sp>
      <p:sp>
        <p:nvSpPr>
          <p:cNvPr id="20491" name="Rectangle 3"/>
          <p:cNvSpPr>
            <a:spLocks noChangeArrowheads="1"/>
          </p:cNvSpPr>
          <p:nvPr/>
        </p:nvSpPr>
        <p:spPr bwMode="auto">
          <a:xfrm>
            <a:off x="76200" y="3614738"/>
            <a:ext cx="2362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562" tIns="46038" rIns="182562" bIns="46038"/>
          <a:lstStyle/>
          <a:p>
            <a:pPr algn="just">
              <a:lnSpc>
                <a:spcPct val="7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kumimoji="0" lang="en-GB" sz="2000" b="1" i="1" dirty="0">
                <a:solidFill>
                  <a:schemeClr val="tx2">
                    <a:lumMod val="75000"/>
                  </a:schemeClr>
                </a:solidFill>
              </a:rPr>
              <a:t>data presentation and description</a:t>
            </a:r>
          </a:p>
        </p:txBody>
      </p:sp>
      <p:sp>
        <p:nvSpPr>
          <p:cNvPr id="20492" name="AutoShape 13"/>
          <p:cNvSpPr>
            <a:spLocks noChangeArrowheads="1"/>
          </p:cNvSpPr>
          <p:nvPr/>
        </p:nvSpPr>
        <p:spPr bwMode="auto">
          <a:xfrm rot="4051417">
            <a:off x="2124075" y="1935163"/>
            <a:ext cx="1158875" cy="381000"/>
          </a:xfrm>
          <a:custGeom>
            <a:avLst/>
            <a:gdLst>
              <a:gd name="T0" fmla="*/ 46631624 w 21600"/>
              <a:gd name="T1" fmla="*/ 0 h 21600"/>
              <a:gd name="T2" fmla="*/ 0 w 21600"/>
              <a:gd name="T3" fmla="*/ 3360208 h 21600"/>
              <a:gd name="T4" fmla="*/ 46631624 w 21600"/>
              <a:gd name="T5" fmla="*/ 6720416 h 21600"/>
              <a:gd name="T6" fmla="*/ 62175526 w 21600"/>
              <a:gd name="T7" fmla="*/ 336020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AutoShape 14"/>
          <p:cNvSpPr>
            <a:spLocks noChangeArrowheads="1"/>
          </p:cNvSpPr>
          <p:nvPr/>
        </p:nvSpPr>
        <p:spPr bwMode="auto">
          <a:xfrm rot="6710493">
            <a:off x="3347244" y="1937544"/>
            <a:ext cx="1147762" cy="381000"/>
          </a:xfrm>
          <a:custGeom>
            <a:avLst/>
            <a:gdLst>
              <a:gd name="T0" fmla="*/ 45741554 w 21600"/>
              <a:gd name="T1" fmla="*/ 0 h 21600"/>
              <a:gd name="T2" fmla="*/ 0 w 21600"/>
              <a:gd name="T3" fmla="*/ 3360208 h 21600"/>
              <a:gd name="T4" fmla="*/ 45741554 w 21600"/>
              <a:gd name="T5" fmla="*/ 6720416 h 21600"/>
              <a:gd name="T6" fmla="*/ 60988783 w 21600"/>
              <a:gd name="T7" fmla="*/ 336020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AutoShape 16"/>
          <p:cNvSpPr>
            <a:spLocks noChangeArrowheads="1"/>
          </p:cNvSpPr>
          <p:nvPr/>
        </p:nvSpPr>
        <p:spPr bwMode="auto">
          <a:xfrm rot="-2620686">
            <a:off x="1830388" y="3690938"/>
            <a:ext cx="1217612" cy="381000"/>
          </a:xfrm>
          <a:custGeom>
            <a:avLst/>
            <a:gdLst>
              <a:gd name="T0" fmla="*/ 51478432 w 21600"/>
              <a:gd name="T1" fmla="*/ 0 h 21600"/>
              <a:gd name="T2" fmla="*/ 0 w 21600"/>
              <a:gd name="T3" fmla="*/ 3360208 h 21600"/>
              <a:gd name="T4" fmla="*/ 51478432 w 21600"/>
              <a:gd name="T5" fmla="*/ 6720416 h 21600"/>
              <a:gd name="T6" fmla="*/ 68637919 w 21600"/>
              <a:gd name="T7" fmla="*/ 336020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AutoShape 17"/>
          <p:cNvSpPr>
            <a:spLocks noChangeArrowheads="1"/>
          </p:cNvSpPr>
          <p:nvPr/>
        </p:nvSpPr>
        <p:spPr bwMode="auto">
          <a:xfrm rot="-7365458">
            <a:off x="3552032" y="3766344"/>
            <a:ext cx="1154112" cy="381000"/>
          </a:xfrm>
          <a:custGeom>
            <a:avLst/>
            <a:gdLst>
              <a:gd name="T0" fmla="*/ 46249112 w 21600"/>
              <a:gd name="T1" fmla="*/ 0 h 21600"/>
              <a:gd name="T2" fmla="*/ 0 w 21600"/>
              <a:gd name="T3" fmla="*/ 3360208 h 21600"/>
              <a:gd name="T4" fmla="*/ 46249112 w 21600"/>
              <a:gd name="T5" fmla="*/ 6720416 h 21600"/>
              <a:gd name="T6" fmla="*/ 61665491 w 21600"/>
              <a:gd name="T7" fmla="*/ 336020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Oval 18"/>
          <p:cNvSpPr>
            <a:spLocks noChangeArrowheads="1"/>
          </p:cNvSpPr>
          <p:nvPr/>
        </p:nvSpPr>
        <p:spPr bwMode="auto">
          <a:xfrm>
            <a:off x="1524000" y="2700338"/>
            <a:ext cx="3810000" cy="685800"/>
          </a:xfrm>
          <a:prstGeom prst="ellipse">
            <a:avLst/>
          </a:prstGeom>
          <a:solidFill>
            <a:srgbClr val="CCFFCC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0" lang="en-GB" sz="4000" b="1">
                <a:solidFill>
                  <a:srgbClr val="CC0000"/>
                </a:solidFill>
              </a:rPr>
              <a:t>Econometrics</a:t>
            </a:r>
            <a:endParaRPr kumimoji="0" lang="en-US" sz="4000" b="1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85" grpId="0" animBg="1"/>
      <p:bldP spid="20485" grpId="1" animBg="1"/>
      <p:bldP spid="20485" grpId="2" animBg="1"/>
      <p:bldP spid="20486" grpId="0" animBg="1"/>
      <p:bldP spid="20486" grpId="1" animBg="1"/>
      <p:bldP spid="20486" grpId="2" animBg="1"/>
      <p:bldP spid="20487" grpId="0" animBg="1"/>
      <p:bldP spid="20487" grpId="1" animBg="1"/>
      <p:bldP spid="20487" grpId="2" animBg="1"/>
      <p:bldP spid="20488" grpId="0" animBg="1"/>
      <p:bldP spid="20488" grpId="1" animBg="1"/>
      <p:bldP spid="20488" grpId="2" animBg="1"/>
      <p:bldP spid="20489" grpId="0"/>
      <p:bldP spid="20490" grpId="0"/>
      <p:bldP spid="20491" grpId="0"/>
      <p:bldP spid="20492" grpId="0" animBg="1"/>
      <p:bldP spid="20492" grpId="1" animBg="1"/>
      <p:bldP spid="20492" grpId="2" animBg="1"/>
      <p:bldP spid="20493" grpId="0" animBg="1"/>
      <p:bldP spid="20493" grpId="1" animBg="1"/>
      <p:bldP spid="20493" grpId="2" animBg="1"/>
      <p:bldP spid="20494" grpId="0" animBg="1"/>
      <p:bldP spid="20494" grpId="1" animBg="1"/>
      <p:bldP spid="20494" grpId="2" animBg="1"/>
      <p:bldP spid="20495" grpId="0" animBg="1"/>
      <p:bldP spid="20495" grpId="1" animBg="1"/>
      <p:bldP spid="20495" grpId="2" animBg="1"/>
      <p:bldP spid="204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9CD5C38A-053D-4C3C-90E6-14468EE99548}" type="slidenum">
              <a:rPr lang="en-GB"/>
              <a:pPr lvl="1">
                <a:defRPr/>
              </a:pPr>
              <a:t>5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38"/>
            <a:ext cx="6858000" cy="419100"/>
          </a:xfrm>
        </p:spPr>
        <p:txBody>
          <a:bodyPr/>
          <a:lstStyle/>
          <a:p>
            <a:pPr marL="762000" indent="-762000" algn="ctr" eaLnBrk="1" hangingPunct="1">
              <a:defRPr/>
            </a:pPr>
            <a:r>
              <a:rPr lang="en-US" sz="2800" dirty="0" smtClean="0">
                <a:solidFill>
                  <a:srgbClr val="0000FF"/>
                </a:solidFill>
                <a:latin typeface="Garamond" pitchFamily="18" charset="0"/>
              </a:rPr>
              <a:t>1.1 What Is Econometrics?</a:t>
            </a:r>
            <a:endParaRPr lang="en-GB" sz="2800" dirty="0" smtClean="0">
              <a:solidFill>
                <a:srgbClr val="0000FF"/>
              </a:solidFill>
              <a:latin typeface="Garamond" pitchFamily="18" charset="0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566738"/>
            <a:ext cx="6743700" cy="4833937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GB" sz="2800" b="1" i="1" u="sng" smtClean="0"/>
              <a:t>GOALS/USES OF ECONOMETRICS</a:t>
            </a:r>
          </a:p>
          <a:p>
            <a:pPr algn="just" eaLnBrk="1" hangingPunct="1">
              <a:lnSpc>
                <a:spcPct val="100000"/>
              </a:lnSpc>
              <a:spcBef>
                <a:spcPct val="1000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GB" sz="2800" b="1" i="1" smtClean="0">
                <a:solidFill>
                  <a:srgbClr val="C00000"/>
                </a:solidFill>
              </a:rPr>
              <a:t>Estimation</a:t>
            </a:r>
            <a:r>
              <a:rPr lang="en-GB" sz="2800" smtClean="0"/>
              <a:t> of economic parameters or relationships needed for policy- or decision-making;</a:t>
            </a:r>
          </a:p>
          <a:p>
            <a:pPr algn="just" eaLnBrk="1" hangingPunct="1">
              <a:lnSpc>
                <a:spcPct val="100000"/>
              </a:lnSpc>
              <a:spcBef>
                <a:spcPct val="1000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GB" sz="2800" b="1" i="1" smtClean="0">
                <a:solidFill>
                  <a:srgbClr val="C00000"/>
                </a:solidFill>
              </a:rPr>
              <a:t>Testing</a:t>
            </a:r>
            <a:r>
              <a:rPr lang="en-GB" sz="2800" smtClean="0"/>
              <a:t> (and perhaps refining) economic theory;</a:t>
            </a:r>
          </a:p>
          <a:p>
            <a:pPr algn="just" eaLnBrk="1" hangingPunct="1">
              <a:lnSpc>
                <a:spcPct val="100000"/>
              </a:lnSpc>
              <a:spcBef>
                <a:spcPct val="1000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GB" sz="2800" b="1" i="1" smtClean="0">
                <a:solidFill>
                  <a:srgbClr val="C00000"/>
                </a:solidFill>
              </a:rPr>
              <a:t>Forecasting/prediction</a:t>
            </a:r>
            <a:r>
              <a:rPr lang="en-GB" sz="2800" smtClean="0"/>
              <a:t> of future values of economic magnitudes; and </a:t>
            </a:r>
          </a:p>
          <a:p>
            <a:pPr algn="just" eaLnBrk="1" hangingPunct="1">
              <a:lnSpc>
                <a:spcPct val="100000"/>
              </a:lnSpc>
              <a:spcBef>
                <a:spcPct val="1000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GB" sz="2800" b="1" i="1" smtClean="0">
                <a:solidFill>
                  <a:srgbClr val="C00000"/>
                </a:solidFill>
              </a:rPr>
              <a:t>Evaluation</a:t>
            </a:r>
            <a:r>
              <a:rPr lang="en-GB" sz="2800" smtClean="0"/>
              <a:t> of policies/programs.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1FE31331-6C9A-4E13-BCFF-584B65F7BECF}" type="slidenum">
              <a:rPr lang="en-GB"/>
              <a:pPr lvl="1">
                <a:defRPr/>
              </a:pPr>
              <a:t>6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0650"/>
            <a:ext cx="6858000" cy="358775"/>
          </a:xfrm>
        </p:spPr>
        <p:txBody>
          <a:bodyPr/>
          <a:lstStyle/>
          <a:p>
            <a:pPr marL="762000" indent="-762000" algn="ctr" eaLnBrk="1" hangingPunct="1">
              <a:defRPr/>
            </a:pPr>
            <a:r>
              <a:rPr lang="en-US" sz="2400" dirty="0" smtClean="0">
                <a:solidFill>
                  <a:srgbClr val="0000FF"/>
                </a:solidFill>
                <a:latin typeface="Garamond" pitchFamily="18" charset="0"/>
              </a:rPr>
              <a:t>1.2 Models, Economic Models &amp; Econometric Models</a:t>
            </a:r>
            <a:endParaRPr lang="en-GB" sz="2400" dirty="0" smtClean="0">
              <a:solidFill>
                <a:srgbClr val="0000FF"/>
              </a:solidFill>
              <a:latin typeface="Garamond" pitchFamily="18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66738"/>
            <a:ext cx="6858000" cy="4833937"/>
          </a:xfrm>
        </p:spPr>
        <p:txBody>
          <a:bodyPr/>
          <a:lstStyle/>
          <a:p>
            <a:pPr marL="1033463" indent="0" algn="just"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  <a:tabLst>
                <a:tab pos="1033463" algn="l"/>
              </a:tabLst>
            </a:pPr>
            <a:r>
              <a:rPr lang="en-GB" sz="2400" b="1" smtClean="0"/>
              <a:t>Simplified representations of the real world phenomena. </a:t>
            </a:r>
          </a:p>
          <a:p>
            <a:pPr marL="1033463" indent="0" algn="just"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  <a:tabLst>
                <a:tab pos="1033463" algn="l"/>
              </a:tabLst>
            </a:pPr>
            <a:r>
              <a:rPr lang="en-GB" sz="2400" b="1" smtClean="0">
                <a:solidFill>
                  <a:srgbClr val="7030A0"/>
                </a:solidFill>
              </a:rPr>
              <a:t>Models on relationships between/among economic variables.</a:t>
            </a:r>
          </a:p>
          <a:p>
            <a:pPr marL="1033463" indent="0" algn="just"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  <a:tabLst>
                <a:tab pos="1033463" algn="l"/>
              </a:tabLst>
            </a:pPr>
            <a:r>
              <a:rPr lang="en-GB" sz="2400" b="1" smtClean="0">
                <a:solidFill>
                  <a:srgbClr val="CC0000"/>
                </a:solidFill>
              </a:rPr>
              <a:t>Economic models combined with assump-tions about the random nature of the data</a:t>
            </a:r>
          </a:p>
        </p:txBody>
      </p:sp>
      <p:sp>
        <p:nvSpPr>
          <p:cNvPr id="22533" name="Oval 4"/>
          <p:cNvSpPr>
            <a:spLocks noChangeArrowheads="1"/>
          </p:cNvSpPr>
          <p:nvPr/>
        </p:nvSpPr>
        <p:spPr bwMode="auto">
          <a:xfrm>
            <a:off x="457200" y="2776538"/>
            <a:ext cx="5757863" cy="2514600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189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4" tIns="45717" rIns="91434" bIns="45717" anchor="ctr"/>
          <a:lstStyle/>
          <a:p>
            <a:pPr algn="ctr" defTabSz="912813">
              <a:defRPr/>
            </a:pPr>
            <a:endParaRPr kumimoji="0" lang="en-GB" sz="1900" dirty="0">
              <a:latin typeface="Arial" charset="0"/>
            </a:endParaRPr>
          </a:p>
          <a:p>
            <a:pPr algn="ctr" defTabSz="912813">
              <a:defRPr/>
            </a:pPr>
            <a:endParaRPr kumimoji="0" lang="en-GB" sz="1900" dirty="0">
              <a:latin typeface="Arial" charset="0"/>
            </a:endParaRPr>
          </a:p>
          <a:p>
            <a:pPr algn="ctr" defTabSz="912813">
              <a:defRPr/>
            </a:pPr>
            <a:endParaRPr kumimoji="0" lang="en-GB" sz="1900" dirty="0">
              <a:latin typeface="Arial" charset="0"/>
            </a:endParaRPr>
          </a:p>
          <a:p>
            <a:pPr algn="ctr" defTabSz="912813">
              <a:defRPr/>
            </a:pPr>
            <a:endParaRPr kumimoji="0" lang="en-GB" sz="1900" dirty="0">
              <a:latin typeface="Arial" charset="0"/>
            </a:endParaRPr>
          </a:p>
          <a:p>
            <a:pPr algn="ctr" defTabSz="912813">
              <a:defRPr/>
            </a:pPr>
            <a:endParaRPr kumimoji="0" lang="en-GB" sz="1900" dirty="0">
              <a:latin typeface="Arial" charset="0"/>
            </a:endParaRPr>
          </a:p>
          <a:p>
            <a:pPr algn="ctr" defTabSz="912813">
              <a:defRPr/>
            </a:pPr>
            <a:endParaRPr kumimoji="0" lang="en-GB" sz="1900" dirty="0">
              <a:latin typeface="Arial" charset="0"/>
            </a:endParaRPr>
          </a:p>
          <a:p>
            <a:pPr algn="ctr" defTabSz="912813">
              <a:defRPr/>
            </a:pPr>
            <a:endParaRPr kumimoji="0" lang="en-GB" sz="1900" dirty="0">
              <a:latin typeface="Arial" charset="0"/>
            </a:endParaRPr>
          </a:p>
          <a:p>
            <a:pPr algn="ctr" defTabSz="912813">
              <a:defRPr/>
            </a:pPr>
            <a:r>
              <a:rPr kumimoji="0" lang="en-GB" b="1" i="1" dirty="0">
                <a:solidFill>
                  <a:srgbClr val="C00000"/>
                </a:solidFill>
                <a:latin typeface="Arial" charset="0"/>
              </a:rPr>
              <a:t>MODELS</a:t>
            </a:r>
          </a:p>
        </p:txBody>
      </p:sp>
      <p:sp>
        <p:nvSpPr>
          <p:cNvPr id="22534" name="Oval 5"/>
          <p:cNvSpPr>
            <a:spLocks noChangeArrowheads="1"/>
          </p:cNvSpPr>
          <p:nvPr/>
        </p:nvSpPr>
        <p:spPr bwMode="auto">
          <a:xfrm>
            <a:off x="973138" y="3005138"/>
            <a:ext cx="4741862" cy="1828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4" tIns="45717" rIns="91434" bIns="45717" anchor="ctr"/>
          <a:lstStyle/>
          <a:p>
            <a:pPr algn="ctr" defTabSz="912813">
              <a:defRPr/>
            </a:pPr>
            <a:endParaRPr kumimoji="0" lang="en-GB" sz="1900" dirty="0">
              <a:latin typeface="Arial" charset="0"/>
            </a:endParaRPr>
          </a:p>
          <a:p>
            <a:pPr algn="ctr" defTabSz="912813">
              <a:defRPr/>
            </a:pPr>
            <a:endParaRPr kumimoji="0" lang="en-GB" sz="1900" dirty="0">
              <a:latin typeface="Arial" charset="0"/>
            </a:endParaRPr>
          </a:p>
          <a:p>
            <a:pPr algn="ctr" defTabSz="912813">
              <a:defRPr/>
            </a:pPr>
            <a:endParaRPr kumimoji="0" lang="en-GB" sz="1900" dirty="0">
              <a:latin typeface="Arial" charset="0"/>
            </a:endParaRPr>
          </a:p>
          <a:p>
            <a:pPr algn="ctr" defTabSz="912813">
              <a:defRPr/>
            </a:pPr>
            <a:endParaRPr kumimoji="0" lang="en-GB" sz="1900" dirty="0">
              <a:latin typeface="Arial" charset="0"/>
            </a:endParaRPr>
          </a:p>
          <a:p>
            <a:pPr algn="ctr" defTabSz="912813">
              <a:defRPr/>
            </a:pPr>
            <a:r>
              <a:rPr kumimoji="0" lang="en-GB" sz="2200" b="1" i="1" dirty="0">
                <a:solidFill>
                  <a:srgbClr val="990000"/>
                </a:solidFill>
                <a:latin typeface="Arial" charset="0"/>
              </a:rPr>
              <a:t>ECONOMIC MODELS</a:t>
            </a:r>
          </a:p>
        </p:txBody>
      </p:sp>
      <p:sp>
        <p:nvSpPr>
          <p:cNvPr id="22535" name="Oval 6"/>
          <p:cNvSpPr>
            <a:spLocks noChangeArrowheads="1"/>
          </p:cNvSpPr>
          <p:nvPr/>
        </p:nvSpPr>
        <p:spPr bwMode="auto">
          <a:xfrm>
            <a:off x="1470025" y="3263900"/>
            <a:ext cx="3482975" cy="960438"/>
          </a:xfrm>
          <a:prstGeom prst="ellipse">
            <a:avLst/>
          </a:prstGeom>
          <a:solidFill>
            <a:srgbClr val="00FF00">
              <a:alpha val="4588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4" tIns="45717" rIns="91434" bIns="45717" anchor="ctr"/>
          <a:lstStyle/>
          <a:p>
            <a:pPr algn="ctr" defTabSz="912813"/>
            <a:r>
              <a:rPr kumimoji="0" lang="en-GB" sz="2200" b="1" i="1">
                <a:solidFill>
                  <a:srgbClr val="FF0000"/>
                </a:solidFill>
                <a:latin typeface="Arial" charset="0"/>
              </a:rPr>
              <a:t>ECONOMETRIC </a:t>
            </a:r>
          </a:p>
          <a:p>
            <a:pPr algn="ctr" defTabSz="912813"/>
            <a:r>
              <a:rPr kumimoji="0" lang="en-GB" sz="2200" b="1" i="1">
                <a:solidFill>
                  <a:srgbClr val="FF0000"/>
                </a:solidFill>
                <a:latin typeface="Arial" charset="0"/>
              </a:rPr>
              <a:t>MODELS</a:t>
            </a:r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 rot="10800000">
            <a:off x="533400" y="1328738"/>
            <a:ext cx="631825" cy="2667000"/>
          </a:xfrm>
          <a:prstGeom prst="curvedLeftArrow">
            <a:avLst>
              <a:gd name="adj1" fmla="val 31326"/>
              <a:gd name="adj2" fmla="val 90031"/>
              <a:gd name="adj3" fmla="val 33333"/>
            </a:avLst>
          </a:prstGeom>
          <a:solidFill>
            <a:srgbClr val="7030A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 rot="-10550177">
            <a:off x="133833" y="545424"/>
            <a:ext cx="840492" cy="3717069"/>
          </a:xfrm>
          <a:prstGeom prst="curvedLeftArrow">
            <a:avLst>
              <a:gd name="adj1" fmla="val 27842"/>
              <a:gd name="adj2" fmla="val 90064"/>
              <a:gd name="adj3" fmla="val 33333"/>
            </a:avLst>
          </a:prstGeom>
          <a:solidFill>
            <a:srgbClr val="000000"/>
          </a:solidFill>
          <a:ln>
            <a:headEnd type="none" w="sm" len="sm"/>
            <a:tailEnd type="none" w="sm" len="sm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 rot="8934853">
            <a:off x="911225" y="2082800"/>
            <a:ext cx="655638" cy="1938338"/>
          </a:xfrm>
          <a:prstGeom prst="curvedLeftArrow">
            <a:avLst>
              <a:gd name="adj1" fmla="val 31343"/>
              <a:gd name="adj2" fmla="val 90089"/>
              <a:gd name="adj3" fmla="val 33333"/>
            </a:avLst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/>
      <p:bldP spid="22533" grpId="0" animBg="1"/>
      <p:bldP spid="22534" grpId="0" animBg="1"/>
      <p:bldP spid="22535" grpId="0" animBg="1"/>
      <p:bldP spid="22536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_s55305"/>
          <p:cNvCxnSpPr>
            <a:cxnSpLocks noChangeAspect="1" noChangeShapeType="1"/>
          </p:cNvCxnSpPr>
          <p:nvPr/>
        </p:nvCxnSpPr>
        <p:spPr bwMode="auto">
          <a:xfrm rot="5400000">
            <a:off x="3696494" y="4337844"/>
            <a:ext cx="381000" cy="1588"/>
          </a:xfrm>
          <a:prstGeom prst="bentConnector3">
            <a:avLst>
              <a:gd name="adj1" fmla="val 50000"/>
            </a:avLst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</p:spPr>
      </p:cxnSp>
      <p:cxnSp>
        <p:nvCxnSpPr>
          <p:cNvPr id="63" name="_s55305"/>
          <p:cNvCxnSpPr>
            <a:cxnSpLocks noChangeAspect="1" noChangeShapeType="1"/>
          </p:cNvCxnSpPr>
          <p:nvPr/>
        </p:nvCxnSpPr>
        <p:spPr bwMode="auto">
          <a:xfrm rot="5400000">
            <a:off x="3696494" y="3499644"/>
            <a:ext cx="381000" cy="1588"/>
          </a:xfrm>
          <a:prstGeom prst="bentConnector3">
            <a:avLst>
              <a:gd name="adj1" fmla="val 50000"/>
            </a:avLst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</p:spPr>
      </p:cxnSp>
      <p:cxnSp>
        <p:nvCxnSpPr>
          <p:cNvPr id="62" name="_s55305"/>
          <p:cNvCxnSpPr>
            <a:cxnSpLocks noChangeAspect="1" noChangeShapeType="1"/>
          </p:cNvCxnSpPr>
          <p:nvPr/>
        </p:nvCxnSpPr>
        <p:spPr bwMode="auto">
          <a:xfrm rot="5400000">
            <a:off x="3696494" y="3042444"/>
            <a:ext cx="381000" cy="1588"/>
          </a:xfrm>
          <a:prstGeom prst="bentConnector3">
            <a:avLst>
              <a:gd name="adj1" fmla="val 50000"/>
            </a:avLst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</p:spPr>
      </p:cxnSp>
      <p:cxnSp>
        <p:nvCxnSpPr>
          <p:cNvPr id="61" name="_s55305"/>
          <p:cNvCxnSpPr>
            <a:cxnSpLocks noChangeAspect="1" noChangeShapeType="1"/>
          </p:cNvCxnSpPr>
          <p:nvPr/>
        </p:nvCxnSpPr>
        <p:spPr bwMode="auto">
          <a:xfrm rot="5400000">
            <a:off x="3696494" y="2356644"/>
            <a:ext cx="381000" cy="1588"/>
          </a:xfrm>
          <a:prstGeom prst="bentConnector3">
            <a:avLst>
              <a:gd name="adj1" fmla="val 50000"/>
            </a:avLst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</p:spPr>
      </p:cxnSp>
      <p:cxnSp>
        <p:nvCxnSpPr>
          <p:cNvPr id="59" name="_s55305"/>
          <p:cNvCxnSpPr>
            <a:cxnSpLocks noChangeAspect="1" noChangeShapeType="1"/>
          </p:cNvCxnSpPr>
          <p:nvPr/>
        </p:nvCxnSpPr>
        <p:spPr bwMode="auto">
          <a:xfrm rot="5400000">
            <a:off x="3696494" y="1518444"/>
            <a:ext cx="381000" cy="1588"/>
          </a:xfrm>
          <a:prstGeom prst="bentConnector3">
            <a:avLst>
              <a:gd name="adj1" fmla="val 50000"/>
            </a:avLst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</p:spPr>
      </p:cxnSp>
      <p:cxnSp>
        <p:nvCxnSpPr>
          <p:cNvPr id="51" name="_s55305"/>
          <p:cNvCxnSpPr>
            <a:cxnSpLocks noChangeAspect="1" noChangeShapeType="1"/>
          </p:cNvCxnSpPr>
          <p:nvPr/>
        </p:nvCxnSpPr>
        <p:spPr bwMode="auto">
          <a:xfrm rot="5400000">
            <a:off x="3695700" y="833438"/>
            <a:ext cx="382587" cy="1588"/>
          </a:xfrm>
          <a:prstGeom prst="bentConnector3">
            <a:avLst>
              <a:gd name="adj1" fmla="val 18569"/>
            </a:avLst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</p:spPr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CDF3A2E0-8E66-4845-AC03-3732D17F7F1E}" type="slidenum">
              <a:rPr lang="en-GB"/>
              <a:pPr lvl="1">
                <a:defRPr/>
              </a:pPr>
              <a:t>7</a:t>
            </a:fld>
            <a:endParaRPr lang="en-GB">
              <a:latin typeface="Times New Roman" pitchFamily="18" charset="0"/>
            </a:endParaRPr>
          </a:p>
        </p:txBody>
      </p:sp>
      <p:cxnSp>
        <p:nvCxnSpPr>
          <p:cNvPr id="55300" name="_s55300"/>
          <p:cNvCxnSpPr>
            <a:cxnSpLocks noChangeAspect="1" noChangeShapeType="1"/>
            <a:endCxn id="17" idx="1"/>
          </p:cNvCxnSpPr>
          <p:nvPr/>
        </p:nvCxnSpPr>
        <p:spPr bwMode="auto">
          <a:xfrm>
            <a:off x="1495425" y="2522538"/>
            <a:ext cx="1704975" cy="127000"/>
          </a:xfrm>
          <a:prstGeom prst="bentConnector3">
            <a:avLst>
              <a:gd name="adj1" fmla="val 16796"/>
            </a:avLst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</p:cxnSp>
      <p:sp>
        <p:nvSpPr>
          <p:cNvPr id="12" name="_s55306"/>
          <p:cNvSpPr>
            <a:spLocks noChangeAspect="1" noChangeArrowheads="1"/>
          </p:cNvSpPr>
          <p:nvPr/>
        </p:nvSpPr>
        <p:spPr bwMode="auto">
          <a:xfrm>
            <a:off x="1524000" y="396875"/>
            <a:ext cx="4800600" cy="398463"/>
          </a:xfrm>
          <a:prstGeom prst="roundRect">
            <a:avLst>
              <a:gd name="adj" fmla="val 50000"/>
            </a:avLst>
          </a:prstGeom>
          <a:solidFill>
            <a:schemeClr val="bg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912813">
              <a:defRPr/>
            </a:pPr>
            <a:r>
              <a:rPr kumimoji="0" lang="en-GB" b="1" i="1" dirty="0">
                <a:solidFill>
                  <a:schemeClr val="tx2"/>
                </a:solidFill>
              </a:rPr>
              <a:t>1. </a:t>
            </a:r>
            <a:r>
              <a:rPr kumimoji="0" lang="en-GB" b="1" i="1" dirty="0">
                <a:solidFill>
                  <a:srgbClr val="C00000"/>
                </a:solidFill>
              </a:rPr>
              <a:t>Economic Theory/Model</a:t>
            </a:r>
            <a:endParaRPr kumimoji="0" lang="en-GB" b="1" i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18" name="_s55312"/>
          <p:cNvSpPr>
            <a:spLocks noChangeAspect="1" noChangeArrowheads="1"/>
          </p:cNvSpPr>
          <p:nvPr/>
        </p:nvSpPr>
        <p:spPr bwMode="auto">
          <a:xfrm>
            <a:off x="228600" y="2319338"/>
            <a:ext cx="2133600" cy="609600"/>
          </a:xfrm>
          <a:prstGeom prst="roundRect">
            <a:avLst>
              <a:gd name="adj" fmla="val 50000"/>
            </a:avLst>
          </a:prstGeom>
          <a:solidFill>
            <a:schemeClr val="bg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912813">
              <a:defRPr/>
            </a:pPr>
            <a:r>
              <a:rPr kumimoji="0" lang="en-GB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kumimoji="0" lang="en-GB" sz="2000" b="1" i="1" dirty="0">
                <a:solidFill>
                  <a:srgbClr val="0000FF"/>
                </a:solidFill>
              </a:rPr>
              <a:t> Some a priori information</a:t>
            </a:r>
          </a:p>
        </p:txBody>
      </p:sp>
      <p:sp>
        <p:nvSpPr>
          <p:cNvPr id="19" name="AutoShape 21"/>
          <p:cNvSpPr>
            <a:spLocks noChangeAspect="1" noChangeArrowheads="1"/>
          </p:cNvSpPr>
          <p:nvPr/>
        </p:nvSpPr>
        <p:spPr bwMode="auto">
          <a:xfrm>
            <a:off x="1981200" y="930275"/>
            <a:ext cx="3830638" cy="398463"/>
          </a:xfrm>
          <a:prstGeom prst="roundRect">
            <a:avLst>
              <a:gd name="adj" fmla="val 50000"/>
            </a:avLst>
          </a:prstGeom>
          <a:solidFill>
            <a:schemeClr val="bg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912813">
              <a:defRPr/>
            </a:pPr>
            <a:r>
              <a:rPr kumimoji="0" lang="en-GB" b="1" i="1" dirty="0">
                <a:solidFill>
                  <a:schemeClr val="tx2"/>
                </a:solidFill>
              </a:rPr>
              <a:t>2.</a:t>
            </a:r>
            <a:r>
              <a:rPr kumimoji="0" lang="en-GB" b="1" i="1" dirty="0">
                <a:solidFill>
                  <a:srgbClr val="C00000"/>
                </a:solidFill>
              </a:rPr>
              <a:t> </a:t>
            </a:r>
            <a:r>
              <a:rPr kumimoji="0" lang="en-GB" b="1" i="1" dirty="0">
                <a:solidFill>
                  <a:srgbClr val="008000"/>
                </a:solidFill>
              </a:rPr>
              <a:t>Mathematical Model</a:t>
            </a:r>
          </a:p>
        </p:txBody>
      </p:sp>
      <p:sp>
        <p:nvSpPr>
          <p:cNvPr id="27703" name="Rectangle 55"/>
          <p:cNvSpPr>
            <a:spLocks noChangeArrowheads="1"/>
          </p:cNvSpPr>
          <p:nvPr/>
        </p:nvSpPr>
        <p:spPr bwMode="auto">
          <a:xfrm>
            <a:off x="0" y="-20638"/>
            <a:ext cx="6858000" cy="358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marL="762000" indent="-762000" algn="ctr">
              <a:defRPr/>
            </a:pP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ea typeface="+mj-ea"/>
                <a:cs typeface="+mj-cs"/>
              </a:rPr>
              <a:t>1.3 The Econometric Approach</a:t>
            </a:r>
            <a:endParaRPr lang="en-GB" sz="28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15" name="_s55309"/>
          <p:cNvSpPr>
            <a:spLocks noChangeAspect="1" noChangeArrowheads="1"/>
          </p:cNvSpPr>
          <p:nvPr/>
        </p:nvSpPr>
        <p:spPr bwMode="auto">
          <a:xfrm>
            <a:off x="1143000" y="4529138"/>
            <a:ext cx="5334000" cy="685800"/>
          </a:xfrm>
          <a:prstGeom prst="roundRect">
            <a:avLst>
              <a:gd name="adj" fmla="val 50000"/>
            </a:avLst>
          </a:prstGeom>
          <a:solidFill>
            <a:schemeClr val="bg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912813">
              <a:defRPr/>
            </a:pPr>
            <a:r>
              <a:rPr kumimoji="0" lang="en-GB" b="1" i="1" dirty="0">
                <a:solidFill>
                  <a:schemeClr val="tx2"/>
                </a:solidFill>
              </a:rPr>
              <a:t>7.</a:t>
            </a:r>
            <a:r>
              <a:rPr kumimoji="0" lang="en-GB" b="1" i="1" dirty="0">
                <a:solidFill>
                  <a:srgbClr val="C00000"/>
                </a:solidFill>
              </a:rPr>
              <a:t> </a:t>
            </a:r>
            <a:r>
              <a:rPr kumimoji="0" lang="en-GB" b="1" i="1" dirty="0">
                <a:solidFill>
                  <a:schemeClr val="tx2">
                    <a:lumMod val="75000"/>
                  </a:schemeClr>
                </a:solidFill>
              </a:rPr>
              <a:t>Interpreting Results and Using the Model for the Particular Purpose</a:t>
            </a:r>
          </a:p>
        </p:txBody>
      </p:sp>
      <p:sp>
        <p:nvSpPr>
          <p:cNvPr id="14" name="_s55308"/>
          <p:cNvSpPr>
            <a:spLocks noChangeAspect="1" noChangeArrowheads="1"/>
          </p:cNvSpPr>
          <p:nvPr/>
        </p:nvSpPr>
        <p:spPr bwMode="auto">
          <a:xfrm>
            <a:off x="914400" y="3614738"/>
            <a:ext cx="5715000" cy="762000"/>
          </a:xfrm>
          <a:prstGeom prst="roundRect">
            <a:avLst>
              <a:gd name="adj" fmla="val 50000"/>
            </a:avLst>
          </a:prstGeom>
          <a:solidFill>
            <a:schemeClr val="bg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912813">
              <a:defRPr/>
            </a:pPr>
            <a:r>
              <a:rPr kumimoji="0" lang="en-GB" b="1" i="1" dirty="0">
                <a:solidFill>
                  <a:schemeClr val="tx2"/>
                </a:solidFill>
              </a:rPr>
              <a:t>6.</a:t>
            </a:r>
            <a:r>
              <a:rPr kumimoji="0" lang="en-GB" b="1" i="1" dirty="0">
                <a:solidFill>
                  <a:srgbClr val="C00000"/>
                </a:solidFill>
              </a:rPr>
              <a:t> </a:t>
            </a:r>
            <a:r>
              <a:rPr kumimoji="0" lang="en-GB" b="1" i="1" dirty="0">
                <a:solidFill>
                  <a:srgbClr val="9900CC"/>
                </a:solidFill>
              </a:rPr>
              <a:t>Tests of Hypothesis </a:t>
            </a:r>
            <a:r>
              <a:rPr kumimoji="0" lang="en-GB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(verifying any claim suggested by the economic model)</a:t>
            </a:r>
          </a:p>
        </p:txBody>
      </p:sp>
      <p:sp>
        <p:nvSpPr>
          <p:cNvPr id="16" name="_s55310"/>
          <p:cNvSpPr>
            <a:spLocks noChangeAspect="1" noChangeArrowheads="1"/>
          </p:cNvSpPr>
          <p:nvPr/>
        </p:nvSpPr>
        <p:spPr bwMode="auto">
          <a:xfrm>
            <a:off x="1752600" y="3046413"/>
            <a:ext cx="4114800" cy="415925"/>
          </a:xfrm>
          <a:prstGeom prst="roundRect">
            <a:avLst>
              <a:gd name="adj" fmla="val 50000"/>
            </a:avLst>
          </a:prstGeom>
          <a:solidFill>
            <a:schemeClr val="bg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912813">
              <a:defRPr/>
            </a:pPr>
            <a:r>
              <a:rPr kumimoji="0" lang="en-GB" b="1" i="1" dirty="0">
                <a:solidFill>
                  <a:schemeClr val="tx2"/>
                </a:solidFill>
              </a:rPr>
              <a:t>5.</a:t>
            </a:r>
            <a:r>
              <a:rPr kumimoji="0" lang="en-GB" b="1" i="1" dirty="0">
                <a:solidFill>
                  <a:srgbClr val="C00000"/>
                </a:solidFill>
              </a:rPr>
              <a:t> </a:t>
            </a:r>
            <a:r>
              <a:rPr kumimoji="0" lang="en-GB" b="1" i="1" dirty="0">
                <a:solidFill>
                  <a:srgbClr val="CC00CC"/>
                </a:solidFill>
              </a:rPr>
              <a:t>Estimation of the Model</a:t>
            </a:r>
          </a:p>
        </p:txBody>
      </p:sp>
      <p:sp>
        <p:nvSpPr>
          <p:cNvPr id="17" name="_s55311"/>
          <p:cNvSpPr>
            <a:spLocks noChangeAspect="1" noChangeArrowheads="1"/>
          </p:cNvSpPr>
          <p:nvPr/>
        </p:nvSpPr>
        <p:spPr bwMode="auto">
          <a:xfrm>
            <a:off x="3200400" y="2446338"/>
            <a:ext cx="1295400" cy="406400"/>
          </a:xfrm>
          <a:prstGeom prst="roundRect">
            <a:avLst>
              <a:gd name="adj" fmla="val 50000"/>
            </a:avLst>
          </a:prstGeom>
          <a:solidFill>
            <a:schemeClr val="bg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912813">
              <a:defRPr/>
            </a:pPr>
            <a:r>
              <a:rPr kumimoji="0" lang="en-GB" b="1" i="1" dirty="0">
                <a:solidFill>
                  <a:schemeClr val="tx2"/>
                </a:solidFill>
              </a:rPr>
              <a:t>4.</a:t>
            </a:r>
            <a:r>
              <a:rPr kumimoji="0" lang="en-GB" b="1" i="1" dirty="0">
                <a:solidFill>
                  <a:srgbClr val="C00000"/>
                </a:solidFill>
              </a:rPr>
              <a:t> </a:t>
            </a:r>
            <a:r>
              <a:rPr kumimoji="0" lang="en-GB" b="1" i="1" dirty="0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13" name="_s55307"/>
          <p:cNvSpPr>
            <a:spLocks noChangeAspect="1" noChangeArrowheads="1"/>
          </p:cNvSpPr>
          <p:nvPr/>
        </p:nvSpPr>
        <p:spPr bwMode="auto">
          <a:xfrm>
            <a:off x="762000" y="1481138"/>
            <a:ext cx="6019800" cy="685800"/>
          </a:xfrm>
          <a:prstGeom prst="roundRect">
            <a:avLst>
              <a:gd name="adj" fmla="val 50000"/>
            </a:avLst>
          </a:prstGeom>
          <a:solidFill>
            <a:schemeClr val="bg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912813">
              <a:defRPr/>
            </a:pPr>
            <a:r>
              <a:rPr kumimoji="0" lang="en-GB" b="1" i="1" dirty="0">
                <a:solidFill>
                  <a:schemeClr val="tx2"/>
                </a:solidFill>
              </a:rPr>
              <a:t>3.</a:t>
            </a:r>
            <a:r>
              <a:rPr kumimoji="0" lang="en-GB" b="1" i="1" dirty="0">
                <a:solidFill>
                  <a:srgbClr val="C00000"/>
                </a:solidFill>
              </a:rPr>
              <a:t> </a:t>
            </a:r>
            <a:r>
              <a:rPr kumimoji="0" lang="en-GB" b="1" i="1" dirty="0">
                <a:solidFill>
                  <a:srgbClr val="FF0000"/>
                </a:solidFill>
              </a:rPr>
              <a:t>Econometric Model </a:t>
            </a:r>
            <a:r>
              <a:rPr kumimoji="0" lang="en-GB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(economic theory in an empirically testable form)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  <p:bldP spid="19" grpId="0" animBg="1"/>
      <p:bldP spid="15" grpId="0" animBg="1"/>
      <p:bldP spid="14" grpId="0" animBg="1"/>
      <p:bldP spid="16" grpId="0" animBg="1"/>
      <p:bldP spid="17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5EF447FC-CE1F-4CE5-B2F8-4DD07115541F}" type="slidenum">
              <a:rPr lang="en-GB"/>
              <a:pPr lvl="1">
                <a:defRPr/>
              </a:pPr>
              <a:t>8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9538"/>
            <a:ext cx="6858000" cy="420687"/>
          </a:xfrm>
        </p:spPr>
        <p:txBody>
          <a:bodyPr/>
          <a:lstStyle/>
          <a:p>
            <a:pPr marL="762000" indent="-762000" algn="ctr">
              <a:defRPr/>
            </a:pPr>
            <a:r>
              <a:rPr lang="en-US" sz="2800" dirty="0" smtClean="0">
                <a:solidFill>
                  <a:srgbClr val="0000FF"/>
                </a:solidFill>
                <a:latin typeface="Garamond" pitchFamily="18" charset="0"/>
              </a:rPr>
              <a:t>1.3 The Econometric Approach</a:t>
            </a:r>
            <a:endParaRPr lang="en-GB" sz="2800" dirty="0">
              <a:solidFill>
                <a:srgbClr val="0000FF"/>
              </a:solidFill>
              <a:latin typeface="Garamond" pitchFamily="18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538" y="660400"/>
            <a:ext cx="6335712" cy="4740275"/>
          </a:xfrm>
        </p:spPr>
        <p:txBody>
          <a:bodyPr/>
          <a:lstStyle/>
          <a:p>
            <a:pPr marL="450850" indent="-450850" eaLnBrk="1" hangingPunct="1">
              <a:buFontTx/>
              <a:buNone/>
            </a:pPr>
            <a:r>
              <a:rPr lang="en-GB" sz="2800" smtClean="0">
                <a:solidFill>
                  <a:srgbClr val="FF0000"/>
                </a:solidFill>
              </a:rPr>
              <a:t>1. Statement of theory or hypothesis:</a:t>
            </a:r>
          </a:p>
          <a:p>
            <a:pPr marL="450850" indent="-450850" algn="just" eaLnBrk="1" hangingPunct="1">
              <a:buFont typeface="Wingdings" pitchFamily="2" charset="2"/>
              <a:buNone/>
            </a:pPr>
            <a:r>
              <a:rPr lang="en-GB" sz="2800" smtClean="0"/>
              <a:t>     e.g.: people increase consumption as income increases, but not by as much as the increase in their income.</a:t>
            </a:r>
          </a:p>
          <a:p>
            <a:pPr marL="450850" indent="-450850" eaLnBrk="1" hangingPunct="1">
              <a:buFont typeface="Wingdings" pitchFamily="2" charset="2"/>
              <a:buNone/>
            </a:pPr>
            <a:r>
              <a:rPr lang="en-GB" sz="2800" smtClean="0">
                <a:solidFill>
                  <a:srgbClr val="FF0000"/>
                </a:solidFill>
              </a:rPr>
              <a:t>2. Specification of mathematical model:</a:t>
            </a:r>
          </a:p>
          <a:p>
            <a:pPr marL="450850" indent="-450850" eaLnBrk="1" hangingPunct="1">
              <a:buFont typeface="Wingdings" pitchFamily="2" charset="2"/>
              <a:buNone/>
            </a:pPr>
            <a:r>
              <a:rPr lang="en-GB" sz="2800" smtClean="0"/>
              <a:t>    C = </a:t>
            </a:r>
            <a:r>
              <a:rPr lang="el-GR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α</a:t>
            </a:r>
            <a:r>
              <a:rPr lang="en-GB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+ </a:t>
            </a:r>
            <a:r>
              <a:rPr lang="el-GR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  <a:r>
              <a:rPr lang="en-GB" sz="2800" smtClean="0"/>
              <a:t>Y; 0 &lt; </a:t>
            </a:r>
            <a:r>
              <a:rPr lang="el-GR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  <a:r>
              <a:rPr lang="en-GB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&lt; 1.</a:t>
            </a:r>
          </a:p>
          <a:p>
            <a:pPr marL="450850" indent="-450850" eaLnBrk="1" hangingPunct="1">
              <a:buFont typeface="Wingdings" pitchFamily="2" charset="2"/>
              <a:buNone/>
            </a:pPr>
            <a:r>
              <a:rPr lang="en-GB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where:</a:t>
            </a:r>
            <a:r>
              <a:rPr lang="en-GB" sz="2800" smtClean="0"/>
              <a:t> C = Consumption, </a:t>
            </a:r>
          </a:p>
          <a:p>
            <a:pPr marL="450850" indent="-450850" eaLnBrk="1" hangingPunct="1">
              <a:buFont typeface="Wingdings" pitchFamily="2" charset="2"/>
              <a:buNone/>
            </a:pPr>
            <a:r>
              <a:rPr lang="en-GB" sz="2800" smtClean="0"/>
              <a:t>    Y = Income, </a:t>
            </a:r>
          </a:p>
          <a:p>
            <a:pPr marL="450850" indent="-450850" eaLnBrk="1" hangingPunct="1">
              <a:buFont typeface="Wingdings" pitchFamily="2" charset="2"/>
              <a:buNone/>
            </a:pPr>
            <a:r>
              <a:rPr lang="en-GB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l-GR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  <a:r>
              <a:rPr lang="en-GB" sz="2800" smtClean="0"/>
              <a:t> = slope = </a:t>
            </a:r>
            <a:r>
              <a:rPr lang="el-GR" sz="2800" smtClean="0"/>
              <a:t>Δ</a:t>
            </a:r>
            <a:r>
              <a:rPr lang="en-GB" sz="2800" smtClean="0"/>
              <a:t>C/</a:t>
            </a:r>
            <a:r>
              <a:rPr lang="el-GR" sz="2800" smtClean="0"/>
              <a:t>Δ</a:t>
            </a:r>
            <a:r>
              <a:rPr lang="en-GB" sz="2800" smtClean="0"/>
              <a:t>Y, </a:t>
            </a:r>
          </a:p>
          <a:p>
            <a:pPr marL="450850" indent="-450850" eaLnBrk="1" hangingPunct="1">
              <a:buFont typeface="Wingdings" pitchFamily="2" charset="2"/>
              <a:buNone/>
            </a:pPr>
            <a:r>
              <a:rPr lang="en-GB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l-GR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α</a:t>
            </a:r>
            <a:r>
              <a:rPr lang="en-GB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i</a:t>
            </a:r>
            <a:r>
              <a:rPr lang="en-GB" sz="2800" smtClean="0"/>
              <a:t>ntercept</a:t>
            </a:r>
            <a:endParaRPr lang="en-GB" sz="28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7D260433-31A7-42BC-B0CD-5A211A8BC166}" type="slidenum">
              <a:rPr lang="en-GB"/>
              <a:pPr lvl="1">
                <a:defRPr/>
              </a:pPr>
              <a:t>9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120650"/>
            <a:ext cx="6858000" cy="479425"/>
          </a:xfrm>
        </p:spPr>
        <p:txBody>
          <a:bodyPr/>
          <a:lstStyle/>
          <a:p>
            <a:pPr marL="762000" indent="-762000" algn="ctr">
              <a:defRPr/>
            </a:pPr>
            <a:r>
              <a:rPr lang="en-US" sz="2800" dirty="0" smtClean="0">
                <a:solidFill>
                  <a:srgbClr val="0000FF"/>
                </a:solidFill>
                <a:latin typeface="Garamond" pitchFamily="18" charset="0"/>
              </a:rPr>
              <a:t>1.3 The Econometric Approach</a:t>
            </a:r>
            <a:endParaRPr lang="en-GB" sz="2800" dirty="0">
              <a:solidFill>
                <a:srgbClr val="0000FF"/>
              </a:solidFill>
              <a:latin typeface="Garamond" pitchFamily="18" charset="0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779463"/>
            <a:ext cx="6858000" cy="4621212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tabLst>
                <a:tab pos="342900" algn="l"/>
              </a:tabLst>
            </a:pPr>
            <a:r>
              <a:rPr lang="en-GB" sz="2800" smtClean="0">
                <a:solidFill>
                  <a:srgbClr val="FF0000"/>
                </a:solidFill>
              </a:rPr>
              <a:t>3. Specification of the econometric model:</a:t>
            </a:r>
          </a:p>
          <a:p>
            <a:pPr eaLnBrk="1" hangingPunct="1">
              <a:buFont typeface="Wingdings" pitchFamily="2" charset="2"/>
              <a:buNone/>
              <a:tabLst>
                <a:tab pos="342900" algn="l"/>
              </a:tabLst>
            </a:pPr>
            <a:r>
              <a:rPr lang="en-GB" sz="2800" smtClean="0"/>
              <a:t>   C = </a:t>
            </a:r>
            <a:r>
              <a:rPr lang="el-GR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α</a:t>
            </a:r>
            <a:r>
              <a:rPr lang="en-GB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+ </a:t>
            </a:r>
            <a:r>
              <a:rPr lang="el-GR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  <a:r>
              <a:rPr lang="en-GB" sz="2800" smtClean="0"/>
              <a:t>Y + </a:t>
            </a:r>
            <a:r>
              <a:rPr lang="en-GB" sz="2800" smtClean="0">
                <a:solidFill>
                  <a:srgbClr val="0000FF"/>
                </a:solidFill>
              </a:rPr>
              <a:t>ɛ</a:t>
            </a:r>
            <a:r>
              <a:rPr lang="en-GB" sz="2800" smtClean="0"/>
              <a:t>; 0 &lt; </a:t>
            </a:r>
            <a:r>
              <a:rPr lang="el-GR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  <a:r>
              <a:rPr lang="en-US" sz="2800" i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800" i="1" smtClean="0">
                <a:solidFill>
                  <a:srgbClr val="CC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 MPC</a:t>
            </a:r>
            <a:r>
              <a:rPr lang="en-US" sz="2800" i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GB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&lt; 1.</a:t>
            </a:r>
          </a:p>
          <a:p>
            <a:pPr eaLnBrk="1" hangingPunct="1">
              <a:buFont typeface="Wingdings" pitchFamily="2" charset="2"/>
              <a:buNone/>
              <a:tabLst>
                <a:tab pos="342900" algn="l"/>
              </a:tabLst>
            </a:pPr>
            <a:r>
              <a:rPr lang="en-GB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l-GR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α</a:t>
            </a:r>
            <a:r>
              <a:rPr lang="en-GB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i</a:t>
            </a:r>
            <a:r>
              <a:rPr lang="en-GB" sz="2800" smtClean="0"/>
              <a:t>ntercept = </a:t>
            </a:r>
            <a:r>
              <a:rPr lang="en-GB" sz="2800" smtClean="0">
                <a:ea typeface="Arial Unicode MS" pitchFamily="34" charset="-128"/>
                <a:cs typeface="Arial Unicode MS" pitchFamily="34" charset="-128"/>
              </a:rPr>
              <a:t>autonomous consumption</a:t>
            </a:r>
          </a:p>
          <a:p>
            <a:pPr eaLnBrk="1" hangingPunct="1">
              <a:buFont typeface="Wingdings" pitchFamily="2" charset="2"/>
              <a:buNone/>
              <a:tabLst>
                <a:tab pos="342900" algn="l"/>
              </a:tabLst>
            </a:pPr>
            <a:r>
              <a:rPr lang="en-GB" sz="2800" smtClean="0">
                <a:solidFill>
                  <a:srgbClr val="0000FF"/>
                </a:solidFill>
              </a:rPr>
              <a:t>ɛ </a:t>
            </a:r>
            <a:r>
              <a:rPr lang="en-GB" sz="2800" smtClean="0"/>
              <a:t>= error/stochastic/disturbance term. </a:t>
            </a:r>
          </a:p>
          <a:p>
            <a:pPr eaLnBrk="1" hangingPunct="1">
              <a:buFont typeface="Wingdings" pitchFamily="2" charset="2"/>
              <a:buNone/>
              <a:tabLst>
                <a:tab pos="342900" algn="l"/>
              </a:tabLst>
            </a:pPr>
            <a:r>
              <a:rPr lang="en-GB" sz="2800" smtClean="0"/>
              <a:t>It captures</a:t>
            </a:r>
            <a:r>
              <a:rPr lang="en-GB" sz="2800" smtClean="0">
                <a:solidFill>
                  <a:srgbClr val="0000FF"/>
                </a:solidFill>
              </a:rPr>
              <a:t> </a:t>
            </a:r>
            <a:r>
              <a:rPr lang="en-GB" sz="2800" smtClean="0"/>
              <a:t>several factors: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@"/>
              <a:tabLst>
                <a:tab pos="342900" algn="l"/>
              </a:tabLst>
            </a:pPr>
            <a:r>
              <a:rPr lang="en-GB" smtClean="0"/>
              <a:t>omitted variables,</a:t>
            </a:r>
          </a:p>
          <a:p>
            <a:pPr lvl="1" eaLnBrk="1" hangingPunct="1">
              <a:buFont typeface="Wingdings" pitchFamily="2" charset="2"/>
              <a:buChar char="@"/>
              <a:tabLst>
                <a:tab pos="342900" algn="l"/>
              </a:tabLst>
            </a:pPr>
            <a:r>
              <a:rPr lang="en-GB" smtClean="0"/>
              <a:t>measurement error in the dependent variable and/or wrong functional form.</a:t>
            </a:r>
          </a:p>
          <a:p>
            <a:pPr lvl="1" eaLnBrk="1" hangingPunct="1">
              <a:buFont typeface="Wingdings" pitchFamily="2" charset="2"/>
              <a:buChar char="@"/>
              <a:tabLst>
                <a:tab pos="342900" algn="l"/>
              </a:tabLst>
            </a:pPr>
            <a:r>
              <a:rPr lang="en-GB" smtClean="0"/>
              <a:t>randomness of human </a:t>
            </a:r>
            <a:r>
              <a:rPr lang="en-US" smtClean="0"/>
              <a:t>behavior</a:t>
            </a:r>
            <a:r>
              <a:rPr lang="en-GB" smtClean="0"/>
              <a:t> …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/>
    </p:bldLst>
  </p:timing>
</p:sld>
</file>

<file path=ppt/theme/theme1.xml><?xml version="1.0" encoding="utf-8"?>
<a:theme xmlns:a="http://schemas.openxmlformats.org/drawingml/2006/main" name="Training">
  <a:themeElements>
    <a:clrScheme name="Training 9">
      <a:dk1>
        <a:srgbClr val="000000"/>
      </a:dk1>
      <a:lt1>
        <a:srgbClr val="FFFF66"/>
      </a:lt1>
      <a:dk2>
        <a:srgbClr val="0033CC"/>
      </a:dk2>
      <a:lt2>
        <a:srgbClr val="EAEAEA"/>
      </a:lt2>
      <a:accent1>
        <a:srgbClr val="00CCFF"/>
      </a:accent1>
      <a:accent2>
        <a:srgbClr val="FFFF00"/>
      </a:accent2>
      <a:accent3>
        <a:srgbClr val="FFFFB8"/>
      </a:accent3>
      <a:accent4>
        <a:srgbClr val="000000"/>
      </a:accent4>
      <a:accent5>
        <a:srgbClr val="AAE2FF"/>
      </a:accent5>
      <a:accent6>
        <a:srgbClr val="E7E700"/>
      </a:accent6>
      <a:hlink>
        <a:srgbClr val="FF0033"/>
      </a:hlink>
      <a:folHlink>
        <a:srgbClr val="CCFFFF"/>
      </a:folHlink>
    </a:clrScheme>
    <a:fontScheme name="Training">
      <a:majorFont>
        <a:latin typeface="Arial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6">
        <a:dk1>
          <a:srgbClr val="000000"/>
        </a:dk1>
        <a:lt1>
          <a:srgbClr val="CC99FF"/>
        </a:lt1>
        <a:dk2>
          <a:srgbClr val="0033CC"/>
        </a:dk2>
        <a:lt2>
          <a:srgbClr val="000000"/>
        </a:lt2>
        <a:accent1>
          <a:srgbClr val="00CCFF"/>
        </a:accent1>
        <a:accent2>
          <a:srgbClr val="FFFF00"/>
        </a:accent2>
        <a:accent3>
          <a:srgbClr val="E2CAFF"/>
        </a:accent3>
        <a:accent4>
          <a:srgbClr val="000000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7">
        <a:dk1>
          <a:srgbClr val="000000"/>
        </a:dk1>
        <a:lt1>
          <a:srgbClr val="F8F8F8"/>
        </a:lt1>
        <a:dk2>
          <a:srgbClr val="0033CC"/>
        </a:dk2>
        <a:lt2>
          <a:srgbClr val="EAEAEA"/>
        </a:lt2>
        <a:accent1>
          <a:srgbClr val="00CCFF"/>
        </a:accent1>
        <a:accent2>
          <a:srgbClr val="FFFF00"/>
        </a:accent2>
        <a:accent3>
          <a:srgbClr val="FBFBFB"/>
        </a:accent3>
        <a:accent4>
          <a:srgbClr val="000000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8">
        <a:dk1>
          <a:srgbClr val="000000"/>
        </a:dk1>
        <a:lt1>
          <a:srgbClr val="F8F8F8"/>
        </a:lt1>
        <a:dk2>
          <a:srgbClr val="0033CC"/>
        </a:dk2>
        <a:lt2>
          <a:srgbClr val="EAEAEA"/>
        </a:lt2>
        <a:accent1>
          <a:srgbClr val="00CCFF"/>
        </a:accent1>
        <a:accent2>
          <a:srgbClr val="FFFF00"/>
        </a:accent2>
        <a:accent3>
          <a:srgbClr val="FBFBFB"/>
        </a:accent3>
        <a:accent4>
          <a:srgbClr val="000000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CC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9">
        <a:dk1>
          <a:srgbClr val="000000"/>
        </a:dk1>
        <a:lt1>
          <a:srgbClr val="FFFF66"/>
        </a:lt1>
        <a:dk2>
          <a:srgbClr val="0033CC"/>
        </a:dk2>
        <a:lt2>
          <a:srgbClr val="EAEAEA"/>
        </a:lt2>
        <a:accent1>
          <a:srgbClr val="00CCFF"/>
        </a:accent1>
        <a:accent2>
          <a:srgbClr val="FFFF00"/>
        </a:accent2>
        <a:accent3>
          <a:srgbClr val="FFFFB8"/>
        </a:accent3>
        <a:accent4>
          <a:srgbClr val="000000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CC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1266</TotalTime>
  <Words>738</Words>
  <Application>Microsoft Office PowerPoint</Application>
  <PresentationFormat>Custom</PresentationFormat>
  <Paragraphs>127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Training</vt:lpstr>
      <vt:lpstr>Equation</vt:lpstr>
      <vt:lpstr>PowerPoint Presentation</vt:lpstr>
      <vt:lpstr>PowerPoint Presentation</vt:lpstr>
      <vt:lpstr>1.1 What Is Econometrics?</vt:lpstr>
      <vt:lpstr>1.1 What Is Econometrics?</vt:lpstr>
      <vt:lpstr>1.1 What Is Econometrics?</vt:lpstr>
      <vt:lpstr>1.2 Models, Economic Models &amp; Econometric Models</vt:lpstr>
      <vt:lpstr>PowerPoint Presentation</vt:lpstr>
      <vt:lpstr>1.3 The Econometric Approach</vt:lpstr>
      <vt:lpstr>1.3 The Econometric Approach</vt:lpstr>
      <vt:lpstr>1.3 The Econometric Approach</vt:lpstr>
      <vt:lpstr>1.4 Types of Data for Econometric Analysis</vt:lpstr>
      <vt:lpstr>1.4 Causality &amp; Ceteris Paribus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Microsoft</cp:lastModifiedBy>
  <cp:revision>112</cp:revision>
  <cp:lastPrinted>1601-01-01T00:00:00Z</cp:lastPrinted>
  <dcterms:created xsi:type="dcterms:W3CDTF">2009-02-16T16:35:24Z</dcterms:created>
  <dcterms:modified xsi:type="dcterms:W3CDTF">2020-04-23T07:51:43Z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