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2"/>
  </p:notesMasterIdLst>
  <p:handoutMasterIdLst>
    <p:handoutMasterId r:id="rId63"/>
  </p:handoutMasterIdLst>
  <p:sldIdLst>
    <p:sldId id="271" r:id="rId2"/>
    <p:sldId id="358" r:id="rId3"/>
    <p:sldId id="268" r:id="rId4"/>
    <p:sldId id="267" r:id="rId5"/>
    <p:sldId id="332" r:id="rId6"/>
    <p:sldId id="279" r:id="rId7"/>
    <p:sldId id="278" r:id="rId8"/>
    <p:sldId id="338" r:id="rId9"/>
    <p:sldId id="293" r:id="rId10"/>
    <p:sldId id="295" r:id="rId11"/>
    <p:sldId id="296" r:id="rId12"/>
    <p:sldId id="292" r:id="rId13"/>
    <p:sldId id="298" r:id="rId14"/>
    <p:sldId id="301" r:id="rId15"/>
    <p:sldId id="300" r:id="rId16"/>
    <p:sldId id="302" r:id="rId17"/>
    <p:sldId id="304" r:id="rId18"/>
    <p:sldId id="305" r:id="rId19"/>
    <p:sldId id="306" r:id="rId20"/>
    <p:sldId id="344" r:id="rId21"/>
    <p:sldId id="345" r:id="rId22"/>
    <p:sldId id="340" r:id="rId23"/>
    <p:sldId id="320" r:id="rId24"/>
    <p:sldId id="321" r:id="rId25"/>
    <p:sldId id="322" r:id="rId26"/>
    <p:sldId id="327" r:id="rId27"/>
    <p:sldId id="328" r:id="rId28"/>
    <p:sldId id="330" r:id="rId29"/>
    <p:sldId id="334" r:id="rId30"/>
    <p:sldId id="331" r:id="rId31"/>
    <p:sldId id="349" r:id="rId32"/>
    <p:sldId id="350" r:id="rId33"/>
    <p:sldId id="272" r:id="rId34"/>
    <p:sldId id="335" r:id="rId35"/>
    <p:sldId id="277" r:id="rId36"/>
    <p:sldId id="339" r:id="rId37"/>
    <p:sldId id="342" r:id="rId38"/>
    <p:sldId id="352" r:id="rId39"/>
    <p:sldId id="282" r:id="rId40"/>
    <p:sldId id="283" r:id="rId41"/>
    <p:sldId id="273" r:id="rId42"/>
    <p:sldId id="274" r:id="rId43"/>
    <p:sldId id="285" r:id="rId44"/>
    <p:sldId id="294" r:id="rId45"/>
    <p:sldId id="290" r:id="rId46"/>
    <p:sldId id="359" r:id="rId47"/>
    <p:sldId id="360" r:id="rId48"/>
    <p:sldId id="362" r:id="rId49"/>
    <p:sldId id="363" r:id="rId50"/>
    <p:sldId id="365" r:id="rId51"/>
    <p:sldId id="366" r:id="rId52"/>
    <p:sldId id="367" r:id="rId53"/>
    <p:sldId id="368" r:id="rId54"/>
    <p:sldId id="370" r:id="rId55"/>
    <p:sldId id="371" r:id="rId56"/>
    <p:sldId id="372" r:id="rId57"/>
    <p:sldId id="354" r:id="rId58"/>
    <p:sldId id="356" r:id="rId59"/>
    <p:sldId id="357" r:id="rId60"/>
    <p:sldId id="355" r:id="rId61"/>
  </p:sldIdLst>
  <p:sldSz cx="9180513" cy="6858000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800080"/>
    <a:srgbClr val="336600"/>
    <a:srgbClr val="660033"/>
    <a:srgbClr val="008080"/>
    <a:srgbClr val="FF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94" y="41"/>
      </p:cViewPr>
      <p:guideLst>
        <p:guide orient="horz" pos="2160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AC7AD-8F4B-4B89-84B0-119D804AE7C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7C112-2B86-4165-A600-CD6B6BD93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2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6963" y="696913"/>
            <a:ext cx="46640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34331B-55FE-41AB-A24B-4DDFE71867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320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5F0BA-8712-483B-9725-571641DC0520}" type="slidenum">
              <a:rPr lang="en-GB"/>
              <a:pPr/>
              <a:t>1</a:t>
            </a:fld>
            <a:endParaRPr lang="en-GB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2C543-F982-412C-B8B1-FF174E3DB2E9}" type="slidenum">
              <a:rPr lang="en-GB"/>
              <a:pPr/>
              <a:t>10</a:t>
            </a:fld>
            <a:endParaRPr lang="en-GB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D5B8D-E775-43D4-8C83-1ECA4C1EC409}" type="slidenum">
              <a:rPr lang="en-GB"/>
              <a:pPr/>
              <a:t>11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10400-6AE5-4872-8A4C-068FAAED20B6}" type="slidenum">
              <a:rPr lang="en-GB"/>
              <a:pPr/>
              <a:t>12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53587-454E-4837-AE11-67FD405E9CDB}" type="slidenum">
              <a:rPr lang="en-GB"/>
              <a:pPr/>
              <a:t>13</a:t>
            </a:fld>
            <a:endParaRPr lang="en-GB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52F26-2994-40EF-8465-BCEBE960C393}" type="slidenum">
              <a:rPr lang="en-GB"/>
              <a:pPr/>
              <a:t>14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5904E-E1FF-4715-9FAD-C56884D38927}" type="slidenum">
              <a:rPr lang="en-GB"/>
              <a:pPr/>
              <a:t>15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AF9D7-5180-4D5D-8456-4DB26B53C8B2}" type="slidenum">
              <a:rPr lang="en-GB"/>
              <a:pPr/>
              <a:t>16</a:t>
            </a:fld>
            <a:endParaRPr lang="en-GB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CB2A7-0285-41FA-8139-4CC8CBBE43C7}" type="slidenum">
              <a:rPr lang="en-GB"/>
              <a:pPr/>
              <a:t>17</a:t>
            </a:fld>
            <a:endParaRPr lang="en-GB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3F7F0-D584-491F-9BF4-FB7DB782554E}" type="slidenum">
              <a:rPr lang="en-GB"/>
              <a:pPr/>
              <a:t>18</a:t>
            </a:fld>
            <a:endParaRPr lang="en-GB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25F3D-BEB6-46D3-9AD6-06168DF88808}" type="slidenum">
              <a:rPr lang="en-GB"/>
              <a:pPr/>
              <a:t>19</a:t>
            </a:fld>
            <a:endParaRPr lang="en-GB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2A6A6-EA2A-48A4-A59A-928AB55E3406}" type="slidenum">
              <a:rPr lang="en-GB"/>
              <a:pPr/>
              <a:t>2</a:t>
            </a:fld>
            <a:endParaRPr lang="en-GB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7150D-EAD4-48F9-881D-7EE6F7BE514E}" type="slidenum">
              <a:rPr lang="en-GB"/>
              <a:pPr/>
              <a:t>20</a:t>
            </a:fld>
            <a:endParaRPr lang="en-GB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F6631-1089-4F29-AE90-8757D0BA563F}" type="slidenum">
              <a:rPr lang="en-GB"/>
              <a:pPr/>
              <a:t>21</a:t>
            </a:fld>
            <a:endParaRPr lang="en-GB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6F424-BD13-43A1-9F54-CAF73003AAE6}" type="slidenum">
              <a:rPr lang="en-GB"/>
              <a:pPr/>
              <a:t>22</a:t>
            </a:fld>
            <a:endParaRPr lang="en-GB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B3390-ADAF-4B3E-884E-BEDB0AD8D1C5}" type="slidenum">
              <a:rPr lang="en-GB"/>
              <a:pPr/>
              <a:t>23</a:t>
            </a:fld>
            <a:endParaRPr lang="en-GB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ED49D-9CE8-4A7A-8F4F-98217FB84792}" type="slidenum">
              <a:rPr lang="en-GB"/>
              <a:pPr/>
              <a:t>24</a:t>
            </a:fld>
            <a:endParaRPr lang="en-GB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0A731-7497-4A66-A427-1C276EAFED40}" type="slidenum">
              <a:rPr lang="en-GB"/>
              <a:pPr/>
              <a:t>25</a:t>
            </a:fld>
            <a:endParaRPr lang="en-GB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8B6A6-2881-408A-B2D0-1516C05417F6}" type="slidenum">
              <a:rPr lang="en-GB"/>
              <a:pPr/>
              <a:t>26</a:t>
            </a:fld>
            <a:endParaRPr lang="en-GB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1016-ECB2-4797-8D74-AF7387F1581C}" type="slidenum">
              <a:rPr lang="en-GB"/>
              <a:pPr/>
              <a:t>27</a:t>
            </a:fld>
            <a:endParaRPr lang="en-GB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DF082-FEFF-431C-BC42-E8389237CB6A}" type="slidenum">
              <a:rPr lang="en-GB"/>
              <a:pPr/>
              <a:t>28</a:t>
            </a:fld>
            <a:endParaRPr lang="en-GB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399CA-3D85-483E-AB25-1764E1333E13}" type="slidenum">
              <a:rPr lang="en-GB"/>
              <a:pPr/>
              <a:t>29</a:t>
            </a:fld>
            <a:endParaRPr lang="en-GB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AA294-EE08-42D7-86AC-8F7F0AD2A213}" type="slidenum">
              <a:rPr lang="en-GB"/>
              <a:pPr/>
              <a:t>3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825B6-D6F5-44A4-9006-E999C54F88A6}" type="slidenum">
              <a:rPr lang="en-GB"/>
              <a:pPr/>
              <a:t>30</a:t>
            </a:fld>
            <a:endParaRPr lang="en-GB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4A2067-DB36-4E5A-8D16-EAFDF98A083C}" type="slidenum">
              <a:rPr lang="en-GB" sz="1200"/>
              <a:pPr algn="r"/>
              <a:t>31</a:t>
            </a:fld>
            <a:endParaRPr lang="en-GB" sz="120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803557-AE8B-42AA-ABCA-090A8B22B8A4}" type="slidenum">
              <a:rPr lang="en-GB" sz="1200"/>
              <a:pPr algn="r"/>
              <a:t>32</a:t>
            </a:fld>
            <a:endParaRPr lang="en-GB" sz="12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22ABB-0002-4374-9736-F936E40F7172}" type="slidenum">
              <a:rPr lang="en-GB"/>
              <a:pPr/>
              <a:t>33</a:t>
            </a:fld>
            <a:endParaRPr lang="en-GB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D1EC6-69ED-4DEB-9445-3A91FBA6B7AB}" type="slidenum">
              <a:rPr lang="en-GB"/>
              <a:pPr/>
              <a:t>34</a:t>
            </a:fld>
            <a:endParaRPr lang="en-GB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FA802-7967-4CEF-B838-8BA619CCAD32}" type="slidenum">
              <a:rPr lang="en-GB"/>
              <a:pPr/>
              <a:t>35</a:t>
            </a:fld>
            <a:endParaRPr lang="en-GB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1D5DE-E6DE-41D6-8AC2-325F7B4898F2}" type="slidenum">
              <a:rPr lang="en-GB"/>
              <a:pPr/>
              <a:t>36</a:t>
            </a:fld>
            <a:endParaRPr lang="en-GB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16FF9-647D-4A97-AC44-D9FC0D19698E}" type="slidenum">
              <a:rPr lang="en-GB"/>
              <a:pPr/>
              <a:t>37</a:t>
            </a:fld>
            <a:endParaRPr lang="en-GB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EE1CDC-3817-42DE-AFAE-3C9083680E3A}" type="slidenum">
              <a:rPr lang="en-GB" sz="1200"/>
              <a:pPr algn="r"/>
              <a:t>38</a:t>
            </a:fld>
            <a:endParaRPr lang="en-GB" sz="120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7055E3-5AA6-484C-BE1F-5B02C9988685}" type="slidenum">
              <a:rPr lang="en-GB"/>
              <a:pPr/>
              <a:t>39</a:t>
            </a:fld>
            <a:endParaRPr lang="en-GB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DAE5B-5269-475F-ABF1-838AD74EAF25}" type="slidenum">
              <a:rPr lang="en-GB"/>
              <a:pPr/>
              <a:t>4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56658-7FDF-4FC7-B113-53082738CAF1}" type="slidenum">
              <a:rPr lang="en-GB"/>
              <a:pPr/>
              <a:t>40</a:t>
            </a:fld>
            <a:endParaRPr lang="en-GB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3D92A-848A-45DD-9A31-7CECD1D45B50}" type="slidenum">
              <a:rPr lang="en-GB"/>
              <a:pPr/>
              <a:t>41</a:t>
            </a:fld>
            <a:endParaRPr lang="en-GB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AD76B-DED9-4107-B6DA-5A2EAE852515}" type="slidenum">
              <a:rPr lang="en-GB"/>
              <a:pPr/>
              <a:t>42</a:t>
            </a:fld>
            <a:endParaRPr lang="en-GB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DD08B-0179-40B2-BE9A-738CAD7CEBAA}" type="slidenum">
              <a:rPr lang="en-GB"/>
              <a:pPr/>
              <a:t>43</a:t>
            </a:fld>
            <a:endParaRPr lang="en-GB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6C739-B07A-4694-BDC2-BBBDD283C183}" type="slidenum">
              <a:rPr lang="en-GB"/>
              <a:pPr/>
              <a:t>44</a:t>
            </a:fld>
            <a:endParaRPr lang="en-GB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EF860-D57D-4F34-9ECA-288433149DF9}" type="slidenum">
              <a:rPr lang="en-GB"/>
              <a:pPr/>
              <a:t>45</a:t>
            </a:fld>
            <a:endParaRPr lang="en-GB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99418-816A-42B1-8CAA-4093878DD4C5}" type="slidenum">
              <a:rPr lang="en-GB"/>
              <a:pPr/>
              <a:t>46</a:t>
            </a:fld>
            <a:endParaRPr lang="en-GB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ED84A-B2EC-45A7-92CC-F6880E095074}" type="slidenum">
              <a:rPr lang="en-GB"/>
              <a:pPr/>
              <a:t>47</a:t>
            </a:fld>
            <a:endParaRPr lang="en-GB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23E07-C410-4279-B64A-ACC87613A904}" type="slidenum">
              <a:rPr lang="en-GB"/>
              <a:pPr/>
              <a:t>48</a:t>
            </a:fld>
            <a:endParaRPr lang="en-GB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87500-3CE3-425D-8459-9D675BC75456}" type="slidenum">
              <a:rPr lang="en-GB"/>
              <a:pPr/>
              <a:t>49</a:t>
            </a:fld>
            <a:endParaRPr lang="en-GB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A03E6E-40B0-4901-AFB8-ED728C2E4122}" type="slidenum">
              <a:rPr lang="en-GB"/>
              <a:pPr/>
              <a:t>5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9DCC0-44CF-44FB-B1A2-DDEB50A7044D}" type="slidenum">
              <a:rPr lang="en-GB"/>
              <a:pPr/>
              <a:t>50</a:t>
            </a:fld>
            <a:endParaRPr lang="en-GB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B1B1B-0D82-425E-B3DF-C2618609B5E5}" type="slidenum">
              <a:rPr lang="en-GB"/>
              <a:pPr/>
              <a:t>51</a:t>
            </a:fld>
            <a:endParaRPr lang="en-GB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3EE46-4A6C-40BD-9508-410537D19BA7}" type="slidenum">
              <a:rPr lang="en-GB"/>
              <a:pPr/>
              <a:t>52</a:t>
            </a:fld>
            <a:endParaRPr lang="en-GB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DA1B4B-FF29-4993-9A10-A2ABA6FB56FA}" type="slidenum">
              <a:rPr lang="en-GB"/>
              <a:pPr/>
              <a:t>53</a:t>
            </a:fld>
            <a:endParaRPr lang="en-GB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771F0-A000-4673-BFD3-CC180A694227}" type="slidenum">
              <a:rPr lang="en-GB"/>
              <a:pPr/>
              <a:t>54</a:t>
            </a:fld>
            <a:endParaRPr lang="en-GB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BE589-C480-4160-A371-0447358D1C90}" type="slidenum">
              <a:rPr lang="en-GB"/>
              <a:pPr/>
              <a:t>55</a:t>
            </a:fld>
            <a:endParaRPr lang="en-GB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06DD1-F81D-4ECA-B8C7-2A89A1F791EC}" type="slidenum">
              <a:rPr lang="en-GB"/>
              <a:pPr/>
              <a:t>56</a:t>
            </a:fld>
            <a:endParaRPr lang="en-GB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A8C4D3-BE5B-42B1-87C8-EA95E8AC5222}" type="slidenum">
              <a:rPr lang="en-GB" sz="1200"/>
              <a:pPr algn="r"/>
              <a:t>57</a:t>
            </a:fld>
            <a:endParaRPr lang="en-GB" sz="120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534623-996D-4CBA-9639-E55FBF5FFCE4}" type="slidenum">
              <a:rPr lang="en-GB" sz="1200"/>
              <a:pPr algn="r"/>
              <a:t>58</a:t>
            </a:fld>
            <a:endParaRPr lang="en-GB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E589BB-82D8-49EA-9AE2-641227CB2878}" type="slidenum">
              <a:rPr lang="en-GB" sz="1200"/>
              <a:pPr algn="r"/>
              <a:t>59</a:t>
            </a:fld>
            <a:endParaRPr lang="en-GB" sz="120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305F4-3623-4DA7-BC17-6E0646DCA66F}" type="slidenum">
              <a:rPr lang="en-GB"/>
              <a:pPr/>
              <a:t>6</a:t>
            </a:fld>
            <a:endParaRPr lang="en-GB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A716CB-85E3-42B1-ACC3-ADCE37C2B064}" type="slidenum">
              <a:rPr lang="en-GB" sz="1200"/>
              <a:pPr algn="r"/>
              <a:t>60</a:t>
            </a:fld>
            <a:endParaRPr lang="en-GB" sz="120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DA7BF-2BE9-467D-8A31-9777A8B164A7}" type="slidenum">
              <a:rPr lang="en-GB"/>
              <a:pPr/>
              <a:t>7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D8BC1-DE24-48AD-8CA8-38FC5C361F11}" type="slidenum">
              <a:rPr lang="en-GB"/>
              <a:pPr/>
              <a:t>8</a:t>
            </a:fld>
            <a:endParaRPr lang="en-GB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4FCCE-C3EA-472E-84E3-6899F9C6B0E8}" type="slidenum">
              <a:rPr lang="en-GB"/>
              <a:pPr/>
              <a:t>9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975" y="2130425"/>
            <a:ext cx="780256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363" y="3886200"/>
            <a:ext cx="642778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5788" y="277813"/>
            <a:ext cx="2244725" cy="6580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438" y="277813"/>
            <a:ext cx="6584950" cy="6580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38" y="277813"/>
            <a:ext cx="8982075" cy="919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8438" y="1412875"/>
            <a:ext cx="4414837" cy="544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412875"/>
            <a:ext cx="4414838" cy="544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38" y="277813"/>
            <a:ext cx="8982075" cy="919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8438" y="1412875"/>
            <a:ext cx="4414837" cy="544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5675" y="1412875"/>
            <a:ext cx="4414838" cy="264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5675" y="4211638"/>
            <a:ext cx="4414838" cy="2646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8" y="4406900"/>
            <a:ext cx="7802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488" y="2906713"/>
            <a:ext cx="78025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438" y="1412875"/>
            <a:ext cx="4414837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412875"/>
            <a:ext cx="4414838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629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535113"/>
            <a:ext cx="40560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8" y="2174875"/>
            <a:ext cx="40560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4075" y="1535113"/>
            <a:ext cx="4057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2174875"/>
            <a:ext cx="4057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73050"/>
            <a:ext cx="3021012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38" y="273050"/>
            <a:ext cx="51323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1435100"/>
            <a:ext cx="30210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4800600"/>
            <a:ext cx="550703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0225" y="612775"/>
            <a:ext cx="5507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5" y="5367338"/>
            <a:ext cx="5507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438" y="277813"/>
            <a:ext cx="89820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438" y="1412875"/>
            <a:ext cx="898207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0"/>
            <a:ext cx="230188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8788" y="1447800"/>
            <a:ext cx="810895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0" y="2286000"/>
            <a:ext cx="230188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4572000"/>
            <a:ext cx="230188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justLow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F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F"/>
        <a:defRPr sz="3200" b="1">
          <a:solidFill>
            <a:schemeClr val="tx1"/>
          </a:solidFill>
          <a:latin typeface="+mn-lt"/>
          <a:cs typeface="+mn-cs"/>
        </a:defRPr>
      </a:lvl2pPr>
      <a:lvl3pPr marL="1143000" indent="-228600" algn="justLow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8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e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4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6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9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4.e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3.e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15900" y="115888"/>
            <a:ext cx="8839200" cy="6742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sz="4400" dirty="0" smtClean="0">
                <a:solidFill>
                  <a:srgbClr val="006600"/>
                </a:solidFill>
              </a:rPr>
              <a:t/>
            </a:r>
            <a:br>
              <a:rPr lang="en-US" sz="4400" dirty="0" smtClean="0">
                <a:solidFill>
                  <a:srgbClr val="006600"/>
                </a:solidFill>
              </a:rPr>
            </a:br>
            <a:r>
              <a:rPr lang="en-US" sz="4400" dirty="0" smtClean="0">
                <a:solidFill>
                  <a:srgbClr val="006600"/>
                </a:solidFill>
              </a:rPr>
              <a:t>CHAPTER FOUR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b="0" i="0" dirty="0" smtClean="0"/>
              <a:t/>
            </a:r>
            <a:br>
              <a:rPr lang="en-US" sz="2800" b="0" i="0" dirty="0" smtClean="0"/>
            </a:br>
            <a:r>
              <a:rPr lang="en-US" sz="4000" dirty="0" smtClean="0">
                <a:solidFill>
                  <a:srgbClr val="9900CC"/>
                </a:solidFill>
              </a:rPr>
              <a:t>VIOLATING THE ASSUMPTIONS OF THE CLASSICAL LINEAR REGRESSION MODEL (CLRM)</a:t>
            </a:r>
            <a:r>
              <a:rPr lang="en-US" sz="2800" b="0" i="0" dirty="0" smtClean="0">
                <a:solidFill>
                  <a:srgbClr val="9900CC"/>
                </a:solidFill>
              </a:rPr>
              <a:t/>
            </a:r>
            <a:br>
              <a:rPr lang="en-US" sz="2800" b="0" i="0" dirty="0" smtClean="0">
                <a:solidFill>
                  <a:srgbClr val="9900CC"/>
                </a:solidFill>
              </a:rPr>
            </a:br>
            <a:endParaRPr lang="en-GB" sz="2800" i="0" dirty="0" smtClean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57298"/>
            <a:ext cx="8982075" cy="5500702"/>
          </a:xfrm>
        </p:spPr>
        <p:txBody>
          <a:bodyPr/>
          <a:lstStyle/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For instance, if 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= 2X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, then there is a perfect (an exact) multicollinearity between 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&amp; 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. </a:t>
            </a:r>
          </a:p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Suppose, PRF: </a:t>
            </a:r>
            <a:r>
              <a:rPr lang="en-GB" sz="3000" dirty="0" smtClean="0"/>
              <a:t>Y=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+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1</a:t>
            </a:r>
            <a:r>
              <a:rPr lang="en-GB" sz="3000" dirty="0" smtClean="0"/>
              <a:t>X</a:t>
            </a:r>
            <a:r>
              <a:rPr lang="en-GB" sz="3000" baseline="-25000" dirty="0" smtClean="0"/>
              <a:t>1</a:t>
            </a:r>
            <a:r>
              <a:rPr lang="en-GB" sz="3000" dirty="0" smtClean="0"/>
              <a:t>+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2</a:t>
            </a:r>
            <a:r>
              <a:rPr lang="en-GB" sz="3000" dirty="0" smtClean="0"/>
              <a:t>X</a:t>
            </a:r>
            <a:r>
              <a:rPr lang="en-GB" sz="3000" baseline="-25000" dirty="0" smtClean="0"/>
              <a:t>2</a:t>
            </a:r>
            <a:r>
              <a:rPr lang="en-GB" sz="3000" dirty="0" smtClean="0"/>
              <a:t>+U</a:t>
            </a:r>
            <a:r>
              <a:rPr lang="en-GB" sz="2000" dirty="0" smtClean="0"/>
              <a:t>i</a:t>
            </a:r>
            <a:r>
              <a:rPr lang="en-GB" sz="3000" dirty="0" smtClean="0"/>
              <a:t>,  &amp; </a:t>
            </a:r>
            <a:r>
              <a:rPr lang="en-US" sz="3000" dirty="0" smtClean="0"/>
              <a:t>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=2X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.</a:t>
            </a:r>
            <a:endParaRPr lang="el-GR" sz="3000" dirty="0" smtClean="0"/>
          </a:p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The OLS technique yields 3 normal equations:</a:t>
            </a:r>
          </a:p>
          <a:p>
            <a:pPr marL="449263" indent="-449263" eaLnBrk="1" hangingPunct="1">
              <a:lnSpc>
                <a:spcPct val="98000"/>
              </a:lnSpc>
              <a:spcBef>
                <a:spcPct val="0"/>
              </a:spcBef>
            </a:pPr>
            <a:endParaRPr lang="en-US" sz="3000" dirty="0" smtClean="0"/>
          </a:p>
          <a:p>
            <a:pPr marL="449263" indent="-449263" eaLnBrk="1" hangingPunct="1">
              <a:lnSpc>
                <a:spcPct val="98000"/>
              </a:lnSpc>
              <a:spcBef>
                <a:spcPct val="0"/>
              </a:spcBef>
            </a:pPr>
            <a:endParaRPr lang="en-US" dirty="0" smtClean="0"/>
          </a:p>
          <a:p>
            <a:pPr marL="449263" indent="-449263" eaLnBrk="1" hangingPunct="1">
              <a:lnSpc>
                <a:spcPct val="98000"/>
              </a:lnSpc>
              <a:spcBef>
                <a:spcPct val="0"/>
              </a:spcBef>
            </a:pPr>
            <a:endParaRPr lang="en-US" sz="3000" dirty="0" smtClean="0"/>
          </a:p>
          <a:p>
            <a:pPr marL="449263" indent="-449263" eaLnBrk="1" hangingPunct="1">
              <a:lnSpc>
                <a:spcPct val="98000"/>
              </a:lnSpc>
              <a:spcBef>
                <a:spcPct val="0"/>
              </a:spcBef>
            </a:pPr>
            <a:endParaRPr lang="en-US" sz="900" dirty="0" smtClean="0"/>
          </a:p>
          <a:p>
            <a:pPr marL="449263" indent="-44926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But, substituting 2X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for 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in the 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equation yields the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equation. i.e., one of the normal equations is in fact redundant.</a:t>
            </a:r>
          </a:p>
          <a:p>
            <a:pPr marL="449263" indent="-44926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Thus, we have only 2 independent equations but 3 unknowns (</a:t>
            </a:r>
            <a:r>
              <a:rPr lang="el-GR" sz="3000" dirty="0" smtClean="0"/>
              <a:t>β</a:t>
            </a:r>
            <a:r>
              <a:rPr lang="en-GB" sz="3000" dirty="0" smtClean="0"/>
              <a:t>'</a:t>
            </a:r>
            <a:r>
              <a:rPr lang="en-US" sz="3000" dirty="0" smtClean="0"/>
              <a:t>s) to estimate.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</p:spPr>
        <p:txBody>
          <a:bodyPr anchor="ctr" anchorCtr="1"/>
          <a:lstStyle/>
          <a:p>
            <a:pPr eaLnBrk="1" hangingPunct="1"/>
            <a:r>
              <a:rPr lang="en-US" dirty="0" smtClean="0"/>
              <a:t>4.3 Multicollinearity</a:t>
            </a:r>
            <a:endParaRPr lang="en-GB" dirty="0" smtClean="0"/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6984" y="3099639"/>
          <a:ext cx="4939521" cy="1543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3251160" imgH="1015920" progId="Equation.3">
                  <p:embed/>
                </p:oleObj>
              </mc:Choice>
              <mc:Fallback>
                <p:oleObj name="Equation" r:id="rId4" imgW="325116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984" y="3099639"/>
                        <a:ext cx="4939521" cy="1543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>
                                <a:alpha val="3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6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6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15888"/>
            <a:ext cx="8262937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438" y="1412875"/>
            <a:ext cx="8982075" cy="5445125"/>
          </a:xfrm>
        </p:spPr>
        <p:txBody>
          <a:bodyPr/>
          <a:lstStyle/>
          <a:p>
            <a:pPr marL="449263" indent="-449263" eaLnBrk="1" hangingPunct="1">
              <a:spcBef>
                <a:spcPct val="0"/>
              </a:spcBef>
            </a:pPr>
            <a:r>
              <a:rPr lang="en-US" sz="3000" dirty="0" smtClean="0"/>
              <a:t>As a result, the normal equations will reduce to:</a:t>
            </a:r>
          </a:p>
          <a:p>
            <a:pPr eaLnBrk="1" hangingPunct="1">
              <a:spcBef>
                <a:spcPct val="0"/>
              </a:spcBef>
            </a:pPr>
            <a:endParaRPr lang="en-US" sz="3000" dirty="0" smtClean="0"/>
          </a:p>
          <a:p>
            <a:pPr eaLnBrk="1" hangingPunct="1">
              <a:spcBef>
                <a:spcPct val="0"/>
              </a:spcBef>
            </a:pPr>
            <a:endParaRPr lang="en-US" sz="3000" dirty="0" smtClean="0"/>
          </a:p>
          <a:p>
            <a:pPr eaLnBrk="1" hangingPunct="1">
              <a:spcBef>
                <a:spcPct val="0"/>
              </a:spcBef>
            </a:pPr>
            <a:endParaRPr lang="en-US" sz="3000" dirty="0" smtClean="0"/>
          </a:p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The number of </a:t>
            </a:r>
            <a:r>
              <a:rPr lang="el-GR" sz="3000" dirty="0" smtClean="0"/>
              <a:t>β</a:t>
            </a:r>
            <a:r>
              <a:rPr lang="en-GB" sz="3000" dirty="0" smtClean="0"/>
              <a:t>'s</a:t>
            </a:r>
            <a:r>
              <a:rPr lang="en-US" sz="3000" dirty="0" smtClean="0"/>
              <a:t> to be estimated is greater than the number of independent equations. 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So, if two or more X's are perfectly correlated, it is not possible to find the estimates for all </a:t>
            </a:r>
            <a:r>
              <a:rPr lang="el-GR" sz="3000" dirty="0" smtClean="0"/>
              <a:t>β</a:t>
            </a:r>
            <a:r>
              <a:rPr lang="en-GB" sz="3000" dirty="0" smtClean="0"/>
              <a:t>'s</a:t>
            </a:r>
            <a:r>
              <a:rPr lang="en-US" sz="3000" dirty="0" smtClean="0"/>
              <a:t>.</a:t>
            </a:r>
            <a:r>
              <a:rPr lang="en-US" sz="280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i.e., we cannot find           separately, but           .</a:t>
            </a:r>
          </a:p>
          <a:p>
            <a:pPr eaLnBrk="1" hangingPunct="1">
              <a:spcBef>
                <a:spcPct val="0"/>
              </a:spcBef>
            </a:pPr>
            <a:endParaRPr lang="en-US" sz="3000" dirty="0" smtClean="0"/>
          </a:p>
          <a:p>
            <a:pPr marL="449263" indent="-449263" eaLnBrk="1" hangingPunct="1">
              <a:spcBef>
                <a:spcPct val="0"/>
              </a:spcBef>
              <a:buNone/>
            </a:pPr>
            <a:r>
              <a:rPr lang="en-US" sz="3000" dirty="0" smtClean="0"/>
              <a:t>                                               &amp;</a:t>
            </a:r>
          </a:p>
          <a:p>
            <a:pPr marL="449263" indent="-449263" eaLnBrk="1" hangingPunct="1">
              <a:spcBef>
                <a:spcPct val="0"/>
              </a:spcBef>
            </a:pPr>
            <a:endParaRPr lang="en-US" sz="3000" dirty="0" smtClean="0"/>
          </a:p>
        </p:txBody>
      </p:sp>
      <p:graphicFrame>
        <p:nvGraphicFramePr>
          <p:cNvPr id="1587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6984" y="1928802"/>
          <a:ext cx="4786346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2514600" imgH="558720" progId="Equation.3">
                  <p:embed/>
                </p:oleObj>
              </mc:Choice>
              <mc:Fallback>
                <p:oleObj name="Equation" r:id="rId4" imgW="251460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984" y="1928802"/>
                        <a:ext cx="4786346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3744120" y="5072074"/>
          <a:ext cx="10604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6" imgW="533160" imgH="241200" progId="Equation.3">
                  <p:embed/>
                </p:oleObj>
              </mc:Choice>
              <mc:Fallback>
                <p:oleObj name="Equation" r:id="rId6" imgW="5331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120" y="5072074"/>
                        <a:ext cx="10604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7225532" y="5072074"/>
          <a:ext cx="10080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8" imgW="571320" imgH="241200" progId="Equation.3">
                  <p:embed/>
                </p:oleObj>
              </mc:Choice>
              <mc:Fallback>
                <p:oleObj name="Equation" r:id="rId8" imgW="5713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5532" y="5072074"/>
                        <a:ext cx="100806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6" name="Object 8"/>
          <p:cNvGraphicFramePr>
            <a:graphicFrameLocks noChangeAspect="1"/>
          </p:cNvGraphicFramePr>
          <p:nvPr/>
        </p:nvGraphicFramePr>
        <p:xfrm>
          <a:off x="732604" y="5618201"/>
          <a:ext cx="3705114" cy="109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0" imgW="2082600" imgH="495000" progId="Equation.3">
                  <p:embed/>
                </p:oleObj>
              </mc:Choice>
              <mc:Fallback>
                <p:oleObj name="Equation" r:id="rId10" imgW="2082600" imgH="495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04" y="5618201"/>
                        <a:ext cx="3705114" cy="10969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2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82" name="Object 14"/>
          <p:cNvGraphicFramePr>
            <a:graphicFrameLocks noChangeAspect="1"/>
          </p:cNvGraphicFramePr>
          <p:nvPr/>
        </p:nvGraphicFramePr>
        <p:xfrm>
          <a:off x="5661826" y="5960102"/>
          <a:ext cx="2871786" cy="618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2" imgW="1460160" imgH="253800" progId="Equation.3">
                  <p:embed/>
                </p:oleObj>
              </mc:Choice>
              <mc:Fallback>
                <p:oleObj name="Equation" r:id="rId12" imgW="146016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826" y="5960102"/>
                        <a:ext cx="2871786" cy="618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2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368449"/>
            <a:ext cx="8947975" cy="5489575"/>
          </a:xfrm>
        </p:spPr>
        <p:txBody>
          <a:bodyPr/>
          <a:lstStyle/>
          <a:p>
            <a:pPr marL="287338" indent="-287338" eaLnBrk="1" hangingPunct="1">
              <a:lnSpc>
                <a:spcPct val="93000"/>
              </a:lnSpc>
              <a:spcBef>
                <a:spcPct val="0"/>
              </a:spcBef>
            </a:pPr>
            <a:r>
              <a:rPr lang="en-US" sz="3000" u="sng" dirty="0" smtClean="0">
                <a:solidFill>
                  <a:srgbClr val="000000"/>
                </a:solidFill>
              </a:rPr>
              <a:t>High, but not perfect, multicollinearity</a:t>
            </a:r>
            <a:r>
              <a:rPr lang="en-US" sz="3000" dirty="0" smtClean="0"/>
              <a:t>: two/more regressors in a model are highly (but imperfectly) correlated. e.g. 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= 3 – 5X</a:t>
            </a:r>
            <a:r>
              <a:rPr lang="en-US" sz="3000" baseline="-25000" dirty="0" smtClean="0"/>
              <a:t>K</a:t>
            </a:r>
            <a:r>
              <a:rPr lang="en-US" sz="3000" dirty="0" smtClean="0"/>
              <a:t> + </a:t>
            </a:r>
            <a:r>
              <a:rPr lang="en-US" sz="3000" dirty="0" err="1" smtClean="0">
                <a:solidFill>
                  <a:srgbClr val="800080"/>
                </a:solidFill>
              </a:rPr>
              <a:t>u</a:t>
            </a:r>
            <a:r>
              <a:rPr lang="en-US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US" sz="3000" dirty="0" smtClean="0"/>
              <a:t>.</a:t>
            </a:r>
          </a:p>
          <a:p>
            <a:pPr marL="287338" indent="-287338" eaLnBrk="1" hangingPunct="1">
              <a:lnSpc>
                <a:spcPct val="93000"/>
              </a:lnSpc>
              <a:spcBef>
                <a:spcPct val="0"/>
              </a:spcBef>
            </a:pPr>
            <a:r>
              <a:rPr lang="en-US" sz="3000" dirty="0" smtClean="0"/>
              <a:t>This makes it difficult to isolate the effect of each of the highly collinear X's on Y. </a:t>
            </a:r>
          </a:p>
          <a:p>
            <a:pPr marL="287338" indent="-287338" eaLnBrk="1" hangingPunct="1">
              <a:lnSpc>
                <a:spcPct val="93000"/>
              </a:lnSpc>
              <a:spcBef>
                <a:spcPct val="0"/>
              </a:spcBef>
            </a:pPr>
            <a:r>
              <a:rPr lang="en-US" sz="3000" dirty="0" smtClean="0"/>
              <a:t>If there is inexact but strong multicollinearity: </a:t>
            </a:r>
          </a:p>
          <a:p>
            <a:pPr marL="573088" lvl="1" eaLnBrk="1" hangingPunct="1">
              <a:lnSpc>
                <a:spcPct val="93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G"/>
            </a:pPr>
            <a:r>
              <a:rPr lang="en-US" sz="2800" dirty="0" smtClean="0"/>
              <a:t>collinear regressors explain the same variation in Y. </a:t>
            </a:r>
          </a:p>
          <a:p>
            <a:pPr marL="573088" lvl="1" eaLnBrk="1" hangingPunct="1">
              <a:lnSpc>
                <a:spcPct val="93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G"/>
            </a:pPr>
            <a:r>
              <a:rPr lang="en-US" sz="2800" dirty="0" smtClean="0"/>
              <a:t>estimated coefficients change radically depending on inclusion/exclusion of other predictor/s.</a:t>
            </a:r>
          </a:p>
          <a:p>
            <a:pPr marL="573088" lvl="1" eaLnBrk="1" hangingPunct="1">
              <a:lnSpc>
                <a:spcPct val="93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G"/>
            </a:pPr>
            <a:r>
              <a:rPr lang="en-US" sz="2800" dirty="0" smtClean="0"/>
              <a:t>     tend to be very shaky from one sample to another.</a:t>
            </a:r>
          </a:p>
          <a:p>
            <a:pPr marL="573088" lvl="1" eaLnBrk="1" hangingPunct="1">
              <a:lnSpc>
                <a:spcPct val="93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G"/>
            </a:pPr>
            <a:r>
              <a:rPr lang="en-US" sz="2800" dirty="0" smtClean="0"/>
              <a:t>standard errors of       will be inflated, and as a result, t-tests will be insignificant &amp; CIs become wide (</a:t>
            </a:r>
            <a:r>
              <a:rPr lang="en-US" sz="2800" dirty="0" smtClean="0">
                <a:solidFill>
                  <a:srgbClr val="3333FF"/>
                </a:solidFill>
              </a:rPr>
              <a:t>rejecting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3333FF"/>
                </a:solidFill>
              </a:rPr>
              <a:t>H</a:t>
            </a:r>
            <a:r>
              <a:rPr lang="en-US" sz="2800" i="1" baseline="-25000" dirty="0" smtClean="0">
                <a:solidFill>
                  <a:srgbClr val="3333FF"/>
                </a:solidFill>
              </a:rPr>
              <a:t>0</a:t>
            </a:r>
            <a:r>
              <a:rPr lang="en-US" sz="2800" i="1" dirty="0" smtClean="0">
                <a:solidFill>
                  <a:srgbClr val="3333FF"/>
                </a:solidFill>
              </a:rPr>
              <a:t>: </a:t>
            </a:r>
            <a:r>
              <a:rPr lang="el-GR" sz="2800" i="1" dirty="0" smtClean="0">
                <a:solidFill>
                  <a:srgbClr val="3333FF"/>
                </a:solidFill>
              </a:rPr>
              <a:t>β</a:t>
            </a:r>
            <a:r>
              <a:rPr lang="en-GB" sz="2800" i="1" baseline="-25000" dirty="0" smtClean="0">
                <a:solidFill>
                  <a:srgbClr val="3333FF"/>
                </a:solidFill>
              </a:rPr>
              <a:t>j </a:t>
            </a:r>
            <a:r>
              <a:rPr lang="en-GB" sz="2800" i="1" dirty="0" smtClean="0">
                <a:solidFill>
                  <a:srgbClr val="3333FF"/>
                </a:solidFill>
              </a:rPr>
              <a:t>= 0</a:t>
            </a:r>
            <a:r>
              <a:rPr lang="en-US" sz="2800" dirty="0" smtClean="0">
                <a:solidFill>
                  <a:srgbClr val="3333FF"/>
                </a:solidFill>
              </a:rPr>
              <a:t> becomes very rare</a:t>
            </a:r>
            <a:r>
              <a:rPr lang="en-GB" sz="2800" dirty="0" smtClean="0"/>
              <a:t>).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</p:spPr>
        <p:txBody>
          <a:bodyPr anchor="ctr" anchorCtr="1"/>
          <a:lstStyle/>
          <a:p>
            <a:pPr eaLnBrk="1" hangingPunct="1"/>
            <a:r>
              <a:rPr lang="en-US" dirty="0" smtClean="0"/>
              <a:t>4.3 Multicollinearity</a:t>
            </a:r>
            <a:endParaRPr lang="en-GB" dirty="0" smtClean="0"/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875480" y="5143512"/>
          <a:ext cx="504824" cy="50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4" imgW="279360" imgH="241200" progId="Equation.3">
                  <p:embed/>
                </p:oleObj>
              </mc:Choice>
              <mc:Fallback>
                <p:oleObj name="Equation" r:id="rId4" imgW="2793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480" y="5143512"/>
                        <a:ext cx="504824" cy="5048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3733000" y="5503874"/>
          <a:ext cx="640352" cy="56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6" imgW="279360" imgH="241200" progId="Equation.3">
                  <p:embed/>
                </p:oleObj>
              </mc:Choice>
              <mc:Fallback>
                <p:oleObj name="Equation" r:id="rId6" imgW="27936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000" y="5503874"/>
                        <a:ext cx="640352" cy="568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260350"/>
            <a:ext cx="893286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2538" y="1357298"/>
            <a:ext cx="8947975" cy="5500702"/>
          </a:xfrm>
        </p:spPr>
        <p:txBody>
          <a:bodyPr/>
          <a:lstStyle/>
          <a:p>
            <a:pPr marL="463550" lvl="1" eaLnBrk="1" hangingPunct="1">
              <a:lnSpc>
                <a:spcPct val="98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G"/>
            </a:pPr>
            <a:r>
              <a:rPr lang="en-US" sz="2800" dirty="0" smtClean="0">
                <a:solidFill>
                  <a:srgbClr val="006600"/>
                </a:solidFill>
              </a:rPr>
              <a:t>low </a:t>
            </a:r>
            <a:r>
              <a:rPr lang="en-US" sz="2800" i="1" dirty="0" smtClean="0">
                <a:solidFill>
                  <a:srgbClr val="006600"/>
                </a:solidFill>
              </a:rPr>
              <a:t>t-ratios</a:t>
            </a:r>
            <a:r>
              <a:rPr lang="en-US" sz="2800" dirty="0" smtClean="0">
                <a:solidFill>
                  <a:srgbClr val="006600"/>
                </a:solidFill>
              </a:rPr>
              <a:t> but high </a:t>
            </a:r>
            <a:r>
              <a:rPr lang="en-US" sz="2800" i="1" dirty="0" smtClean="0">
                <a:solidFill>
                  <a:srgbClr val="006600"/>
                </a:solidFill>
              </a:rPr>
              <a:t>R</a:t>
            </a:r>
            <a:r>
              <a:rPr lang="en-US" sz="28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800" dirty="0" smtClean="0"/>
              <a:t> (or </a:t>
            </a:r>
            <a:r>
              <a:rPr lang="en-US" sz="2800" i="1" dirty="0" smtClean="0"/>
              <a:t>F</a:t>
            </a:r>
            <a:r>
              <a:rPr lang="en-US" sz="2800" dirty="0" smtClean="0"/>
              <a:t>): i.e., no much individual variation in the X's, but a lot of common variation.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Yet, the OLS estimators are </a:t>
            </a:r>
            <a:r>
              <a:rPr lang="en-US" sz="3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BLUE</a:t>
            </a:r>
            <a:r>
              <a:rPr lang="en-US" sz="3000" dirty="0" smtClean="0"/>
              <a:t>. 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BLUE – a property of repeated-sampling – says nothing about estimates from a single sample.</a:t>
            </a:r>
          </a:p>
          <a:p>
            <a:pPr marL="449263" indent="-449263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But, multicollinearity is not a problem if the principal aim is prediction, given that the same pattern of multicollinearity persists into the forecast period.</a:t>
            </a:r>
          </a:p>
          <a:p>
            <a:pPr marL="449263" indent="-449263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u="sng" dirty="0" smtClean="0">
                <a:solidFill>
                  <a:srgbClr val="000000"/>
                </a:solidFill>
              </a:rPr>
              <a:t>Sources of Multicollinearity</a:t>
            </a:r>
            <a:r>
              <a:rPr lang="en-US" sz="3000" u="sng" dirty="0" smtClean="0"/>
              <a:t>:</a:t>
            </a:r>
            <a:r>
              <a:rPr lang="en-US" sz="3000" dirty="0" smtClean="0"/>
              <a:t> </a:t>
            </a:r>
          </a:p>
          <a:p>
            <a:pPr marL="449263" indent="-449263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Improper use of </a:t>
            </a:r>
            <a:r>
              <a:rPr lang="en-US" sz="3000" u="sng" dirty="0" smtClean="0"/>
              <a:t>dummy variables</a:t>
            </a:r>
            <a:r>
              <a:rPr lang="en-US" sz="3000" dirty="0" smtClean="0"/>
              <a:t>. (</a:t>
            </a:r>
            <a:r>
              <a:rPr lang="en-US" sz="3000" dirty="0" smtClean="0">
                <a:solidFill>
                  <a:srgbClr val="9900CC"/>
                </a:solidFill>
              </a:rPr>
              <a:t>Later!</a:t>
            </a:r>
            <a:r>
              <a:rPr lang="en-US" sz="3000" dirty="0" smtClean="0"/>
              <a:t>)</a:t>
            </a:r>
          </a:p>
          <a:p>
            <a:pPr marL="449263" indent="-449263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Including (almost) the same variable twice.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741363"/>
            <a:ext cx="8716963" cy="3841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538" y="1428736"/>
            <a:ext cx="8947975" cy="5429264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Method of data collection used (e.g. sampling over a limited range of X values).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Including a variable computed from other variables in the model (e.g. using family income, mother’s income &amp; father’s income together).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Adding many </a:t>
            </a:r>
            <a:r>
              <a:rPr lang="en-US" sz="3000" u="sng" dirty="0" smtClean="0"/>
              <a:t>polynomial terms</a:t>
            </a:r>
            <a:r>
              <a:rPr lang="en-US" sz="3000" dirty="0" smtClean="0"/>
              <a:t> to a model, especially if the range of the X variable is small.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Or, it may just happen that variables are highly correlated (chance!).</a:t>
            </a:r>
          </a:p>
          <a:p>
            <a:pPr marL="341313" indent="-341313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u="sng" dirty="0" smtClean="0">
                <a:solidFill>
                  <a:srgbClr val="000000"/>
                </a:solidFill>
              </a:rPr>
              <a:t>Detecting Multicollinearity</a:t>
            </a:r>
            <a:r>
              <a:rPr lang="en-US" sz="3000" u="sng" dirty="0" smtClean="0"/>
              <a:t>: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The classic case of multicollinearity occurs when R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is high (&amp; significant), but none of the X's is significant (some may even have wrong sign).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542925"/>
            <a:ext cx="8262937" cy="5095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438" y="1341438"/>
            <a:ext cx="8982075" cy="5516562"/>
          </a:xfrm>
        </p:spPr>
        <p:txBody>
          <a:bodyPr/>
          <a:lstStyle/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Detecting the presence of multicollinearity is more difficult in the less clear-cut cases. </a:t>
            </a:r>
          </a:p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Sometimes, simple or partial coefficients of correlation among regressors are used. </a:t>
            </a:r>
          </a:p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However, serious multicollinearity may exist even if these correlation coefficients are low.</a:t>
            </a:r>
          </a:p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statistic </a:t>
            </a:r>
            <a:r>
              <a:rPr lang="en-US" sz="3000" dirty="0" smtClean="0"/>
              <a:t>commonly used for detecting multi-collinearity is VIF (Variance Inflation Factor).</a:t>
            </a:r>
          </a:p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From a SLR of Y on X</a:t>
            </a:r>
            <a:r>
              <a:rPr lang="en-US" sz="3000" baseline="-25000" dirty="0" smtClean="0"/>
              <a:t>j</a:t>
            </a:r>
            <a:r>
              <a:rPr lang="en-US" sz="3000" dirty="0" smtClean="0"/>
              <a:t> we have:</a:t>
            </a:r>
          </a:p>
          <a:p>
            <a:pPr marL="455613" indent="-455613" eaLnBrk="1" hangingPunct="1">
              <a:lnSpc>
                <a:spcPct val="90000"/>
              </a:lnSpc>
              <a:spcBef>
                <a:spcPct val="0"/>
              </a:spcBef>
            </a:pPr>
            <a:endParaRPr lang="en-US" sz="700" dirty="0" smtClean="0"/>
          </a:p>
          <a:p>
            <a:pPr marL="455613" indent="-4556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From MLR regression of Y on X's: </a:t>
            </a:r>
          </a:p>
          <a:p>
            <a:pPr marL="455613" indent="-455613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/>
              <a:t>                                                  where         is the 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from</a:t>
            </a:r>
          </a:p>
          <a:p>
            <a:pPr marL="455613" indent="-455613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/>
              <a:t>                                                regressing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on all other X's.</a:t>
            </a: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66661" y="4876818"/>
          <a:ext cx="2452685" cy="981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1079280" imgH="482400" progId="Equation.3">
                  <p:embed/>
                </p:oleObj>
              </mc:Choice>
              <mc:Fallback>
                <p:oleObj name="Equation" r:id="rId4" imgW="10792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661" y="4876818"/>
                        <a:ext cx="2452685" cy="981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>
                                <a:alpha val="30000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1" name="Object 5"/>
          <p:cNvGraphicFramePr>
            <a:graphicFrameLocks noChangeAspect="1"/>
          </p:cNvGraphicFramePr>
          <p:nvPr/>
        </p:nvGraphicFramePr>
        <p:xfrm>
          <a:off x="311942" y="5857875"/>
          <a:ext cx="41354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2514600" imgH="482400" progId="Equation.3">
                  <p:embed/>
                </p:oleObj>
              </mc:Choice>
              <mc:Fallback>
                <p:oleObj name="Equation" r:id="rId6" imgW="25146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2" y="5857875"/>
                        <a:ext cx="41354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2" name="Object 6"/>
          <p:cNvGraphicFramePr>
            <a:graphicFrameLocks noChangeAspect="1"/>
          </p:cNvGraphicFramePr>
          <p:nvPr/>
        </p:nvGraphicFramePr>
        <p:xfrm>
          <a:off x="5804702" y="5857892"/>
          <a:ext cx="415617" cy="50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8" imgW="215640" imgH="253800" progId="Equation.3">
                  <p:embed/>
                </p:oleObj>
              </mc:Choice>
              <mc:Fallback>
                <p:oleObj name="Equation" r:id="rId8" imgW="2156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4702" y="5857892"/>
                        <a:ext cx="415617" cy="5016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68338"/>
            <a:ext cx="86868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2538" y="1447800"/>
            <a:ext cx="8947975" cy="5410200"/>
          </a:xfrm>
        </p:spPr>
        <p:txBody>
          <a:bodyPr/>
          <a:lstStyle/>
          <a:p>
            <a:pPr marL="287338" indent="-287338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The difference between variances of 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j</a:t>
            </a:r>
            <a:r>
              <a:rPr lang="en-GB" sz="3000" dirty="0" smtClean="0"/>
              <a:t> in the 2 cases arises from the correlation between </a:t>
            </a:r>
            <a:r>
              <a:rPr lang="en-GB" sz="3000" dirty="0" err="1" smtClean="0"/>
              <a:t>X</a:t>
            </a:r>
            <a:r>
              <a:rPr lang="en-GB" sz="3000" baseline="-25000" dirty="0" err="1" smtClean="0"/>
              <a:t>j</a:t>
            </a:r>
            <a:r>
              <a:rPr lang="en-GB" sz="3000" baseline="-25000" dirty="0" smtClean="0"/>
              <a:t> </a:t>
            </a:r>
            <a:r>
              <a:rPr lang="en-GB" sz="3000" dirty="0" smtClean="0"/>
              <a:t>&amp; the other X's, and is captured by: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5400" dirty="0" smtClean="0"/>
              <a:t>                       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If </a:t>
            </a:r>
            <a:r>
              <a:rPr lang="en-GB" sz="3000" dirty="0" err="1" smtClean="0"/>
              <a:t>X</a:t>
            </a:r>
            <a:r>
              <a:rPr lang="en-GB" sz="3000" baseline="-25000" dirty="0" err="1" smtClean="0"/>
              <a:t>j</a:t>
            </a:r>
            <a:r>
              <a:rPr lang="en-US" sz="3000" dirty="0" smtClean="0"/>
              <a:t> is not correlated with the other X's,                    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dirty="0" smtClean="0"/>
              <a:t>                 and the two variances will be identical.</a:t>
            </a:r>
          </a:p>
          <a:p>
            <a:pPr marL="450850" indent="-450850" eaLnBrk="1" hangingPunct="1">
              <a:spcBef>
                <a:spcPct val="0"/>
              </a:spcBef>
              <a:defRPr/>
            </a:pPr>
            <a:r>
              <a:rPr lang="en-US" sz="3000" dirty="0" smtClean="0"/>
              <a:t>As R</a:t>
            </a:r>
            <a:r>
              <a:rPr lang="en-US" sz="3000" baseline="-25000" dirty="0" smtClean="0"/>
              <a:t>j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increases, </a:t>
            </a:r>
            <a:r>
              <a:rPr lang="en-US" sz="3000" dirty="0" err="1" smtClean="0"/>
              <a:t>VIF</a:t>
            </a:r>
            <a:r>
              <a:rPr lang="en-US" sz="3000" baseline="-25000" dirty="0" err="1" smtClean="0"/>
              <a:t>j</a:t>
            </a:r>
            <a:r>
              <a:rPr lang="en-US" sz="3000" dirty="0" smtClean="0"/>
              <a:t> rises.</a:t>
            </a:r>
          </a:p>
          <a:p>
            <a:pPr marL="450850" indent="-450850" eaLnBrk="1" hangingPunct="1">
              <a:spcBef>
                <a:spcPct val="0"/>
              </a:spcBef>
              <a:defRPr/>
            </a:pPr>
            <a:r>
              <a:rPr lang="en-US" sz="3000" dirty="0" smtClean="0"/>
              <a:t>If </a:t>
            </a:r>
            <a:r>
              <a:rPr lang="en-US" sz="3000" dirty="0" err="1" smtClean="0"/>
              <a:t>X</a:t>
            </a:r>
            <a:r>
              <a:rPr lang="en-US" sz="3000" baseline="-25000" dirty="0" err="1" smtClean="0"/>
              <a:t>j</a:t>
            </a:r>
            <a:r>
              <a:rPr lang="en-US" sz="3000" dirty="0" smtClean="0"/>
              <a:t> is perfectly correlated with other X's, </a:t>
            </a:r>
            <a:r>
              <a:rPr lang="en-US" sz="3000" dirty="0" err="1" smtClean="0"/>
              <a:t>VIF</a:t>
            </a:r>
            <a:r>
              <a:rPr lang="en-US" sz="3000" baseline="-25000" dirty="0" err="1" smtClean="0"/>
              <a:t>j</a:t>
            </a:r>
            <a:r>
              <a:rPr lang="en-US" sz="3000" dirty="0" smtClean="0"/>
              <a:t>=∞. </a:t>
            </a:r>
            <a:r>
              <a:rPr lang="en-US" sz="3000" dirty="0" smtClean="0">
                <a:solidFill>
                  <a:srgbClr val="006600"/>
                </a:solidFill>
              </a:rPr>
              <a:t>Implication for precision (or CIs)???</a:t>
            </a:r>
          </a:p>
          <a:p>
            <a:pPr marL="450850" indent="-450850" eaLnBrk="1" hangingPunct="1">
              <a:spcBef>
                <a:spcPct val="0"/>
              </a:spcBef>
              <a:defRPr/>
            </a:pPr>
            <a:r>
              <a:rPr lang="en-US" sz="3000" dirty="0" smtClean="0"/>
              <a:t>So, large VIF is a sign of serious or “intolerable” multicollinearity.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3000" dirty="0" smtClean="0"/>
          </a:p>
        </p:txBody>
      </p:sp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5590388" y="2285992"/>
          <a:ext cx="20875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952200" imgH="457200" progId="Equation.3">
                  <p:embed/>
                </p:oleObj>
              </mc:Choice>
              <mc:Fallback>
                <p:oleObj name="Equation" r:id="rId4" imgW="9522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0388" y="2285992"/>
                        <a:ext cx="2087562" cy="1008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 cmpd="dbl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5" name="Object 9"/>
          <p:cNvGraphicFramePr>
            <a:graphicFrameLocks noChangeAspect="1"/>
          </p:cNvGraphicFramePr>
          <p:nvPr/>
        </p:nvGraphicFramePr>
        <p:xfrm>
          <a:off x="661166" y="3881444"/>
          <a:ext cx="12906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596880" imgH="241200" progId="Equation.3">
                  <p:embed/>
                </p:oleObj>
              </mc:Choice>
              <mc:Fallback>
                <p:oleObj name="Equation" r:id="rId6" imgW="59688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66" y="3881444"/>
                        <a:ext cx="1290638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6" name="Object 10"/>
          <p:cNvGraphicFramePr>
            <a:graphicFrameLocks noChangeAspect="1"/>
          </p:cNvGraphicFramePr>
          <p:nvPr/>
        </p:nvGraphicFramePr>
        <p:xfrm>
          <a:off x="7368408" y="3286124"/>
          <a:ext cx="11509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8" imgW="520560" imgH="253800" progId="Equation.3">
                  <p:embed/>
                </p:oleObj>
              </mc:Choice>
              <mc:Fallback>
                <p:oleObj name="Equation" r:id="rId8" imgW="52056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8408" y="3286124"/>
                        <a:ext cx="1150938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322263"/>
            <a:ext cx="8982075" cy="5984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2538" y="1341438"/>
            <a:ext cx="8967025" cy="5516562"/>
          </a:xfrm>
        </p:spPr>
        <p:txBody>
          <a:bodyPr/>
          <a:lstStyle/>
          <a:p>
            <a:pPr marL="341313" indent="-341313" eaLnBrk="1" hangingPunct="1">
              <a:spcBef>
                <a:spcPct val="0"/>
              </a:spcBef>
              <a:defRPr/>
            </a:pPr>
            <a:r>
              <a:rPr lang="en-US" sz="3000" dirty="0" smtClean="0"/>
              <a:t>There is no cutoff point on VIF beyond which multicollinearity is taken as intolerable.</a:t>
            </a:r>
          </a:p>
          <a:p>
            <a:pPr marL="341313" indent="-341313" eaLnBrk="1" hangingPunct="1">
              <a:spcBef>
                <a:spcPct val="0"/>
              </a:spcBef>
              <a:defRPr/>
            </a:pPr>
            <a:r>
              <a:rPr lang="en-US" sz="3000" dirty="0" smtClean="0"/>
              <a:t>A rule of thumb: </a:t>
            </a:r>
            <a:r>
              <a:rPr lang="en-US" sz="3000" dirty="0" err="1" smtClean="0">
                <a:solidFill>
                  <a:srgbClr val="008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VIF</a:t>
            </a:r>
            <a:r>
              <a:rPr lang="en-US" sz="3000" dirty="0" smtClean="0">
                <a:solidFill>
                  <a:srgbClr val="008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≥ 10</a:t>
            </a:r>
            <a:r>
              <a:rPr lang="en-US" sz="3000" dirty="0" smtClean="0"/>
              <a:t> is a sign of severe multicollinearity.</a:t>
            </a:r>
            <a:endParaRPr lang="en-US" sz="3000" u="sng" dirty="0" smtClean="0">
              <a:solidFill>
                <a:srgbClr val="000000"/>
              </a:solidFill>
            </a:endParaRPr>
          </a:p>
          <a:p>
            <a:pPr marL="341313" indent="-341313" algn="ctr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u="sng" dirty="0" smtClean="0">
                <a:solidFill>
                  <a:srgbClr val="000000"/>
                </a:solidFill>
              </a:rPr>
              <a:t>Solutions to Multicollinearity</a:t>
            </a:r>
            <a:r>
              <a:rPr lang="en-US" sz="3000" u="sng" dirty="0" smtClean="0"/>
              <a:t>: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Solutions depend on the sources of the problem.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The formula below is indicative of some solutions: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endParaRPr lang="en-US" sz="3000" dirty="0" smtClean="0"/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endParaRPr lang="en-US" sz="3000" dirty="0" smtClean="0"/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More precision (or lower            ) may result from:</a:t>
            </a:r>
          </a:p>
          <a:p>
            <a:pPr marL="736600" lvl="1" indent="-341313" eaLnBrk="1" hangingPunct="1">
              <a:lnSpc>
                <a:spcPct val="98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800" dirty="0" smtClean="0"/>
              <a:t>smaller RSS – less noise, ceteris paribus (</a:t>
            </a:r>
            <a:r>
              <a:rPr lang="en-US" sz="2800" i="1" dirty="0" smtClean="0"/>
              <a:t>cp</a:t>
            </a:r>
            <a:r>
              <a:rPr lang="en-US" sz="2800" dirty="0" smtClean="0"/>
              <a:t>);</a:t>
            </a:r>
          </a:p>
          <a:p>
            <a:pPr marL="736600" lvl="1" indent="-341313" eaLnBrk="1" hangingPunct="1">
              <a:lnSpc>
                <a:spcPct val="98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800" dirty="0" smtClean="0"/>
              <a:t>larger sample size (n) relative to N</a:t>
            </a:r>
            <a:r>
              <a:rPr lang="en-US" sz="2800" u="sng" dirty="0" smtClean="0"/>
              <a:t>o</a:t>
            </a:r>
            <a:r>
              <a:rPr lang="en-US" sz="2800" dirty="0" smtClean="0"/>
              <a:t>. of </a:t>
            </a:r>
            <a:r>
              <a:rPr lang="el-GR" sz="2800" dirty="0" smtClean="0"/>
              <a:t>β</a:t>
            </a:r>
            <a:r>
              <a:rPr lang="en-US" sz="2800" dirty="0" smtClean="0"/>
              <a:t>'s (K+1), </a:t>
            </a:r>
            <a:r>
              <a:rPr lang="en-US" sz="2800" i="1" dirty="0" smtClean="0"/>
              <a:t>cp</a:t>
            </a:r>
            <a:r>
              <a:rPr lang="en-US" sz="2800" dirty="0" smtClean="0"/>
              <a:t>;</a:t>
            </a:r>
          </a:p>
        </p:txBody>
      </p:sp>
      <p:graphicFrame>
        <p:nvGraphicFramePr>
          <p:cNvPr id="1781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04504" y="4393007"/>
          <a:ext cx="3500462" cy="1179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4" imgW="1765080" imgH="507960" progId="Equation.3">
                  <p:embed/>
                </p:oleObj>
              </mc:Choice>
              <mc:Fallback>
                <p:oleObj name="Equation" r:id="rId4" imgW="17650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504" y="4393007"/>
                        <a:ext cx="3500462" cy="1179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1" name="Object 5"/>
          <p:cNvGraphicFramePr>
            <a:graphicFrameLocks noChangeAspect="1"/>
          </p:cNvGraphicFramePr>
          <p:nvPr/>
        </p:nvGraphicFramePr>
        <p:xfrm>
          <a:off x="875480" y="4404313"/>
          <a:ext cx="3286148" cy="1096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6" imgW="1612800" imgH="482400" progId="Equation.3">
                  <p:embed/>
                </p:oleObj>
              </mc:Choice>
              <mc:Fallback>
                <p:oleObj name="Equation" r:id="rId6" imgW="16128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480" y="4404313"/>
                        <a:ext cx="3286148" cy="10963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4804570" y="5357826"/>
          <a:ext cx="1214446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8" imgW="520560" imgH="266400" progId="Equation.3">
                  <p:embed/>
                </p:oleObj>
              </mc:Choice>
              <mc:Fallback>
                <p:oleObj name="Equation" r:id="rId8" imgW="52056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570" y="5357826"/>
                        <a:ext cx="1214446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96900"/>
            <a:ext cx="8910637" cy="5286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538" y="1341438"/>
            <a:ext cx="8947975" cy="5516562"/>
          </a:xfrm>
        </p:spPr>
        <p:txBody>
          <a:bodyPr/>
          <a:lstStyle/>
          <a:p>
            <a:pPr marL="804863" lvl="1" indent="-40957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lphaLcParenR" startAt="3"/>
              <a:tabLst>
                <a:tab pos="1339850" algn="l"/>
              </a:tabLst>
            </a:pPr>
            <a:r>
              <a:rPr lang="en-US" sz="2800" dirty="0" smtClean="0"/>
              <a:t>greater variation in values of each X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, </a:t>
            </a:r>
            <a:r>
              <a:rPr lang="en-US" sz="2800" i="1" dirty="0" smtClean="0"/>
              <a:t>cp</a:t>
            </a:r>
            <a:r>
              <a:rPr lang="en-US" sz="2800" dirty="0" smtClean="0"/>
              <a:t>;</a:t>
            </a:r>
          </a:p>
          <a:p>
            <a:pPr marL="804863" lvl="1" indent="-40957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lphaLcParenR" startAt="3"/>
              <a:tabLst>
                <a:tab pos="1339850" algn="l"/>
              </a:tabLst>
            </a:pPr>
            <a:r>
              <a:rPr lang="en-US" sz="2800" dirty="0" smtClean="0"/>
              <a:t>less correlation between regressors, </a:t>
            </a:r>
            <a:r>
              <a:rPr lang="en-US" sz="2800" i="1" dirty="0" smtClean="0"/>
              <a:t>cp</a:t>
            </a:r>
            <a:r>
              <a:rPr lang="en-US" sz="2800" dirty="0" smtClean="0"/>
              <a:t>.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  <a:tabLst>
                <a:tab pos="1339850" algn="l"/>
              </a:tabLst>
            </a:pPr>
            <a:r>
              <a:rPr lang="en-US" sz="3000" dirty="0" smtClean="0"/>
              <a:t>Thus, serious multicollinearity may be solved by using one/more of the following: 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1339850" algn="l"/>
              </a:tabLst>
            </a:pPr>
            <a:r>
              <a:rPr lang="en-US" sz="3000" dirty="0" smtClean="0"/>
              <a:t>Increasing sample size (if possible). ???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AutoNum type="arabicPeriod"/>
              <a:tabLst>
                <a:tab pos="1339850" algn="l"/>
              </a:tabLst>
            </a:pPr>
            <a:r>
              <a:rPr lang="en-US" sz="3000" dirty="0" smtClean="0"/>
              <a:t>Utilizing a priori information on parameters (from theory or prior research)</a:t>
            </a:r>
            <a:r>
              <a:rPr lang="en-GB" sz="3000" dirty="0" smtClean="0"/>
              <a:t>.</a:t>
            </a:r>
            <a:r>
              <a:rPr lang="en-US" sz="3000" dirty="0" smtClean="0"/>
              <a:t> 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AutoNum type="arabicPeriod" startAt="3"/>
              <a:tabLst>
                <a:tab pos="1339850" algn="l"/>
              </a:tabLst>
            </a:pPr>
            <a:r>
              <a:rPr lang="en-US" sz="3000" dirty="0" smtClean="0"/>
              <a:t>Transforming variables or functional form:</a:t>
            </a:r>
          </a:p>
          <a:p>
            <a:pPr marL="736600" lvl="1" indent="-341313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Wingdings 2" pitchFamily="18" charset="2"/>
              <a:buAutoNum type="alphaLcParenR"/>
              <a:tabLst>
                <a:tab pos="1339850" algn="l"/>
              </a:tabLst>
            </a:pPr>
            <a:r>
              <a:rPr lang="en-US" sz="2800" dirty="0" smtClean="0"/>
              <a:t>Using </a:t>
            </a:r>
            <a:r>
              <a:rPr lang="el-GR" sz="2800" dirty="0" smtClean="0"/>
              <a:t>Δ</a:t>
            </a:r>
            <a:r>
              <a:rPr lang="en-GB" sz="2800" dirty="0" smtClean="0"/>
              <a:t>X</a:t>
            </a:r>
            <a:r>
              <a:rPr lang="en-US" sz="2800" dirty="0" smtClean="0"/>
              <a:t> instead of X (where the cause may be X's moving in the same direction over time). </a:t>
            </a:r>
          </a:p>
          <a:p>
            <a:pPr marL="736600" lvl="1" indent="-341313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Wingdings 2" pitchFamily="18" charset="2"/>
              <a:buAutoNum type="alphaLcParenR"/>
              <a:tabLst>
                <a:tab pos="1339850" algn="l"/>
              </a:tabLst>
            </a:pPr>
            <a:r>
              <a:rPr lang="en-US" sz="2800" dirty="0" smtClean="0"/>
              <a:t>In polynomial regressions, using       instead of          </a:t>
            </a:r>
            <a:r>
              <a:rPr lang="en-US" sz="2800" dirty="0" err="1" smtClean="0">
                <a:solidFill>
                  <a:srgbClr val="80008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800080"/>
                </a:solidFill>
              </a:rPr>
              <a:t>j</a:t>
            </a:r>
            <a:r>
              <a:rPr lang="en-US" sz="2800" dirty="0" smtClean="0"/>
              <a:t> tends to reduce collinearity.</a:t>
            </a:r>
          </a:p>
          <a:p>
            <a:pPr marL="736600" lvl="1" indent="-341313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Wingdings 2" pitchFamily="18" charset="2"/>
              <a:buAutoNum type="alphaLcParenR"/>
              <a:tabLst>
                <a:tab pos="1339850" algn="l"/>
              </a:tabLst>
            </a:pPr>
            <a:r>
              <a:rPr lang="en-US" sz="2800" dirty="0" smtClean="0"/>
              <a:t>Usually, </a:t>
            </a:r>
            <a:r>
              <a:rPr lang="en-US" sz="2800" i="1" dirty="0" smtClean="0">
                <a:solidFill>
                  <a:srgbClr val="C00000"/>
                </a:solidFill>
              </a:rPr>
              <a:t>log</a:t>
            </a:r>
            <a:r>
              <a:rPr lang="en-US" sz="2800" dirty="0" smtClean="0"/>
              <a:t>s are less collinear than levels.</a:t>
            </a:r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6376206" y="5643582"/>
          <a:ext cx="10715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8" name="Equation" r:id="rId4" imgW="520560" imgH="253800" progId="Equation.3">
                  <p:embed/>
                </p:oleObj>
              </mc:Choice>
              <mc:Fallback>
                <p:oleObj name="Equation" r:id="rId4" imgW="52056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206" y="5643582"/>
                        <a:ext cx="107156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549275"/>
            <a:ext cx="8623300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4.3 Multicollinearity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428736"/>
            <a:ext cx="8982075" cy="5429264"/>
          </a:xfrm>
        </p:spPr>
        <p:txBody>
          <a:bodyPr/>
          <a:lstStyle/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en-GB" sz="3000" dirty="0" smtClean="0"/>
              <a:t>Pooling cross-sectional and time-series data.</a:t>
            </a:r>
            <a:endParaRPr lang="en-US" sz="3000" dirty="0" smtClean="0"/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en-US" sz="3000" dirty="0" smtClean="0"/>
              <a:t>Dropping one of the collinear predictors. </a:t>
            </a:r>
            <a:r>
              <a:rPr lang="en-US" sz="3000" dirty="0" smtClean="0">
                <a:solidFill>
                  <a:srgbClr val="9900CC"/>
                </a:solidFill>
              </a:rPr>
              <a:t>???</a:t>
            </a:r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dirty="0" smtClean="0"/>
              <a:t>   But, this may lead to the omitted variable bias.</a:t>
            </a:r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AutoNum type="arabicPeriod" startAt="6"/>
            </a:pPr>
            <a:r>
              <a:rPr lang="en-US" sz="3000" dirty="0" smtClean="0"/>
              <a:t>To be aware of its existence and employing cautious interpretation of 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5775" y="1357298"/>
            <a:ext cx="8944738" cy="5500702"/>
          </a:xfrm>
        </p:spPr>
        <p:txBody>
          <a:bodyPr/>
          <a:lstStyle/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The estimates derived using OLS techniques and the inferences based on those estimates are valid only under certain conditions.</a:t>
            </a:r>
          </a:p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In general, these conditions amount to the regression model being </a:t>
            </a:r>
            <a:r>
              <a:rPr lang="en-GB" sz="3000" i="1" dirty="0" smtClean="0"/>
              <a:t>"well-specified"</a:t>
            </a:r>
            <a:r>
              <a:rPr lang="en-GB" sz="3000" dirty="0" smtClean="0"/>
              <a:t>. </a:t>
            </a:r>
          </a:p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A regression model is </a:t>
            </a:r>
            <a:r>
              <a:rPr lang="en-GB" sz="3000" i="1" dirty="0" smtClean="0"/>
              <a:t>statistically well-specified </a:t>
            </a:r>
            <a:r>
              <a:rPr lang="en-GB" sz="3000" dirty="0" smtClean="0"/>
              <a:t>for an estimator (say, OLS) if all assumptions needed for optimality of the estimator are satisfied.</a:t>
            </a:r>
          </a:p>
          <a:p>
            <a:pPr marL="457200" indent="-45720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Before we relax the assumptions of the CLRM, let us recall: (</a:t>
            </a:r>
            <a:r>
              <a:rPr lang="en-GB" sz="3000" dirty="0" err="1" smtClean="0"/>
              <a:t>i</a:t>
            </a:r>
            <a:r>
              <a:rPr lang="en-GB" sz="3000" dirty="0" smtClean="0"/>
              <a:t>) basic steps in a scientific enquiry &amp; (ii) the assumptions made.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9001125" cy="936625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4.1 Introduction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549275"/>
            <a:ext cx="8623300" cy="503238"/>
          </a:xfr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4.4 Non-normality of the Error Term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357298"/>
            <a:ext cx="8982075" cy="5500702"/>
          </a:xfrm>
        </p:spPr>
        <p:txBody>
          <a:bodyPr/>
          <a:lstStyle/>
          <a:p>
            <a:pPr marL="341313" indent="-341313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Normality is not required to get BLUE of </a:t>
            </a:r>
            <a:r>
              <a:rPr lang="el-GR" sz="3000" dirty="0" smtClean="0"/>
              <a:t>β</a:t>
            </a:r>
            <a:r>
              <a:rPr lang="en-GB" sz="3000" dirty="0" smtClean="0"/>
              <a:t>'s.</a:t>
            </a:r>
          </a:p>
          <a:p>
            <a:pPr marL="341313" indent="-341313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The CLRM merely requires errors to be </a:t>
            </a:r>
            <a:r>
              <a:rPr lang="en-GB" sz="3000" i="1" dirty="0" smtClean="0"/>
              <a:t>IID</a:t>
            </a:r>
            <a:r>
              <a:rPr lang="en-GB" sz="3000" dirty="0" smtClean="0"/>
              <a:t>. </a:t>
            </a:r>
          </a:p>
          <a:p>
            <a:pPr marL="341313" indent="-341313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Normality of errors is required only for valid hypothesis testing, i.e., validity of t- and F-tests. </a:t>
            </a:r>
          </a:p>
          <a:p>
            <a:pPr marL="341313" indent="-341313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In small samples, if errors are not normally distributed, estimated coefficients will not follow normal distribution, which complicates inference. </a:t>
            </a:r>
          </a:p>
          <a:p>
            <a:pPr marL="341313" indent="-341313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NB: No obligation on X's to be normally distributed!</a:t>
            </a:r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A formal test of normality is </a:t>
            </a:r>
            <a:r>
              <a:rPr lang="en-GB" sz="3000" i="1" dirty="0" smtClean="0">
                <a:solidFill>
                  <a:srgbClr val="336600"/>
                </a:solidFill>
              </a:rPr>
              <a:t>Shapiro-</a:t>
            </a:r>
            <a:r>
              <a:rPr lang="en-GB" sz="3000" i="1" dirty="0" err="1" smtClean="0">
                <a:solidFill>
                  <a:srgbClr val="336600"/>
                </a:solidFill>
              </a:rPr>
              <a:t>Wilk</a:t>
            </a:r>
            <a:r>
              <a:rPr lang="en-GB" sz="3000" i="1" dirty="0" smtClean="0">
                <a:solidFill>
                  <a:srgbClr val="336600"/>
                </a:solidFill>
              </a:rPr>
              <a:t> test </a:t>
            </a:r>
            <a:r>
              <a:rPr lang="en-GB" sz="3000" dirty="0" smtClean="0"/>
              <a:t>[H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: errors are normally distributed].</a:t>
            </a:r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Large p-value shows that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 cannot be rejected.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549275"/>
            <a:ext cx="8623300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4.4 Non-normality of the Error Term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428736"/>
            <a:ext cx="9036050" cy="5456252"/>
          </a:xfrm>
        </p:spPr>
        <p:txBody>
          <a:bodyPr/>
          <a:lstStyle/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2800" dirty="0" smtClean="0"/>
              <a:t>If H</a:t>
            </a:r>
            <a:r>
              <a:rPr lang="en-GB" sz="2800" baseline="-25000" dirty="0" smtClean="0"/>
              <a:t>0</a:t>
            </a:r>
            <a:r>
              <a:rPr lang="en-GB" sz="2800" dirty="0" smtClean="0"/>
              <a:t> is rejected, transforming the regressand or re-specifying the functional form of the model may help.</a:t>
            </a:r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  <a:buNone/>
            </a:pPr>
            <a:endParaRPr lang="en-GB" sz="2800" dirty="0" smtClean="0"/>
          </a:p>
          <a:p>
            <a:pPr marL="361950" indent="-361950" defTabSz="99377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With large samples (due to the CLT) hypothesis testing is (asymptotically) valid even if the distribution of errors deviates from normality.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412874"/>
            <a:ext cx="8947975" cy="5445125"/>
          </a:xfrm>
        </p:spPr>
        <p:txBody>
          <a:bodyPr/>
          <a:lstStyle/>
          <a:p>
            <a:pPr marL="341313" indent="-341313" eaLnBrk="1" hangingPunct="1">
              <a:spcBef>
                <a:spcPct val="0"/>
              </a:spcBef>
            </a:pPr>
            <a:r>
              <a:rPr lang="en-GB" sz="3000" dirty="0" smtClean="0"/>
              <a:t>The assumption of </a:t>
            </a:r>
            <a:r>
              <a:rPr lang="en-GB" sz="3000" i="1" dirty="0" smtClean="0"/>
              <a:t>IID</a:t>
            </a:r>
            <a:r>
              <a:rPr lang="en-GB" sz="3000" dirty="0" smtClean="0"/>
              <a:t> errors is violated if a (simple) random sampling cannot be assumed.</a:t>
            </a:r>
          </a:p>
          <a:p>
            <a:pPr marL="341313" indent="-341313" eaLnBrk="1" hangingPunct="1">
              <a:spcBef>
                <a:spcPct val="0"/>
              </a:spcBef>
            </a:pPr>
            <a:r>
              <a:rPr lang="en-GB" sz="3000" dirty="0" smtClean="0"/>
              <a:t>Specifically, the assumption of </a:t>
            </a:r>
            <a:r>
              <a:rPr lang="en-GB" sz="3000" i="1" dirty="0" smtClean="0"/>
              <a:t>IID</a:t>
            </a:r>
            <a:r>
              <a:rPr lang="en-GB" sz="3000" dirty="0" smtClean="0"/>
              <a:t> errors fails if:</a:t>
            </a:r>
          </a:p>
          <a:p>
            <a:pPr marL="627063" lvl="1" eaLnBrk="1" hangingPunct="1">
              <a:spcBef>
                <a:spcPct val="0"/>
              </a:spcBef>
              <a:buNone/>
            </a:pPr>
            <a:r>
              <a:rPr lang="en-GB" sz="3000" dirty="0" smtClean="0"/>
              <a:t>1) errors are </a:t>
            </a:r>
            <a:r>
              <a:rPr lang="en-GB" sz="3000" u="sng" dirty="0" smtClean="0"/>
              <a:t>not identically</a:t>
            </a:r>
            <a:r>
              <a:rPr lang="en-GB" sz="3000" dirty="0" smtClean="0"/>
              <a:t> distributed, i.e., if var(</a:t>
            </a:r>
            <a:r>
              <a:rPr lang="el-GR" sz="3000" dirty="0" smtClean="0"/>
              <a:t>ε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) varies with observation, </a:t>
            </a:r>
            <a:r>
              <a:rPr lang="en-GB" sz="3000" u="sng" dirty="0" smtClean="0">
                <a:solidFill>
                  <a:srgbClr val="000000"/>
                </a:solidFill>
              </a:rPr>
              <a:t>heteroscedasticity</a:t>
            </a:r>
            <a:endParaRPr lang="en-GB" sz="3000" dirty="0" smtClean="0"/>
          </a:p>
          <a:p>
            <a:pPr marL="627063" lvl="1" eaLnBrk="1" hangingPunct="1">
              <a:spcBef>
                <a:spcPct val="0"/>
              </a:spcBef>
              <a:buNone/>
            </a:pPr>
            <a:r>
              <a:rPr lang="en-GB" sz="3000" dirty="0" smtClean="0"/>
              <a:t>2) errors are not independently distributed, i.e., if </a:t>
            </a:r>
            <a:r>
              <a:rPr lang="el-GR" sz="3000" dirty="0" smtClean="0"/>
              <a:t>ε</a:t>
            </a:r>
            <a:r>
              <a:rPr lang="en-GB" sz="3000" baseline="-25000" dirty="0" err="1" smtClean="0"/>
              <a:t>i</a:t>
            </a:r>
            <a:r>
              <a:rPr lang="en-GB" sz="3000" dirty="0" err="1" smtClean="0"/>
              <a:t>'s</a:t>
            </a:r>
            <a:r>
              <a:rPr lang="en-GB" sz="3000" dirty="0" smtClean="0"/>
              <a:t> are correlated to each other, </a:t>
            </a:r>
            <a:r>
              <a:rPr lang="en-GB" sz="3000" u="sng" dirty="0" smtClean="0">
                <a:solidFill>
                  <a:srgbClr val="000000"/>
                </a:solidFill>
              </a:rPr>
              <a:t>serial correlation</a:t>
            </a:r>
            <a:endParaRPr lang="en-GB" sz="3000" dirty="0" smtClean="0"/>
          </a:p>
          <a:p>
            <a:pPr marL="627063" lvl="1" eaLnBrk="1" hangingPunct="1">
              <a:spcBef>
                <a:spcPct val="0"/>
              </a:spcBef>
              <a:buFont typeface="Wingdings" pitchFamily="2" charset="2"/>
              <a:buNone/>
              <a:tabLst>
                <a:tab pos="747713" algn="l"/>
                <a:tab pos="914400" algn="l"/>
                <a:tab pos="1081088" algn="l"/>
              </a:tabLst>
            </a:pPr>
            <a:r>
              <a:rPr lang="en-GB" sz="3000" dirty="0" smtClean="0"/>
              <a:t>3)errors are both </a:t>
            </a:r>
            <a:r>
              <a:rPr lang="en-GB" sz="3000" dirty="0" smtClean="0">
                <a:solidFill>
                  <a:srgbClr val="000000"/>
                </a:solidFill>
              </a:rPr>
              <a:t>heteroscedastic &amp; auto-correlated</a:t>
            </a:r>
          </a:p>
          <a:p>
            <a:pPr marL="627063"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GB" sz="3000" dirty="0" smtClean="0"/>
              <a:t>Common in panel &amp; time series data.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001125" cy="935038"/>
          </a:xfrm>
          <a:solidFill>
            <a:schemeClr val="accent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4.5 Non-IID Errors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5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357298"/>
            <a:ext cx="8947975" cy="5500702"/>
          </a:xfrm>
        </p:spPr>
        <p:txBody>
          <a:bodyPr/>
          <a:lstStyle/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One assumption of the CLRM is homoskedasticity, </a:t>
            </a:r>
            <a:r>
              <a:rPr lang="en-GB" sz="3000" dirty="0" err="1" smtClean="0"/>
              <a:t>i</a:t>
            </a:r>
            <a:r>
              <a:rPr lang="en-GB" sz="3000" dirty="0" smtClean="0"/>
              <a:t>. e., var(</a:t>
            </a:r>
            <a:r>
              <a:rPr lang="el-GR" sz="3000" dirty="0" smtClean="0"/>
              <a:t>ε</a:t>
            </a:r>
            <a:r>
              <a:rPr lang="en-GB" sz="3000" baseline="-25000" dirty="0" smtClean="0"/>
              <a:t>i</a:t>
            </a:r>
            <a:r>
              <a:rPr lang="en-GB" sz="3000" dirty="0" smtClean="0"/>
              <a:t>|X) = var(</a:t>
            </a:r>
            <a:r>
              <a:rPr lang="el-GR" sz="3000" dirty="0" smtClean="0"/>
              <a:t>ε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) =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.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This holds if the observations of the error term are drawn from identical distributions. 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Heteroskedasticity is present if var(</a:t>
            </a:r>
            <a:r>
              <a:rPr lang="el-GR" sz="3000" dirty="0" smtClean="0"/>
              <a:t>ε</a:t>
            </a:r>
            <a:r>
              <a:rPr lang="en-US" sz="3000" baseline="-25000" dirty="0" err="1" smtClean="0"/>
              <a:t>i</a:t>
            </a:r>
            <a:r>
              <a:rPr lang="en-GB" sz="3000" dirty="0" smtClean="0"/>
              <a:t>) = </a:t>
            </a:r>
            <a:r>
              <a:rPr lang="el-GR" sz="3000" dirty="0" smtClean="0"/>
              <a:t>σ</a:t>
            </a:r>
            <a:r>
              <a:rPr lang="en-GB" sz="3000" baseline="-25000" dirty="0" smtClean="0"/>
              <a:t>i</a:t>
            </a:r>
            <a:r>
              <a:rPr lang="en-GB" sz="3000" baseline="30000" dirty="0" smtClean="0"/>
              <a:t>2 </a:t>
            </a:r>
            <a:r>
              <a:rPr lang="en-GB" sz="3000" dirty="0" smtClean="0"/>
              <a:t>≠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: different variances for different segments of the population (segments by the values of the X's). 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e.g.: </a:t>
            </a:r>
            <a:r>
              <a:rPr lang="en-GB" sz="3000" u="sng" dirty="0" smtClean="0"/>
              <a:t>Variability</a:t>
            </a:r>
            <a:r>
              <a:rPr lang="en-GB" sz="3000" dirty="0" smtClean="0"/>
              <a:t> of consumption rises with rise in income, i.e., people with </a:t>
            </a:r>
            <a:r>
              <a:rPr lang="en-GB" sz="3000" u="sng" dirty="0" smtClean="0"/>
              <a:t>higher incomes</a:t>
            </a:r>
            <a:r>
              <a:rPr lang="en-GB" sz="3000" dirty="0" smtClean="0"/>
              <a:t> display </a:t>
            </a:r>
            <a:r>
              <a:rPr lang="en-GB" sz="3000" u="sng" dirty="0" smtClean="0"/>
              <a:t>greater variability</a:t>
            </a:r>
            <a:r>
              <a:rPr lang="en-GB" sz="3000" dirty="0" smtClean="0"/>
              <a:t> in consumption. 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u="sng" dirty="0" smtClean="0">
                <a:solidFill>
                  <a:srgbClr val="FF0000"/>
                </a:solidFill>
              </a:rPr>
              <a:t>Heteroskedasticity</a:t>
            </a:r>
            <a:r>
              <a:rPr lang="en-GB" sz="3000" dirty="0" smtClean="0"/>
              <a:t> is more likely in cross-sectional than time-series data.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 anchorCtr="1"/>
          <a:lstStyle/>
          <a:p>
            <a:pPr eaLnBrk="1" hangingPunct="1">
              <a:defRPr/>
            </a:pPr>
            <a:r>
              <a:rPr lang="en-US" dirty="0" smtClean="0"/>
              <a:t>4.5.1 </a:t>
            </a:r>
            <a:r>
              <a:rPr lang="en-GB" dirty="0" smtClean="0"/>
              <a:t>Heteroskedasticity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4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95413"/>
            <a:ext cx="8910637" cy="5462587"/>
          </a:xfrm>
        </p:spPr>
        <p:txBody>
          <a:bodyPr/>
          <a:lstStyle/>
          <a:p>
            <a:pPr marL="360363" indent="-360363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With a correctly specified model (in any other aspect), but heteroskedastic errors, OLS estimators are </a:t>
            </a:r>
            <a:r>
              <a:rPr lang="en-GB" sz="3000" dirty="0" smtClean="0">
                <a:solidFill>
                  <a:srgbClr val="006600"/>
                </a:solidFill>
              </a:rPr>
              <a:t>unbiased</a:t>
            </a:r>
            <a:r>
              <a:rPr lang="en-GB" sz="3000" dirty="0" smtClean="0"/>
              <a:t> &amp; </a:t>
            </a:r>
            <a:r>
              <a:rPr lang="en-GB" sz="3000" dirty="0" smtClean="0">
                <a:solidFill>
                  <a:srgbClr val="006600"/>
                </a:solidFill>
              </a:rPr>
              <a:t>consistent</a:t>
            </a:r>
            <a:r>
              <a:rPr lang="en-GB" sz="3000" dirty="0" smtClean="0"/>
              <a:t> but </a:t>
            </a:r>
            <a:r>
              <a:rPr lang="en-GB" sz="3000" i="1" dirty="0" smtClean="0">
                <a:solidFill>
                  <a:srgbClr val="006600"/>
                </a:solidFill>
              </a:rPr>
              <a:t>inefficient</a:t>
            </a:r>
            <a:r>
              <a:rPr lang="en-GB" sz="3000" i="1" dirty="0" smtClean="0"/>
              <a:t>.</a:t>
            </a:r>
            <a:r>
              <a:rPr lang="en-GB" sz="3000" dirty="0" smtClean="0"/>
              <a:t> </a:t>
            </a:r>
          </a:p>
          <a:p>
            <a:pPr marL="360363" indent="-360363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Reason: OLS estimator for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(and thus for the standard errors of the coefficients) are biased.</a:t>
            </a:r>
          </a:p>
          <a:p>
            <a:pPr marL="360363" indent="-360363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Hence, </a:t>
            </a:r>
            <a:r>
              <a:rPr lang="en-GB" sz="3000" dirty="0" err="1" smtClean="0"/>
              <a:t>CIs</a:t>
            </a:r>
            <a:r>
              <a:rPr lang="en-GB" sz="3000" dirty="0" smtClean="0"/>
              <a:t> based on biased standard errors will be wrong, and the t &amp; F tests will be invalid</a:t>
            </a:r>
            <a:r>
              <a:rPr lang="en-US" sz="3000" dirty="0" smtClean="0"/>
              <a:t>.</a:t>
            </a:r>
          </a:p>
          <a:p>
            <a:pPr marL="360363" indent="-360363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/>
              <a:t>NB</a:t>
            </a:r>
            <a:r>
              <a:rPr lang="en-GB" sz="3000" dirty="0" smtClean="0"/>
              <a:t>: Heteroskedasticity could be a symptom of other problems (e.g. omitted variables).</a:t>
            </a:r>
          </a:p>
          <a:p>
            <a:pPr marL="360363" indent="-360363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If heteroskedasticity is a result of specification error (say, omitted variables), OLS estimators will be biased &amp; inconsistent.</a:t>
            </a:r>
            <a:endParaRPr lang="en-US" sz="3000" dirty="0" smtClean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n-US" dirty="0" smtClean="0"/>
              <a:t>4.5.1 </a:t>
            </a:r>
            <a:r>
              <a:rPr lang="en-GB" dirty="0" smtClean="0"/>
              <a:t>Heteroskedasticity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6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6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6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41461"/>
            <a:ext cx="8982075" cy="5516563"/>
          </a:xfrm>
        </p:spPr>
        <p:txBody>
          <a:bodyPr/>
          <a:lstStyle/>
          <a:p>
            <a:pPr marL="395288" indent="-395288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With heteroskedasticity, OLS is not optimal: it gives equal weight to all observations; actually, observations with larger error variances (</a:t>
            </a:r>
            <a:r>
              <a:rPr lang="el-GR" sz="3000" dirty="0" smtClean="0"/>
              <a:t>σ</a:t>
            </a:r>
            <a:r>
              <a:rPr lang="en-US" sz="3000" baseline="-25000" dirty="0" smtClean="0"/>
              <a:t>i</a:t>
            </a:r>
            <a:r>
              <a:rPr lang="en-US" sz="3000" baseline="30000" dirty="0" smtClean="0"/>
              <a:t>2</a:t>
            </a:r>
            <a:r>
              <a:rPr lang="en-GB" sz="3000" dirty="0" smtClean="0"/>
              <a:t>) contain less information than those with smaller </a:t>
            </a:r>
            <a:r>
              <a:rPr lang="el-GR" sz="3000" dirty="0" smtClean="0"/>
              <a:t>σ</a:t>
            </a:r>
            <a:r>
              <a:rPr lang="en-US" sz="3000" baseline="-25000" dirty="0" smtClean="0"/>
              <a:t>i</a:t>
            </a:r>
            <a:r>
              <a:rPr lang="en-US" sz="3000" baseline="30000" dirty="0" smtClean="0"/>
              <a:t>2 </a:t>
            </a:r>
            <a:r>
              <a:rPr lang="en-GB" sz="3000" dirty="0" smtClean="0"/>
              <a:t> </a:t>
            </a:r>
          </a:p>
          <a:p>
            <a:pPr marL="395288" indent="-395288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To correct, give less weight to data points with greater </a:t>
            </a:r>
            <a:r>
              <a:rPr lang="el-GR" sz="3000" dirty="0" smtClean="0"/>
              <a:t>σ</a:t>
            </a:r>
            <a:r>
              <a:rPr lang="en-US" sz="3000" baseline="-25000" dirty="0" smtClean="0"/>
              <a:t>i</a:t>
            </a:r>
            <a:r>
              <a:rPr lang="en-US" sz="3000" baseline="30000" dirty="0" smtClean="0"/>
              <a:t>2 </a:t>
            </a:r>
            <a:r>
              <a:rPr lang="en-GB" sz="3000" dirty="0" smtClean="0"/>
              <a:t>and more weight to those with smaller </a:t>
            </a:r>
            <a:r>
              <a:rPr lang="el-GR" sz="3000" dirty="0" smtClean="0"/>
              <a:t>σ</a:t>
            </a:r>
            <a:r>
              <a:rPr lang="en-US" sz="3000" baseline="-25000" dirty="0" smtClean="0"/>
              <a:t>i</a:t>
            </a:r>
            <a:r>
              <a:rPr lang="en-US" sz="3000" baseline="30000" dirty="0" smtClean="0"/>
              <a:t>2</a:t>
            </a:r>
            <a:r>
              <a:rPr lang="en-GB" sz="3000" dirty="0" smtClean="0"/>
              <a:t>. [i.e., use GLS (</a:t>
            </a:r>
            <a:r>
              <a:rPr lang="en-GB" sz="3000" dirty="0" smtClean="0">
                <a:solidFill>
                  <a:srgbClr val="006600"/>
                </a:solidFill>
              </a:rPr>
              <a:t>WLS</a:t>
            </a:r>
            <a:r>
              <a:rPr lang="en-GB" sz="3000" dirty="0" smtClean="0"/>
              <a:t> or </a:t>
            </a:r>
            <a:r>
              <a:rPr lang="en-GB" sz="3000" dirty="0" smtClean="0">
                <a:solidFill>
                  <a:srgbClr val="006600"/>
                </a:solidFill>
              </a:rPr>
              <a:t>FGLS</a:t>
            </a:r>
            <a:r>
              <a:rPr lang="en-GB" sz="3000" dirty="0" smtClean="0"/>
              <a:t>)].</a:t>
            </a:r>
          </a:p>
          <a:p>
            <a:pPr marL="395288" indent="-395288" algn="ctr" eaLnBrk="1" hangingPunct="1">
              <a:lnSpc>
                <a:spcPct val="93000"/>
              </a:lnSpc>
              <a:spcBef>
                <a:spcPct val="0"/>
              </a:spcBef>
              <a:buNone/>
            </a:pPr>
            <a:r>
              <a:rPr lang="en-GB" sz="3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Detecting Heteroskedasticity:</a:t>
            </a:r>
          </a:p>
          <a:p>
            <a:pPr marL="395288" indent="-395288" algn="ctr" eaLnBrk="1" hangingPunct="1">
              <a:lnSpc>
                <a:spcPct val="93000"/>
              </a:lnSpc>
              <a:spcBef>
                <a:spcPct val="0"/>
              </a:spcBef>
              <a:buNone/>
            </a:pPr>
            <a:r>
              <a:rPr lang="en-GB" sz="3000" i="1" u="sng" dirty="0" smtClean="0">
                <a:solidFill>
                  <a:srgbClr val="006600"/>
                </a:solidFill>
              </a:rPr>
              <a:t>A. Graphical Method</a:t>
            </a:r>
          </a:p>
          <a:p>
            <a:pPr marL="395288" indent="-395288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Run OLS &amp; plot </a:t>
            </a:r>
            <a:r>
              <a:rPr lang="en-GB" sz="3000" i="1" dirty="0" smtClean="0">
                <a:solidFill>
                  <a:srgbClr val="C00000"/>
                </a:solidFill>
              </a:rPr>
              <a:t>squared residuals</a:t>
            </a:r>
            <a:r>
              <a:rPr lang="en-GB" sz="3000" dirty="0" smtClean="0"/>
              <a:t> vs. </a:t>
            </a:r>
            <a:r>
              <a:rPr lang="en-US" sz="3000" i="1" dirty="0" smtClean="0">
                <a:solidFill>
                  <a:srgbClr val="800080"/>
                </a:solidFill>
              </a:rPr>
              <a:t>Ŷ</a:t>
            </a:r>
            <a:r>
              <a:rPr lang="en-GB" sz="3000" i="1" dirty="0" smtClean="0">
                <a:solidFill>
                  <a:srgbClr val="800080"/>
                </a:solidFill>
              </a:rPr>
              <a:t> </a:t>
            </a:r>
            <a:r>
              <a:rPr lang="en-GB" sz="3000" dirty="0" smtClean="0"/>
              <a:t>or </a:t>
            </a:r>
            <a:r>
              <a:rPr lang="en-GB" sz="3000" i="1" dirty="0" smtClean="0">
                <a:solidFill>
                  <a:srgbClr val="800080"/>
                </a:solidFill>
              </a:rPr>
              <a:t>each X</a:t>
            </a:r>
            <a:r>
              <a:rPr lang="en-GB" sz="3000" dirty="0" smtClean="0"/>
              <a:t>.</a:t>
            </a:r>
          </a:p>
          <a:p>
            <a:pPr marL="395288" indent="-395288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The graph may show some r/p (linear, quadratic, …), providing clues as to the nature of the problem and a possible remedy.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n-US" dirty="0" smtClean="0"/>
              <a:t>4.5.1 </a:t>
            </a:r>
            <a:r>
              <a:rPr lang="en-GB" dirty="0" smtClean="0"/>
              <a:t>Heteroskedasticity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8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8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8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8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n-US" dirty="0" smtClean="0"/>
              <a:t>4.5.1 </a:t>
            </a:r>
            <a:r>
              <a:rPr lang="en-GB" dirty="0" smtClean="0"/>
              <a:t>Heteroskedasticity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1775" y="1428736"/>
            <a:ext cx="8948738" cy="5429264"/>
          </a:xfrm>
        </p:spPr>
        <p:txBody>
          <a:bodyPr/>
          <a:lstStyle/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  <a:buNone/>
            </a:pPr>
            <a:r>
              <a:rPr lang="en-GB" sz="3000" dirty="0" smtClean="0"/>
              <a:t>e.g. suppose the plot of </a:t>
            </a:r>
            <a:r>
              <a:rPr lang="en-US" sz="3000" dirty="0" smtClean="0"/>
              <a:t>ũ</a:t>
            </a:r>
            <a:r>
              <a:rPr lang="en-US" sz="3000" baseline="30000" dirty="0" smtClean="0"/>
              <a:t>2 </a:t>
            </a:r>
            <a:r>
              <a:rPr lang="en-US" sz="3000" dirty="0" smtClean="0"/>
              <a:t>(from </a:t>
            </a:r>
            <a:r>
              <a:rPr lang="en-US" sz="3000" dirty="0" smtClean="0">
                <a:solidFill>
                  <a:schemeClr val="tx2"/>
                </a:solidFill>
              </a:rPr>
              <a:t>Y=</a:t>
            </a:r>
            <a:r>
              <a:rPr lang="el-GR" sz="3000" dirty="0" smtClean="0">
                <a:solidFill>
                  <a:schemeClr val="tx2"/>
                </a:solidFill>
              </a:rPr>
              <a:t>α</a:t>
            </a:r>
            <a:r>
              <a:rPr lang="en-GB" sz="3000" dirty="0" smtClean="0">
                <a:solidFill>
                  <a:schemeClr val="tx2"/>
                </a:solidFill>
              </a:rPr>
              <a:t>+</a:t>
            </a:r>
            <a:r>
              <a:rPr lang="el-GR" sz="3000" dirty="0" smtClean="0">
                <a:solidFill>
                  <a:schemeClr val="tx2"/>
                </a:solidFill>
              </a:rPr>
              <a:t>β</a:t>
            </a:r>
            <a:r>
              <a:rPr lang="en-US" sz="3000" dirty="0" err="1" smtClean="0">
                <a:solidFill>
                  <a:schemeClr val="tx2"/>
                </a:solidFill>
              </a:rPr>
              <a:t>X+u</a:t>
            </a:r>
            <a:r>
              <a:rPr lang="en-US" sz="3000" dirty="0" smtClean="0"/>
              <a:t>) vs. X </a:t>
            </a:r>
            <a:r>
              <a:rPr lang="en-GB" sz="3000" dirty="0" smtClean="0"/>
              <a:t>signifies that var(</a:t>
            </a:r>
            <a:r>
              <a:rPr lang="en-GB" sz="3000" dirty="0" err="1" smtClean="0"/>
              <a:t>u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) increases proportional to X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; (i.e., </a:t>
            </a:r>
            <a:r>
              <a:rPr lang="en-GB" sz="3000" dirty="0" err="1" smtClean="0">
                <a:solidFill>
                  <a:srgbClr val="336600"/>
                </a:solidFill>
              </a:rPr>
              <a:t>var</a:t>
            </a:r>
            <a:r>
              <a:rPr lang="en-GB" sz="3000" dirty="0" smtClean="0">
                <a:solidFill>
                  <a:srgbClr val="336600"/>
                </a:solidFill>
              </a:rPr>
              <a:t>(</a:t>
            </a:r>
            <a:r>
              <a:rPr lang="en-GB" sz="3000" dirty="0" err="1" smtClean="0">
                <a:solidFill>
                  <a:srgbClr val="336600"/>
                </a:solidFill>
              </a:rPr>
              <a:t>u</a:t>
            </a:r>
            <a:r>
              <a:rPr lang="en-GB" sz="3000" baseline="-25000" dirty="0" err="1" smtClean="0">
                <a:solidFill>
                  <a:srgbClr val="336600"/>
                </a:solidFill>
              </a:rPr>
              <a:t>i</a:t>
            </a:r>
            <a:r>
              <a:rPr lang="en-GB" sz="3000" dirty="0" smtClean="0">
                <a:solidFill>
                  <a:srgbClr val="336600"/>
                </a:solidFill>
              </a:rPr>
              <a:t>) = </a:t>
            </a:r>
            <a:r>
              <a:rPr lang="el-GR" sz="3000" dirty="0" smtClean="0">
                <a:solidFill>
                  <a:srgbClr val="336600"/>
                </a:solidFill>
              </a:rPr>
              <a:t>σ</a:t>
            </a:r>
            <a:r>
              <a:rPr lang="en-GB" sz="3000" baseline="-25000" dirty="0" smtClean="0">
                <a:solidFill>
                  <a:srgbClr val="336600"/>
                </a:solidFill>
              </a:rPr>
              <a:t>i</a:t>
            </a:r>
            <a:r>
              <a:rPr lang="en-GB" sz="3000" baseline="30000" dirty="0" smtClean="0">
                <a:solidFill>
                  <a:srgbClr val="336600"/>
                </a:solidFill>
              </a:rPr>
              <a:t>2</a:t>
            </a:r>
            <a:r>
              <a:rPr lang="en-GB" sz="3000" dirty="0" smtClean="0">
                <a:solidFill>
                  <a:srgbClr val="336600"/>
                </a:solidFill>
              </a:rPr>
              <a:t> = cX</a:t>
            </a:r>
            <a:r>
              <a:rPr lang="en-GB" sz="3000" baseline="-25000" dirty="0" smtClean="0">
                <a:solidFill>
                  <a:srgbClr val="336600"/>
                </a:solidFill>
              </a:rPr>
              <a:t>i</a:t>
            </a:r>
            <a:r>
              <a:rPr lang="en-GB" sz="3000" baseline="30000" dirty="0" smtClean="0">
                <a:solidFill>
                  <a:srgbClr val="336600"/>
                </a:solidFill>
              </a:rPr>
              <a:t>2</a:t>
            </a:r>
            <a:r>
              <a:rPr lang="en-GB" sz="3000" dirty="0" smtClean="0"/>
              <a:t>). </a:t>
            </a:r>
            <a:r>
              <a:rPr lang="en-GB" sz="3000" dirty="0" smtClean="0">
                <a:solidFill>
                  <a:srgbClr val="800080"/>
                </a:solidFill>
              </a:rPr>
              <a:t>What is the Solution? 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Transform the model by dividing throughout by X.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endParaRPr lang="en-GB" sz="3000" dirty="0" smtClean="0"/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endParaRPr lang="en-GB" sz="3000" dirty="0" smtClean="0"/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u* is homoskedastic: V(</a:t>
            </a:r>
            <a:r>
              <a:rPr lang="en-GB" sz="3000" dirty="0" err="1" smtClean="0"/>
              <a:t>u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*) = V(</a:t>
            </a:r>
            <a:r>
              <a:rPr lang="en-GB" sz="3000" dirty="0" err="1" smtClean="0"/>
              <a:t>u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/X</a:t>
            </a:r>
            <a:r>
              <a:rPr lang="en-GB" sz="3000" baseline="-25000" dirty="0" smtClean="0"/>
              <a:t>i</a:t>
            </a:r>
            <a:r>
              <a:rPr lang="en-GB" sz="3000" dirty="0" smtClean="0"/>
              <a:t>) = (1/X</a:t>
            </a:r>
            <a:r>
              <a:rPr lang="en-GB" sz="3000" baseline="-25000" dirty="0" smtClean="0"/>
              <a:t>i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)V(</a:t>
            </a:r>
            <a:r>
              <a:rPr lang="en-GB" sz="3000" dirty="0" err="1" smtClean="0"/>
              <a:t>u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) = (1/X</a:t>
            </a:r>
            <a:r>
              <a:rPr lang="en-GB" sz="3000" baseline="-25000" dirty="0" smtClean="0"/>
              <a:t>i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)cX</a:t>
            </a:r>
            <a:r>
              <a:rPr lang="en-GB" sz="3000" baseline="-25000" dirty="0" smtClean="0"/>
              <a:t>i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= c; </a:t>
            </a:r>
            <a:r>
              <a:rPr lang="en-GB" sz="3000" dirty="0" err="1" smtClean="0"/>
              <a:t>i.e</a:t>
            </a:r>
            <a:r>
              <a:rPr lang="en-GB" sz="3000" dirty="0" smtClean="0"/>
              <a:t>, </a:t>
            </a:r>
            <a:r>
              <a:rPr lang="en-GB" sz="3000" dirty="0" err="1" smtClean="0"/>
              <a:t>WLS</a:t>
            </a:r>
            <a:r>
              <a:rPr lang="en-GB" sz="3000" dirty="0" smtClean="0"/>
              <a:t> solves heteroskedasticity! 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WLS yields BLUE for the transformed model.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If the pattern of heteroskedasticity is unknown, log transformation of both sides may solve the problem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But, this cannot be used with 0 or negative values.</a:t>
            </a:r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4268018" y="3286124"/>
          <a:ext cx="38227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1295280" imgH="203040" progId="Equation.3">
                  <p:embed/>
                </p:oleObj>
              </mc:Choice>
              <mc:Fallback>
                <p:oleObj name="Equation" r:id="rId4" imgW="12952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018" y="3286124"/>
                        <a:ext cx="3822700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826286" y="3143248"/>
          <a:ext cx="2763838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1269720" imgH="393480" progId="Equation.3">
                  <p:embed/>
                </p:oleObj>
              </mc:Choice>
              <mc:Fallback>
                <p:oleObj name="Equation" r:id="rId6" imgW="12697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86" y="3143248"/>
                        <a:ext cx="2763838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142852"/>
            <a:ext cx="8910638" cy="792163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n-US" dirty="0" smtClean="0"/>
              <a:t>4.5.1 </a:t>
            </a:r>
            <a:r>
              <a:rPr lang="en-GB" dirty="0" smtClean="0"/>
              <a:t>Heteroskedasticity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2538" y="1357298"/>
            <a:ext cx="8947975" cy="5500726"/>
          </a:xfrm>
        </p:spPr>
        <p:txBody>
          <a:bodyPr/>
          <a:lstStyle/>
          <a:p>
            <a:pPr marL="341313" indent="-341313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000" i="1" u="sng" dirty="0" smtClean="0">
                <a:solidFill>
                  <a:srgbClr val="006600"/>
                </a:solidFill>
              </a:rPr>
              <a:t>B. A Formal Test:</a:t>
            </a:r>
          </a:p>
          <a:p>
            <a:pPr marL="341313" indent="-341313" eaLnBrk="1" hangingPunct="1">
              <a:spcBef>
                <a:spcPct val="0"/>
              </a:spcBef>
            </a:pPr>
            <a:r>
              <a:rPr lang="en-US" sz="3000" dirty="0" smtClean="0"/>
              <a:t>The most-often used test for heteroskedasticity is the </a:t>
            </a:r>
            <a:r>
              <a:rPr lang="en-US" sz="3000" u="sng" dirty="0" err="1" smtClean="0">
                <a:solidFill>
                  <a:schemeClr val="accent1"/>
                </a:solidFill>
              </a:rPr>
              <a:t>Breusch</a:t>
            </a:r>
            <a:r>
              <a:rPr lang="en-US" sz="3000" u="sng" dirty="0" smtClean="0">
                <a:solidFill>
                  <a:schemeClr val="accent1"/>
                </a:solidFill>
              </a:rPr>
              <a:t>-Pagan (</a:t>
            </a:r>
            <a:r>
              <a:rPr lang="en-US" sz="3000" i="1" u="sng" dirty="0" smtClean="0">
                <a:solidFill>
                  <a:schemeClr val="accent1"/>
                </a:solidFill>
              </a:rPr>
              <a:t>BP</a:t>
            </a:r>
            <a:r>
              <a:rPr lang="en-US" sz="3000" u="sng" dirty="0" smtClean="0">
                <a:solidFill>
                  <a:schemeClr val="accent1"/>
                </a:solidFill>
              </a:rPr>
              <a:t>)</a:t>
            </a:r>
            <a:r>
              <a:rPr lang="en-US" sz="3000" dirty="0" smtClean="0"/>
              <a:t> test. </a:t>
            </a:r>
          </a:p>
          <a:p>
            <a:pPr marL="341313" indent="-34131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>
                <a:solidFill>
                  <a:srgbClr val="008080"/>
                </a:solidFill>
              </a:rPr>
              <a:t>    H</a:t>
            </a:r>
            <a:r>
              <a:rPr lang="en-GB" sz="3000" baseline="-25000" dirty="0" smtClean="0">
                <a:solidFill>
                  <a:srgbClr val="008080"/>
                </a:solidFill>
              </a:rPr>
              <a:t>0</a:t>
            </a:r>
            <a:r>
              <a:rPr lang="en-GB" sz="3000" dirty="0" smtClean="0">
                <a:solidFill>
                  <a:srgbClr val="008080"/>
                </a:solidFill>
              </a:rPr>
              <a:t>: homoskedasticity vs. H</a:t>
            </a:r>
            <a:r>
              <a:rPr lang="en-GB" sz="3000" baseline="-25000" dirty="0" smtClean="0">
                <a:solidFill>
                  <a:srgbClr val="008080"/>
                </a:solidFill>
              </a:rPr>
              <a:t>a</a:t>
            </a:r>
            <a:r>
              <a:rPr lang="en-GB" sz="3000" dirty="0" smtClean="0">
                <a:solidFill>
                  <a:srgbClr val="008080"/>
                </a:solidFill>
              </a:rPr>
              <a:t>: heteroskedasticity</a:t>
            </a:r>
          </a:p>
          <a:p>
            <a:pPr marL="341313" indent="-341313" eaLnBrk="1" hangingPunct="1">
              <a:spcBef>
                <a:spcPct val="0"/>
              </a:spcBef>
            </a:pPr>
            <a:r>
              <a:rPr lang="en-GB" sz="3000" dirty="0" smtClean="0"/>
              <a:t>Regress </a:t>
            </a:r>
            <a:r>
              <a:rPr lang="en-US" sz="3000" dirty="0" smtClean="0"/>
              <a:t>ũ</a:t>
            </a:r>
            <a:r>
              <a:rPr lang="en-US" sz="3000" baseline="30000" dirty="0" smtClean="0"/>
              <a:t>2</a:t>
            </a:r>
            <a:r>
              <a:rPr lang="en-GB" sz="3000" dirty="0" smtClean="0"/>
              <a:t> on </a:t>
            </a:r>
            <a:r>
              <a:rPr lang="en-US" sz="3000" dirty="0" smtClean="0"/>
              <a:t>Ŷ or</a:t>
            </a:r>
            <a:r>
              <a:rPr lang="en-GB" sz="3000" dirty="0" smtClean="0"/>
              <a:t> </a:t>
            </a:r>
            <a:r>
              <a:rPr lang="en-US" sz="3000" dirty="0" smtClean="0"/>
              <a:t>ũ</a:t>
            </a:r>
            <a:r>
              <a:rPr lang="en-US" sz="3000" baseline="30000" dirty="0" smtClean="0"/>
              <a:t>2 </a:t>
            </a:r>
            <a:r>
              <a:rPr lang="en-GB" sz="3000" dirty="0" smtClean="0"/>
              <a:t>on the original X's, X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's and, if enough data, cross-products of the X's.</a:t>
            </a:r>
          </a:p>
          <a:p>
            <a:pPr marL="341313" indent="-341313" eaLnBrk="1" hangingPunct="1">
              <a:spcBef>
                <a:spcPct val="0"/>
              </a:spcBef>
            </a:pPr>
            <a:r>
              <a:rPr lang="en-GB" sz="3000" dirty="0" smtClean="0"/>
              <a:t>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 will be rejected for high values of the test statistic [</a:t>
            </a:r>
            <a:r>
              <a:rPr lang="en-GB" sz="3000" dirty="0" smtClean="0">
                <a:solidFill>
                  <a:srgbClr val="000000"/>
                </a:solidFill>
              </a:rPr>
              <a:t>n*R</a:t>
            </a:r>
            <a:r>
              <a:rPr lang="en-GB" sz="3000" baseline="30000" dirty="0" smtClean="0">
                <a:solidFill>
                  <a:srgbClr val="000000"/>
                </a:solidFill>
              </a:rPr>
              <a:t>2</a:t>
            </a:r>
            <a:r>
              <a:rPr lang="en-GB" sz="3000" dirty="0" smtClean="0">
                <a:solidFill>
                  <a:srgbClr val="000000"/>
                </a:solidFill>
              </a:rPr>
              <a:t>~</a:t>
            </a:r>
            <a:r>
              <a:rPr lang="el-GR" sz="3000" dirty="0" smtClean="0">
                <a:solidFill>
                  <a:srgbClr val="000000"/>
                </a:solidFill>
              </a:rPr>
              <a:t>χ</a:t>
            </a:r>
            <a:r>
              <a:rPr lang="en-GB" sz="3000" baseline="30000" dirty="0" smtClean="0">
                <a:solidFill>
                  <a:srgbClr val="000000"/>
                </a:solidFill>
              </a:rPr>
              <a:t>2</a:t>
            </a:r>
            <a:r>
              <a:rPr lang="en-GB" sz="3000" baseline="-25000" dirty="0" smtClean="0">
                <a:solidFill>
                  <a:srgbClr val="000000"/>
                </a:solidFill>
              </a:rPr>
              <a:t>q</a:t>
            </a:r>
            <a:r>
              <a:rPr lang="en-GB" sz="3000" dirty="0" smtClean="0"/>
              <a:t>] or for low p-values. </a:t>
            </a:r>
          </a:p>
          <a:p>
            <a:pPr marL="341313" indent="-341313" eaLnBrk="1" hangingPunct="1">
              <a:spcBef>
                <a:spcPct val="0"/>
              </a:spcBef>
            </a:pPr>
            <a:r>
              <a:rPr lang="en-GB" sz="3000" dirty="0" smtClean="0"/>
              <a:t>n &amp; R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are obtained from auxiliary regression of </a:t>
            </a:r>
            <a:r>
              <a:rPr lang="en-US" sz="3000" dirty="0" smtClean="0"/>
              <a:t>ũ</a:t>
            </a:r>
            <a:r>
              <a:rPr lang="en-US" sz="3000" baseline="30000" dirty="0" smtClean="0"/>
              <a:t>2</a:t>
            </a:r>
            <a:r>
              <a:rPr lang="en-GB" sz="3000" dirty="0" smtClean="0"/>
              <a:t> on </a:t>
            </a:r>
            <a:r>
              <a:rPr lang="en-GB" sz="3000" dirty="0" smtClean="0">
                <a:solidFill>
                  <a:srgbClr val="000000"/>
                </a:solidFill>
              </a:rPr>
              <a:t>q</a:t>
            </a:r>
            <a:r>
              <a:rPr lang="en-GB" sz="3000" dirty="0" smtClean="0"/>
              <a:t> (number of) predictors.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n-US" dirty="0" smtClean="0"/>
              <a:t>4.5.1 </a:t>
            </a:r>
            <a:r>
              <a:rPr lang="en-GB" dirty="0" smtClean="0"/>
              <a:t>Heteroskedasticity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2413" y="1414463"/>
            <a:ext cx="8928100" cy="5443537"/>
          </a:xfrm>
        </p:spPr>
        <p:txBody>
          <a:bodyPr/>
          <a:lstStyle/>
          <a:p>
            <a:pPr marL="457200" indent="-457200" algn="ctr" eaLnBrk="1" hangingPunct="1">
              <a:lnSpc>
                <a:spcPct val="96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000000"/>
                </a:solidFill>
              </a:rPr>
              <a:t>Solutions to (or Estimation with) Heteroskedasticity</a:t>
            </a:r>
          </a:p>
          <a:p>
            <a:pPr marL="457200" indent="-457200" eaLnBrk="1" hangingPunct="1">
              <a:lnSpc>
                <a:spcPct val="96000"/>
              </a:lnSpc>
              <a:spcBef>
                <a:spcPct val="0"/>
              </a:spcBef>
            </a:pPr>
            <a:r>
              <a:rPr lang="en-GB" sz="3000" dirty="0" smtClean="0"/>
              <a:t>If heteroskedasticity is detected, first check for some other specification error (omitted </a:t>
            </a:r>
            <a:r>
              <a:rPr lang="en-US" sz="3000" dirty="0" smtClean="0"/>
              <a:t>variables, wrong functional form, …).</a:t>
            </a:r>
            <a:endParaRPr lang="en-GB" sz="3000" dirty="0" smtClean="0"/>
          </a:p>
          <a:p>
            <a:pPr marL="457200" indent="-457200" eaLnBrk="1" hangingPunct="1">
              <a:lnSpc>
                <a:spcPct val="96000"/>
              </a:lnSpc>
              <a:spcBef>
                <a:spcPct val="0"/>
              </a:spcBef>
            </a:pPr>
            <a:r>
              <a:rPr lang="en-GB" sz="3000" dirty="0" smtClean="0"/>
              <a:t>If it persists even after correcting for other specification errors, use one of the following:</a:t>
            </a:r>
          </a:p>
          <a:p>
            <a:pPr marL="982663" lvl="1" indent="-525463" eaLnBrk="1" hangingPunct="1">
              <a:lnSpc>
                <a:spcPct val="96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2800" dirty="0" smtClean="0"/>
              <a:t>Use a better method of estimation (WLS/FGLS);</a:t>
            </a:r>
          </a:p>
          <a:p>
            <a:pPr marL="982663" lvl="1" indent="-525463" eaLnBrk="1" hangingPunct="1">
              <a:lnSpc>
                <a:spcPct val="96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2800" dirty="0" smtClean="0"/>
              <a:t>Stick to OLS but use robust (heteroskedasticity consistent) standard errors.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>
              <a:defRPr/>
            </a:pPr>
            <a:r>
              <a:rPr lang="en-GB" dirty="0" smtClean="0"/>
              <a:t>4.5.2 Autocorrelation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438" y="1428736"/>
            <a:ext cx="8982075" cy="5429264"/>
          </a:xfrm>
        </p:spPr>
        <p:txBody>
          <a:bodyPr/>
          <a:lstStyle/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Error terms are autocorrelated if error terms from different (usually adjacent) time periods (cross-sectional units) are correlated, E(</a:t>
            </a:r>
            <a:r>
              <a:rPr lang="el-GR" sz="3000" dirty="0" smtClean="0"/>
              <a:t>ε</a:t>
            </a:r>
            <a:r>
              <a:rPr lang="en-GB" sz="3000" baseline="-25000" dirty="0" err="1" smtClean="0"/>
              <a:t>i</a:t>
            </a:r>
            <a:r>
              <a:rPr lang="el-GR" sz="3000" dirty="0" smtClean="0"/>
              <a:t>ε</a:t>
            </a:r>
            <a:r>
              <a:rPr lang="en-GB" sz="3000" baseline="-25000" dirty="0" smtClean="0"/>
              <a:t>j</a:t>
            </a:r>
            <a:r>
              <a:rPr lang="en-GB" sz="3000" dirty="0" smtClean="0"/>
              <a:t>)≠0.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US" sz="3000" dirty="0" smtClean="0"/>
              <a:t>Autocorrelation in cross-sectional data is called spatial autocorrelation (in space, not over time).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US" sz="3000" dirty="0" smtClean="0"/>
              <a:t>But, spatial autocorrelation is uncommon since cross-sectional data do not usually have some ordering logic, or economic interest.</a:t>
            </a:r>
          </a:p>
          <a:p>
            <a:pPr marL="341313" indent="-341313" eaLnBrk="1" hangingPunct="1">
              <a:lnSpc>
                <a:spcPct val="93000"/>
              </a:lnSpc>
              <a:spcBef>
                <a:spcPct val="0"/>
              </a:spcBef>
            </a:pPr>
            <a:r>
              <a:rPr lang="en-GB" sz="3000" i="1" dirty="0" smtClean="0"/>
              <a:t>Serial correlation</a:t>
            </a:r>
            <a:r>
              <a:rPr lang="en-GB" sz="3000" dirty="0" smtClean="0"/>
              <a:t> occurs in time-series when errors associated with a given time period carry over into future time periods.</a:t>
            </a:r>
          </a:p>
          <a:p>
            <a:pPr marL="341313" indent="-341313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>
                <a:sym typeface="Symbol" pitchFamily="18" charset="2"/>
              </a:rPr>
              <a:t>e</a:t>
            </a:r>
            <a:r>
              <a:rPr lang="en-GB" sz="3000" baseline="-25000" dirty="0" smtClean="0">
                <a:sym typeface="Symbol" pitchFamily="18" charset="2"/>
              </a:rPr>
              <a:t>t</a:t>
            </a:r>
            <a:r>
              <a:rPr lang="en-GB" sz="3000" dirty="0" smtClean="0">
                <a:sym typeface="Symbol" pitchFamily="18" charset="2"/>
              </a:rPr>
              <a:t> are correlated with lagged values: e</a:t>
            </a:r>
            <a:r>
              <a:rPr lang="en-GB" sz="3000" baseline="-25000" dirty="0" smtClean="0">
                <a:sym typeface="Symbol" pitchFamily="18" charset="2"/>
              </a:rPr>
              <a:t>t-1</a:t>
            </a:r>
            <a:r>
              <a:rPr lang="en-GB" sz="3000" dirty="0" smtClean="0">
                <a:sym typeface="Symbol" pitchFamily="18" charset="2"/>
              </a:rPr>
              <a:t>, e</a:t>
            </a:r>
            <a:r>
              <a:rPr lang="en-GB" sz="3000" baseline="-25000" dirty="0" smtClean="0">
                <a:sym typeface="Symbol" pitchFamily="18" charset="2"/>
              </a:rPr>
              <a:t>t-2</a:t>
            </a:r>
            <a:r>
              <a:rPr lang="en-GB" sz="3000" dirty="0" smtClean="0">
                <a:sym typeface="Symbol" pitchFamily="18" charset="2"/>
              </a:rPr>
              <a:t>, …</a:t>
            </a:r>
            <a:endParaRPr lang="en-GB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466874"/>
            <a:ext cx="8982075" cy="5391150"/>
          </a:xfrm>
        </p:spPr>
        <p:txBody>
          <a:bodyPr/>
          <a:lstStyle/>
          <a:p>
            <a:pPr marL="361950" indent="-361950" algn="ctr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I. The Major Steps Followed in a Scientific Study</a:t>
            </a:r>
            <a:r>
              <a:rPr lang="en-GB" sz="3000" u="sng" dirty="0" smtClean="0"/>
              <a:t>:</a:t>
            </a:r>
            <a:r>
              <a:rPr lang="en-GB" sz="3000" dirty="0" smtClean="0"/>
              <a:t> 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>
                <a:solidFill>
                  <a:srgbClr val="9900CC"/>
                </a:solidFill>
              </a:rPr>
              <a:t>Specifying a statistical model</a:t>
            </a:r>
            <a:r>
              <a:rPr lang="en-GB" sz="3000" dirty="0" smtClean="0"/>
              <a:t> consistent with theory (model representing the theoretical relationship between a set of variables). 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This involves at least two choices to be made:</a:t>
            </a:r>
          </a:p>
          <a:p>
            <a:pPr marL="804863" lvl="1" indent="-341313" eaLnBrk="1" hangingPunct="1">
              <a:lnSpc>
                <a:spcPct val="98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AutoNum type="alphaUcPeriod"/>
            </a:pPr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006600"/>
                </a:solidFill>
              </a:rPr>
              <a:t>choice of</a:t>
            </a:r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006600"/>
                </a:solidFill>
              </a:rPr>
              <a:t>variables</a:t>
            </a:r>
            <a:r>
              <a:rPr lang="en-GB" sz="3000" dirty="0" smtClean="0"/>
              <a:t> to be included in the model,</a:t>
            </a:r>
          </a:p>
          <a:p>
            <a:pPr marL="736600" lvl="1" indent="-273050" eaLnBrk="1" hangingPunct="1">
              <a:lnSpc>
                <a:spcPct val="98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AutoNum type="alphaUcPeriod"/>
            </a:pPr>
            <a:r>
              <a:rPr lang="en-GB" sz="2800" dirty="0" smtClean="0"/>
              <a:t> choice of the </a:t>
            </a:r>
            <a:r>
              <a:rPr lang="en-GB" sz="2800" dirty="0" smtClean="0">
                <a:solidFill>
                  <a:srgbClr val="006600"/>
                </a:solidFill>
              </a:rPr>
              <a:t>functional form</a:t>
            </a:r>
            <a:r>
              <a:rPr lang="en-GB" sz="2800" dirty="0" smtClean="0"/>
              <a:t> of the link (linear in variables, linear in logs of the variables, polynomial in regressors, etc.)</a:t>
            </a:r>
          </a:p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  <a:buFont typeface="+mj-lt"/>
              <a:buAutoNum type="arabicPeriod" startAt="2"/>
            </a:pPr>
            <a:r>
              <a:rPr lang="en-GB" sz="3000" dirty="0" smtClean="0">
                <a:solidFill>
                  <a:srgbClr val="9900CC"/>
                </a:solidFill>
                <a:ea typeface="+mn-ea"/>
              </a:rPr>
              <a:t>Selecting</a:t>
            </a:r>
            <a:r>
              <a:rPr lang="en-GB" sz="3000" dirty="0" smtClean="0">
                <a:solidFill>
                  <a:srgbClr val="9900CC"/>
                </a:solidFill>
              </a:rPr>
              <a:t> an estimator</a:t>
            </a:r>
            <a:r>
              <a:rPr lang="en-GB" sz="3000" dirty="0" smtClean="0"/>
              <a:t> with certain desirable properties (provided that the regression model in question satisfies a given set of conditions).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>
          <a:xfrm>
            <a:off x="252413" y="333375"/>
            <a:ext cx="8928100" cy="935038"/>
          </a:xfrm>
        </p:spPr>
        <p:txBody>
          <a:bodyPr anchor="ctr" anchorCtr="1"/>
          <a:lstStyle/>
          <a:p>
            <a:pPr algn="justLow" eaLnBrk="1" hangingPunct="1"/>
            <a:r>
              <a:rPr lang="en-US" dirty="0" smtClean="0"/>
              <a:t>4.1 Introduction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4.5.2 Autocorrelation</a:t>
            </a:r>
            <a:endParaRPr lang="en-GB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438" y="1357298"/>
            <a:ext cx="8982075" cy="5500702"/>
          </a:xfrm>
        </p:spPr>
        <p:txBody>
          <a:bodyPr/>
          <a:lstStyle/>
          <a:p>
            <a:pPr marL="533400" indent="-533400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Effects of autocorrelation are similar to those of heteroskedasticity: OLS coefficients are </a:t>
            </a:r>
            <a:r>
              <a:rPr lang="en-GB" sz="3000" i="1" dirty="0" smtClean="0">
                <a:solidFill>
                  <a:srgbClr val="336600"/>
                </a:solidFill>
              </a:rPr>
              <a:t>unbiased and consistent, but inefficient</a:t>
            </a:r>
            <a:r>
              <a:rPr lang="en-GB" sz="3000" dirty="0" smtClean="0"/>
              <a:t>; the estimate of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is biased, and thus inferences are invalid.</a:t>
            </a:r>
          </a:p>
          <a:p>
            <a:pPr marL="533400" indent="-533400" algn="ctr">
              <a:lnSpc>
                <a:spcPct val="94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>
                <a:solidFill>
                  <a:srgbClr val="000000"/>
                </a:solidFill>
              </a:rPr>
              <a:t>Detecting Autocorrelation</a:t>
            </a:r>
            <a:r>
              <a:rPr lang="en-GB" sz="3000" dirty="0" smtClean="0"/>
              <a:t> </a:t>
            </a:r>
          </a:p>
          <a:p>
            <a:pPr marL="441325" indent="-441325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Plotting OLS residuals against the time variable, or a formal test could be used.</a:t>
            </a:r>
          </a:p>
          <a:p>
            <a:pPr marL="441325" indent="-441325" algn="ctr">
              <a:lnSpc>
                <a:spcPct val="94000"/>
              </a:lnSpc>
              <a:spcBef>
                <a:spcPct val="0"/>
              </a:spcBef>
              <a:buNone/>
            </a:pPr>
            <a:r>
              <a:rPr lang="en-GB" sz="3000" u="sng" dirty="0" smtClean="0">
                <a:solidFill>
                  <a:srgbClr val="000000"/>
                </a:solidFill>
              </a:rPr>
              <a:t>The </a:t>
            </a:r>
            <a:r>
              <a:rPr lang="en-GB" sz="3000" u="sng" dirty="0" err="1" smtClean="0">
                <a:solidFill>
                  <a:srgbClr val="000000"/>
                </a:solidFill>
              </a:rPr>
              <a:t>Breusch</a:t>
            </a:r>
            <a:r>
              <a:rPr lang="en-GB" sz="3000" u="sng" dirty="0" smtClean="0">
                <a:solidFill>
                  <a:srgbClr val="000000"/>
                </a:solidFill>
              </a:rPr>
              <a:t>-Godfrey Test</a:t>
            </a:r>
          </a:p>
          <a:p>
            <a:pPr marL="441325" indent="-441325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Commonly-used </a:t>
            </a:r>
            <a:r>
              <a:rPr lang="en-GB" sz="3000" u="sng" dirty="0" smtClean="0">
                <a:solidFill>
                  <a:srgbClr val="FF0000"/>
                </a:solidFill>
              </a:rPr>
              <a:t>general test</a:t>
            </a:r>
            <a:r>
              <a:rPr lang="en-GB" sz="3000" dirty="0" smtClean="0"/>
              <a:t> of autocorrelation.</a:t>
            </a:r>
          </a:p>
          <a:p>
            <a:pPr marL="441325" indent="-441325">
              <a:lnSpc>
                <a:spcPct val="94000"/>
              </a:lnSpc>
              <a:spcBef>
                <a:spcPct val="0"/>
              </a:spcBef>
              <a:buNone/>
            </a:pPr>
            <a:r>
              <a:rPr lang="en-GB" sz="30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Steps</a:t>
            </a:r>
            <a:r>
              <a:rPr lang="en-GB" sz="3000" dirty="0" smtClean="0">
                <a:sym typeface="Symbol" pitchFamily="18" charset="2"/>
              </a:rPr>
              <a:t>:</a:t>
            </a:r>
          </a:p>
          <a:p>
            <a:pPr marL="441325" indent="-441325">
              <a:lnSpc>
                <a:spcPct val="94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>
                <a:sym typeface="Symbol" pitchFamily="18" charset="2"/>
              </a:rPr>
              <a:t>Regress OLS residuals on X's and lagged residuals: </a:t>
            </a:r>
            <a:r>
              <a:rPr lang="en-GB" sz="3000" dirty="0" smtClean="0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GB" sz="3000" baseline="-25000" dirty="0" smtClean="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n-GB" sz="3000" dirty="0" smtClean="0">
                <a:solidFill>
                  <a:schemeClr val="tx2"/>
                </a:solidFill>
                <a:sym typeface="Symbol" pitchFamily="18" charset="2"/>
              </a:rPr>
              <a:t> = f(X</a:t>
            </a:r>
            <a:r>
              <a:rPr lang="en-GB" sz="3000" baseline="-25000" dirty="0" smtClean="0">
                <a:solidFill>
                  <a:schemeClr val="tx2"/>
                </a:solidFill>
                <a:sym typeface="Symbol" pitchFamily="18" charset="2"/>
              </a:rPr>
              <a:t>1t</a:t>
            </a:r>
            <a:r>
              <a:rPr lang="en-GB" sz="3000" dirty="0" smtClean="0">
                <a:solidFill>
                  <a:schemeClr val="tx2"/>
                </a:solidFill>
                <a:sym typeface="Symbol" pitchFamily="18" charset="2"/>
              </a:rPr>
              <a:t>, ..., </a:t>
            </a:r>
            <a:r>
              <a:rPr lang="en-GB" sz="3000" dirty="0" err="1" smtClean="0">
                <a:solidFill>
                  <a:schemeClr val="tx2"/>
                </a:solidFill>
                <a:sym typeface="Symbol" pitchFamily="18" charset="2"/>
              </a:rPr>
              <a:t>X</a:t>
            </a:r>
            <a:r>
              <a:rPr lang="en-GB" sz="3000" baseline="-25000" dirty="0" err="1" smtClean="0">
                <a:solidFill>
                  <a:schemeClr val="tx2"/>
                </a:solidFill>
                <a:sym typeface="Symbol" pitchFamily="18" charset="2"/>
              </a:rPr>
              <a:t>Kt</a:t>
            </a:r>
            <a:r>
              <a:rPr lang="en-GB" sz="3000" dirty="0" smtClean="0">
                <a:solidFill>
                  <a:schemeClr val="tx2"/>
                </a:solidFill>
                <a:sym typeface="Symbol" pitchFamily="18" charset="2"/>
              </a:rPr>
              <a:t>, e</a:t>
            </a:r>
            <a:r>
              <a:rPr lang="en-GB" sz="3000" baseline="-25000" dirty="0" smtClean="0">
                <a:solidFill>
                  <a:schemeClr val="tx2"/>
                </a:solidFill>
                <a:sym typeface="Symbol" pitchFamily="18" charset="2"/>
              </a:rPr>
              <a:t>t-1</a:t>
            </a:r>
            <a:r>
              <a:rPr lang="en-GB" sz="3000" dirty="0" smtClean="0">
                <a:solidFill>
                  <a:schemeClr val="tx2"/>
                </a:solidFill>
                <a:sym typeface="Symbol" pitchFamily="18" charset="2"/>
              </a:rPr>
              <a:t>, …, e</a:t>
            </a:r>
            <a:r>
              <a:rPr lang="en-GB" sz="3000" baseline="-25000" dirty="0" smtClean="0">
                <a:solidFill>
                  <a:schemeClr val="tx2"/>
                </a:solidFill>
                <a:sym typeface="Symbol" pitchFamily="18" charset="2"/>
              </a:rPr>
              <a:t>t-j</a:t>
            </a:r>
            <a:r>
              <a:rPr lang="en-GB" sz="3000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4.5.2 Autocorrelation</a:t>
            </a:r>
            <a:endParaRPr lang="en-GB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198438" y="1428736"/>
            <a:ext cx="8982075" cy="5429264"/>
          </a:xfrm>
        </p:spPr>
        <p:txBody>
          <a:bodyPr/>
          <a:lstStyle/>
          <a:p>
            <a:pPr marL="395288" indent="-395288">
              <a:lnSpc>
                <a:spcPct val="95000"/>
              </a:lnSpc>
              <a:spcBef>
                <a:spcPct val="0"/>
              </a:spcBef>
              <a:buFont typeface="Wingdings" pitchFamily="2" charset="2"/>
              <a:buAutoNum type="arabicPeriod" startAt="2"/>
            </a:pPr>
            <a:r>
              <a:rPr lang="en-GB" sz="3000" dirty="0" smtClean="0">
                <a:sym typeface="Symbol" pitchFamily="18" charset="2"/>
              </a:rPr>
              <a:t>Test the joint hypothesis that all the estimated coefficients on lagged residuals are zero. Use the test statistic: </a:t>
            </a:r>
            <a:r>
              <a:rPr lang="en-GB" sz="3000" dirty="0" err="1" smtClean="0">
                <a:solidFill>
                  <a:srgbClr val="000000"/>
                </a:solidFill>
                <a:sym typeface="Symbol" pitchFamily="18" charset="2"/>
              </a:rPr>
              <a:t>jF</a:t>
            </a:r>
            <a:r>
              <a:rPr lang="en-GB" sz="3000" baseline="-25000" dirty="0" err="1" smtClean="0">
                <a:solidFill>
                  <a:srgbClr val="000000"/>
                </a:solidFill>
                <a:sym typeface="Symbol" pitchFamily="18" charset="2"/>
              </a:rPr>
              <a:t>cal</a:t>
            </a:r>
            <a:r>
              <a:rPr lang="en-GB" sz="3000" dirty="0" smtClean="0">
                <a:solidFill>
                  <a:srgbClr val="000000"/>
                </a:solidFill>
                <a:sym typeface="Symbol" pitchFamily="18" charset="2"/>
              </a:rPr>
              <a:t> ~ </a:t>
            </a:r>
            <a:r>
              <a:rPr lang="en-GB" sz="3000" i="1" dirty="0" smtClean="0">
                <a:solidFill>
                  <a:srgbClr val="000000"/>
                </a:solidFill>
                <a:sym typeface="Symbol" pitchFamily="18" charset="2"/>
              </a:rPr>
              <a:t></a:t>
            </a:r>
            <a:r>
              <a:rPr lang="en-GB" sz="3000" i="1" baseline="30000" dirty="0" smtClean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GB" sz="3000" i="1" baseline="-25000" dirty="0" smtClean="0">
                <a:solidFill>
                  <a:srgbClr val="000000"/>
                </a:solidFill>
                <a:sym typeface="Symbol" pitchFamily="18" charset="2"/>
              </a:rPr>
              <a:t>j</a:t>
            </a:r>
            <a:r>
              <a:rPr lang="en-GB" sz="3000" i="1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GB" sz="3000" dirty="0" smtClean="0">
                <a:sym typeface="Symbol" pitchFamily="18" charset="2"/>
              </a:rPr>
              <a:t>;</a:t>
            </a:r>
          </a:p>
          <a:p>
            <a:pPr marL="395288" indent="-395288">
              <a:lnSpc>
                <a:spcPct val="95000"/>
              </a:lnSpc>
              <a:spcBef>
                <a:spcPct val="0"/>
              </a:spcBef>
              <a:buFont typeface="Wingdings" pitchFamily="2" charset="2"/>
              <a:buAutoNum type="arabicPeriod" startAt="2"/>
            </a:pPr>
            <a:r>
              <a:rPr lang="en-GB" sz="3000" dirty="0" smtClean="0">
                <a:sym typeface="Symbol" pitchFamily="18" charset="2"/>
              </a:rPr>
              <a:t>Reject </a:t>
            </a:r>
            <a:r>
              <a:rPr lang="en-GB" sz="3000" dirty="0" smtClean="0">
                <a:solidFill>
                  <a:srgbClr val="800080"/>
                </a:solidFill>
                <a:sym typeface="Symbol" pitchFamily="18" charset="2"/>
              </a:rPr>
              <a:t>H</a:t>
            </a:r>
            <a:r>
              <a:rPr lang="en-GB" sz="3000" baseline="-25000" dirty="0" smtClean="0">
                <a:solidFill>
                  <a:srgbClr val="800080"/>
                </a:solidFill>
                <a:sym typeface="Symbol" pitchFamily="18" charset="2"/>
              </a:rPr>
              <a:t>0</a:t>
            </a:r>
            <a:r>
              <a:rPr lang="en-GB" sz="3000" dirty="0" smtClean="0">
                <a:solidFill>
                  <a:srgbClr val="800080"/>
                </a:solidFill>
                <a:sym typeface="Symbol" pitchFamily="18" charset="2"/>
              </a:rPr>
              <a:t>: no serial correlation</a:t>
            </a:r>
            <a:r>
              <a:rPr lang="en-GB" sz="3000" dirty="0" smtClean="0">
                <a:sym typeface="Symbol" pitchFamily="18" charset="2"/>
              </a:rPr>
              <a:t> for high values of the test statistic or for small p-values.</a:t>
            </a:r>
          </a:p>
          <a:p>
            <a:pPr marL="395288" indent="-395288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GB" sz="3000" u="sng" dirty="0" smtClean="0">
                <a:solidFill>
                  <a:srgbClr val="000000"/>
                </a:solidFill>
              </a:rPr>
              <a:t>Estimation in the Presence of Serial Correlation:</a:t>
            </a:r>
          </a:p>
          <a:p>
            <a:pPr marL="395288" indent="-395288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Solutions depend on the sources of the problem.</a:t>
            </a:r>
          </a:p>
          <a:p>
            <a:pPr marL="395288" indent="-395288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Autocorrelation may result from:</a:t>
            </a:r>
          </a:p>
          <a:p>
            <a:pPr marL="795338" lvl="1" indent="-395288">
              <a:lnSpc>
                <a:spcPct val="95000"/>
              </a:lnSpc>
              <a:spcBef>
                <a:spcPct val="0"/>
              </a:spcBef>
            </a:pPr>
            <a:r>
              <a:rPr lang="en-GB" sz="2800" dirty="0" smtClean="0"/>
              <a:t>Model misspecification (omitted variables, wrong functional form, …)</a:t>
            </a:r>
          </a:p>
          <a:p>
            <a:pPr marL="795338" lvl="1" indent="-395288">
              <a:lnSpc>
                <a:spcPct val="95000"/>
              </a:lnSpc>
              <a:spcBef>
                <a:spcPct val="0"/>
              </a:spcBef>
            </a:pPr>
            <a:r>
              <a:rPr lang="en-GB" sz="2800" dirty="0" smtClean="0"/>
              <a:t>Misspecified dynamics (e.g. static model estimated when dependence is dynamic),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438" y="333375"/>
            <a:ext cx="8910637" cy="7921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4.5.2 Autocorrelation</a:t>
            </a:r>
            <a:endParaRPr lang="en-GB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52413" y="1412875"/>
            <a:ext cx="8928100" cy="5445125"/>
          </a:xfrm>
        </p:spPr>
        <p:txBody>
          <a:bodyPr/>
          <a:lstStyle/>
          <a:p>
            <a:pPr marL="395288" indent="-395288"/>
            <a:r>
              <a:rPr lang="en-GB" sz="3000" dirty="0" smtClean="0"/>
              <a:t>If autocorrelation is significant, check for model specification errors, &amp; consider re-specification.</a:t>
            </a:r>
          </a:p>
          <a:p>
            <a:pPr marL="395288" indent="-395288"/>
            <a:r>
              <a:rPr lang="en-GB" sz="3000" dirty="0" smtClean="0"/>
              <a:t>If the revised model passes other specification tests, but still fails tests of autocorrelation, consider the following key solutions:</a:t>
            </a:r>
          </a:p>
          <a:p>
            <a:pPr marL="795338" lvl="1" indent="-395288">
              <a:buFont typeface="Wingdings" pitchFamily="2" charset="2"/>
              <a:buAutoNum type="arabicPeriod"/>
            </a:pPr>
            <a:r>
              <a:rPr lang="en-GB" sz="2800" dirty="0" smtClean="0"/>
              <a:t>Use FGLS,</a:t>
            </a:r>
          </a:p>
          <a:p>
            <a:pPr marL="795338" lvl="1" indent="-395288">
              <a:buFont typeface="Wingdings" pitchFamily="2" charset="2"/>
              <a:buAutoNum type="arabicPeriod"/>
            </a:pPr>
            <a:r>
              <a:rPr lang="en-GB" sz="2800" dirty="0" smtClean="0"/>
              <a:t>Use OLS with robust standard errors.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4.6 Endogenous </a:t>
            </a:r>
            <a:r>
              <a:rPr lang="en-US" dirty="0" err="1" smtClean="0"/>
              <a:t>Regressors</a:t>
            </a:r>
            <a:r>
              <a:rPr lang="en-US" dirty="0" smtClean="0"/>
              <a:t>: </a:t>
            </a:r>
            <a:r>
              <a:rPr lang="en-GB" dirty="0" smtClean="0"/>
              <a:t>E(</a:t>
            </a:r>
            <a:r>
              <a:rPr lang="en-GB" dirty="0" err="1" smtClean="0"/>
              <a:t>ɛ</a:t>
            </a:r>
            <a:r>
              <a:rPr lang="en-GB" baseline="-25000" dirty="0" err="1" smtClean="0"/>
              <a:t>i</a:t>
            </a:r>
            <a:r>
              <a:rPr lang="en-GB" dirty="0" err="1" smtClean="0"/>
              <a:t>|X</a:t>
            </a:r>
            <a:r>
              <a:rPr lang="en-GB" baseline="-25000" dirty="0" err="1" smtClean="0"/>
              <a:t>j</a:t>
            </a:r>
            <a:r>
              <a:rPr lang="en-GB" dirty="0" smtClean="0"/>
              <a:t>) ≠ 0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357322"/>
            <a:ext cx="8947975" cy="5500702"/>
          </a:xfrm>
        </p:spPr>
        <p:txBody>
          <a:bodyPr/>
          <a:lstStyle/>
          <a:p>
            <a:pPr marL="395288" indent="-395288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A key assumption maintained in the previous lessons is that the model, E(Y|X) = X</a:t>
            </a:r>
            <a:r>
              <a:rPr lang="el-GR" sz="3000" dirty="0" smtClean="0"/>
              <a:t>β</a:t>
            </a:r>
            <a:r>
              <a:rPr lang="en-GB" sz="3000" dirty="0" smtClean="0"/>
              <a:t> or</a:t>
            </a:r>
            <a:r>
              <a:rPr lang="el-GR" sz="3000" dirty="0" smtClean="0"/>
              <a:t> </a:t>
            </a:r>
            <a:endParaRPr lang="en-GB" sz="3000" dirty="0" smtClean="0"/>
          </a:p>
          <a:p>
            <a:pPr marL="395288" indent="-395288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dirty="0" smtClean="0"/>
              <a:t>                                      , was correctly specified. </a:t>
            </a:r>
          </a:p>
          <a:p>
            <a:pPr marL="395288" indent="-395288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/>
          </a:p>
          <a:p>
            <a:pPr marL="395288" indent="-395288" eaLnBrk="1" hangingPunct="1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The model </a:t>
            </a:r>
            <a:r>
              <a:rPr lang="en-GB" sz="3000" dirty="0" smtClean="0">
                <a:solidFill>
                  <a:schemeClr val="tx2"/>
                </a:solidFill>
              </a:rPr>
              <a:t>Y = X</a:t>
            </a:r>
            <a:r>
              <a:rPr lang="el-GR" sz="3000" dirty="0" smtClean="0">
                <a:solidFill>
                  <a:schemeClr val="tx2"/>
                </a:solidFill>
              </a:rPr>
              <a:t>β</a:t>
            </a:r>
            <a:r>
              <a:rPr lang="en-GB" sz="3000" dirty="0" smtClean="0">
                <a:solidFill>
                  <a:schemeClr val="tx2"/>
                </a:solidFill>
              </a:rPr>
              <a:t> + </a:t>
            </a:r>
            <a:r>
              <a:rPr lang="el-GR" sz="3000" dirty="0" smtClean="0">
                <a:solidFill>
                  <a:schemeClr val="tx2"/>
                </a:solidFill>
              </a:rPr>
              <a:t>ε</a:t>
            </a:r>
            <a:r>
              <a:rPr lang="en-GB" sz="3000" dirty="0" smtClean="0"/>
              <a:t> is correctly specified if:</a:t>
            </a:r>
            <a:r>
              <a:rPr lang="en-GB" sz="3000" i="1" dirty="0" smtClean="0"/>
              <a:t> </a:t>
            </a:r>
          </a:p>
          <a:p>
            <a:pPr marL="795338" lvl="2" indent="-395288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l-GR" sz="2800" dirty="0" smtClean="0"/>
              <a:t>ε</a:t>
            </a:r>
            <a:r>
              <a:rPr lang="en-GB" sz="2800" dirty="0" smtClean="0"/>
              <a:t> is orthogonal to X's, enters the model with an additively separable effect on Y &amp; this effect equals zero on average; and,</a:t>
            </a:r>
          </a:p>
          <a:p>
            <a:pPr marL="795338" lvl="2" indent="-395288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GB" sz="2800" dirty="0" smtClean="0"/>
              <a:t>E(Y|X) is linear in stable parameters (</a:t>
            </a:r>
            <a:r>
              <a:rPr lang="el-GR" sz="2800" dirty="0" smtClean="0"/>
              <a:t>β</a:t>
            </a:r>
            <a:r>
              <a:rPr lang="en-GB" sz="2800" dirty="0" smtClean="0"/>
              <a:t>'s).</a:t>
            </a:r>
            <a:r>
              <a:rPr lang="en-US" sz="2800" dirty="0" smtClean="0"/>
              <a:t> </a:t>
            </a:r>
          </a:p>
          <a:p>
            <a:pPr marL="395288" indent="-395288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If the assumption </a:t>
            </a:r>
            <a:r>
              <a:rPr lang="en-US" sz="3000" dirty="0" smtClean="0">
                <a:solidFill>
                  <a:srgbClr val="6600CC"/>
                </a:solidFill>
              </a:rPr>
              <a:t>E(</a:t>
            </a:r>
            <a:r>
              <a:rPr lang="el-GR" sz="3000" dirty="0" smtClean="0">
                <a:solidFill>
                  <a:srgbClr val="6600CC"/>
                </a:solidFill>
              </a:rPr>
              <a:t>ε</a:t>
            </a:r>
            <a:r>
              <a:rPr lang="en-US" sz="3000" baseline="-25000" dirty="0" err="1" smtClean="0">
                <a:solidFill>
                  <a:srgbClr val="6600CC"/>
                </a:solidFill>
              </a:rPr>
              <a:t>i</a:t>
            </a:r>
            <a:r>
              <a:rPr lang="en-US" sz="3000" dirty="0" err="1" smtClean="0">
                <a:solidFill>
                  <a:srgbClr val="6600CC"/>
                </a:solidFill>
              </a:rPr>
              <a:t>|X</a:t>
            </a:r>
            <a:r>
              <a:rPr lang="en-US" sz="3000" baseline="-25000" dirty="0" err="1" smtClean="0">
                <a:solidFill>
                  <a:srgbClr val="6600CC"/>
                </a:solidFill>
              </a:rPr>
              <a:t>j</a:t>
            </a:r>
            <a:r>
              <a:rPr lang="en-US" sz="3000" dirty="0" smtClean="0">
                <a:solidFill>
                  <a:srgbClr val="6600CC"/>
                </a:solidFill>
              </a:rPr>
              <a:t>) = 0</a:t>
            </a:r>
            <a:r>
              <a:rPr lang="en-US" sz="3000" dirty="0" smtClean="0"/>
              <a:t> is violated, the OLS estimators will be </a:t>
            </a:r>
            <a:r>
              <a:rPr lang="en-US" sz="3000" i="1" dirty="0" smtClean="0">
                <a:solidFill>
                  <a:srgbClr val="336600"/>
                </a:solidFill>
              </a:rPr>
              <a:t>biased &amp; inconsistent</a:t>
            </a:r>
            <a:r>
              <a:rPr lang="en-US" sz="3000" dirty="0" smtClean="0"/>
              <a:t>.</a:t>
            </a:r>
          </a:p>
          <a:p>
            <a:pPr marL="395288" indent="-395288" eaLnBrk="1" hangingPunct="1">
              <a:lnSpc>
                <a:spcPct val="95000"/>
              </a:lnSpc>
              <a:spcBef>
                <a:spcPct val="0"/>
              </a:spcBef>
            </a:pPr>
            <a:r>
              <a:rPr lang="en-GB" sz="3200" dirty="0" smtClean="0"/>
              <a:t>Assuming exogenous regressors is unrealistic in many situations. </a:t>
            </a:r>
          </a:p>
        </p:txBody>
      </p:sp>
      <p:graphicFrame>
        <p:nvGraphicFramePr>
          <p:cNvPr id="1085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04042" y="2154236"/>
          <a:ext cx="3227388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1409400" imgH="431640" progId="Equation.3">
                  <p:embed/>
                </p:oleObj>
              </mc:Choice>
              <mc:Fallback>
                <p:oleObj name="Equation" r:id="rId4" imgW="1409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42" y="2154236"/>
                        <a:ext cx="3227388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8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285860"/>
            <a:ext cx="8947975" cy="5572141"/>
          </a:xfrm>
        </p:spPr>
        <p:txBody>
          <a:bodyPr/>
          <a:lstStyle/>
          <a:p>
            <a:pPr marL="361950" indent="-361950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The possible sources of endogeneity are:</a:t>
            </a:r>
          </a:p>
          <a:p>
            <a:pPr marL="736600" lvl="1" indent="-341313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stochastic regressors &amp; measurement error;</a:t>
            </a:r>
          </a:p>
          <a:p>
            <a:pPr marL="736600" lvl="1" indent="-341313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specification errors: omission of relevant variables or a wrong functional form; </a:t>
            </a:r>
          </a:p>
          <a:p>
            <a:pPr marL="736600" lvl="1" indent="-341313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nonlinearity in &amp; instability of parameters; and</a:t>
            </a:r>
          </a:p>
          <a:p>
            <a:pPr marL="736600" lvl="1" indent="-341313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bidirectional link between the X's and Y. </a:t>
            </a:r>
          </a:p>
          <a:p>
            <a:pPr marL="361950" indent="-361950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Recall two versions of exogeneity assumption:</a:t>
            </a:r>
          </a:p>
          <a:p>
            <a:pPr marL="762000" lvl="1" indent="-361950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2800" dirty="0" smtClean="0">
                <a:solidFill>
                  <a:srgbClr val="800080"/>
                </a:solidFill>
              </a:rPr>
              <a:t>1. E(</a:t>
            </a:r>
            <a:r>
              <a:rPr lang="en-GB" sz="2800" dirty="0" err="1" smtClean="0">
                <a:solidFill>
                  <a:srgbClr val="800080"/>
                </a:solidFill>
              </a:rPr>
              <a:t>ɛ</a:t>
            </a:r>
            <a:r>
              <a:rPr lang="en-GB" sz="28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2800" dirty="0" smtClean="0">
                <a:solidFill>
                  <a:srgbClr val="800080"/>
                </a:solidFill>
              </a:rPr>
              <a:t>) = 0 and X’s are fixed (non-stochastic),</a:t>
            </a:r>
          </a:p>
          <a:p>
            <a:pPr marL="762000" lvl="1" indent="-361950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2800" dirty="0" smtClean="0">
                <a:solidFill>
                  <a:srgbClr val="800080"/>
                </a:solidFill>
              </a:rPr>
              <a:t>2. E(</a:t>
            </a:r>
            <a:r>
              <a:rPr lang="en-GB" sz="2800" dirty="0" err="1" smtClean="0">
                <a:solidFill>
                  <a:srgbClr val="800080"/>
                </a:solidFill>
              </a:rPr>
              <a:t>ɛ</a:t>
            </a:r>
            <a:r>
              <a:rPr lang="en-GB" sz="28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2800" dirty="0" err="1" smtClean="0">
                <a:solidFill>
                  <a:srgbClr val="800080"/>
                </a:solidFill>
              </a:rPr>
              <a:t>X</a:t>
            </a:r>
            <a:r>
              <a:rPr lang="en-GB" sz="2800" baseline="-25000" dirty="0" err="1" smtClean="0">
                <a:solidFill>
                  <a:srgbClr val="800080"/>
                </a:solidFill>
              </a:rPr>
              <a:t>j</a:t>
            </a:r>
            <a:r>
              <a:rPr lang="en-GB" sz="2800" dirty="0" smtClean="0">
                <a:solidFill>
                  <a:srgbClr val="800080"/>
                </a:solidFill>
              </a:rPr>
              <a:t>) = 0 or E(</a:t>
            </a:r>
            <a:r>
              <a:rPr lang="en-GB" sz="2800" dirty="0" err="1" smtClean="0">
                <a:solidFill>
                  <a:srgbClr val="800080"/>
                </a:solidFill>
              </a:rPr>
              <a:t>ɛ</a:t>
            </a:r>
            <a:r>
              <a:rPr lang="en-GB" sz="28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2800" dirty="0" err="1" smtClean="0">
                <a:solidFill>
                  <a:srgbClr val="800080"/>
                </a:solidFill>
              </a:rPr>
              <a:t>|X</a:t>
            </a:r>
            <a:r>
              <a:rPr lang="en-GB" sz="2800" baseline="-25000" dirty="0" err="1" smtClean="0">
                <a:solidFill>
                  <a:srgbClr val="800080"/>
                </a:solidFill>
              </a:rPr>
              <a:t>j</a:t>
            </a:r>
            <a:r>
              <a:rPr lang="en-GB" sz="2800" dirty="0" smtClean="0">
                <a:solidFill>
                  <a:srgbClr val="800080"/>
                </a:solidFill>
              </a:rPr>
              <a:t>) = 0 with stochastic X’s.</a:t>
            </a:r>
          </a:p>
          <a:p>
            <a:pPr marL="361950" indent="-361950" eaLnBrk="1" hangingPunct="1">
              <a:lnSpc>
                <a:spcPct val="94000"/>
              </a:lnSpc>
              <a:spcBef>
                <a:spcPct val="0"/>
              </a:spcBef>
              <a:buClrTx/>
            </a:pPr>
            <a:r>
              <a:rPr lang="en-GB" sz="3000" dirty="0" smtClean="0">
                <a:ea typeface="+mn-ea"/>
              </a:rPr>
              <a:t>The assumptio</a:t>
            </a:r>
            <a:r>
              <a:rPr lang="en-GB" sz="3000" dirty="0" smtClean="0"/>
              <a:t>n </a:t>
            </a:r>
            <a:r>
              <a:rPr lang="en-GB" sz="3000" dirty="0" smtClean="0">
                <a:solidFill>
                  <a:schemeClr val="tx2"/>
                </a:solidFill>
              </a:rPr>
              <a:t>E(</a:t>
            </a:r>
            <a:r>
              <a:rPr lang="el-GR" sz="3000" dirty="0" smtClean="0">
                <a:solidFill>
                  <a:schemeClr val="tx2"/>
                </a:solidFill>
              </a:rPr>
              <a:t>ε</a:t>
            </a:r>
            <a:r>
              <a:rPr lang="en-GB" sz="30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3000" dirty="0" smtClean="0">
                <a:solidFill>
                  <a:schemeClr val="tx2"/>
                </a:solidFill>
              </a:rPr>
              <a:t>) = 0</a:t>
            </a:r>
            <a:r>
              <a:rPr lang="en-GB" sz="3000" dirty="0" smtClean="0"/>
              <a:t> amounts to: “</a:t>
            </a:r>
            <a:r>
              <a:rPr lang="en-GB" sz="3000" dirty="0" smtClean="0">
                <a:solidFill>
                  <a:srgbClr val="000000"/>
                </a:solidFill>
              </a:rPr>
              <a:t>We do not systematically over- or under-estimate the PRF</a:t>
            </a:r>
            <a:r>
              <a:rPr lang="en-GB" sz="3000" dirty="0" smtClean="0"/>
              <a:t>,” or </a:t>
            </a:r>
            <a:r>
              <a:rPr lang="en-GB" sz="3000" dirty="0" smtClean="0">
                <a:solidFill>
                  <a:srgbClr val="006600"/>
                </a:solidFill>
              </a:rPr>
              <a:t>the overall impact of all the excluded variables is random/unpredictable</a:t>
            </a:r>
            <a:r>
              <a:rPr lang="en-GB" sz="3000" dirty="0" smtClean="0"/>
              <a:t>.</a:t>
            </a:r>
          </a:p>
          <a:p>
            <a:pPr marL="762000" lvl="1" indent="-361950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3000" dirty="0" smtClean="0">
              <a:solidFill>
                <a:srgbClr val="800080"/>
              </a:solidFill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001125" cy="935038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 Endogenous Regressors: </a:t>
            </a:r>
            <a:r>
              <a:rPr lang="en-GB" smtClean="0"/>
              <a:t>E(ɛ</a:t>
            </a:r>
            <a:r>
              <a:rPr lang="en-GB" baseline="-25000" smtClean="0"/>
              <a:t>i</a:t>
            </a:r>
            <a:r>
              <a:rPr lang="en-GB" smtClean="0"/>
              <a:t>|X</a:t>
            </a:r>
            <a:r>
              <a:rPr lang="en-GB" baseline="-25000" smtClean="0"/>
              <a:t>j</a:t>
            </a:r>
            <a:r>
              <a:rPr lang="en-GB" smtClean="0"/>
              <a:t>) ≠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5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5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5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5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5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5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5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69875" y="1412875"/>
            <a:ext cx="8910638" cy="5445125"/>
          </a:xfrm>
        </p:spPr>
        <p:txBody>
          <a:bodyPr/>
          <a:lstStyle/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This assumption cannot be tested as residuals will always have zero-mean if the model has an intercept. 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If there is no intercept, some information can be obtained by plotting the residuals. 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If </a:t>
            </a:r>
            <a:r>
              <a:rPr lang="en-GB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E(</a:t>
            </a:r>
            <a:r>
              <a:rPr lang="en-GB" sz="3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ɛ</a:t>
            </a:r>
            <a:r>
              <a:rPr lang="en-GB" sz="3000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GB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</a:t>
            </a:r>
            <a:r>
              <a:rPr lang="en-GB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(a constant but ≠ 0) &amp; </a:t>
            </a:r>
            <a:r>
              <a:rPr lang="en-GB" sz="3000" dirty="0" smtClean="0"/>
              <a:t>X's are fixed, </a:t>
            </a:r>
            <a:r>
              <a:rPr lang="en-GB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estimators of all </a:t>
            </a:r>
            <a:r>
              <a:rPr lang="el-GR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n-GB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's, except </a:t>
            </a:r>
            <a:r>
              <a:rPr lang="el-GR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n-GB" sz="3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will be OK!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But, can we assume non-stochastic regressors?</a:t>
            </a:r>
            <a:r>
              <a:rPr lang="en-GB" sz="3000" dirty="0" smtClean="0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333375"/>
            <a:ext cx="8910638" cy="792163"/>
          </a:xfrm>
        </p:spPr>
        <p:txBody>
          <a:bodyPr anchor="ctr" anchorCtr="1"/>
          <a:lstStyle/>
          <a:p>
            <a:pPr algn="justLow" eaLnBrk="1" hangingPunct="1"/>
            <a:r>
              <a:rPr lang="en-US" smtClean="0"/>
              <a:t>4.6 Endogenous Regressors: </a:t>
            </a:r>
            <a:r>
              <a:rPr lang="en-GB" smtClean="0"/>
              <a:t>E(ɛ</a:t>
            </a:r>
            <a:r>
              <a:rPr lang="en-GB" baseline="-25000" smtClean="0"/>
              <a:t>i</a:t>
            </a:r>
            <a:r>
              <a:rPr lang="en-GB" smtClean="0"/>
              <a:t>|X</a:t>
            </a:r>
            <a:r>
              <a:rPr lang="en-GB" baseline="-25000" smtClean="0"/>
              <a:t>j</a:t>
            </a:r>
            <a:r>
              <a:rPr lang="en-GB" smtClean="0"/>
              <a:t>) ≠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341462"/>
            <a:ext cx="8947975" cy="5516562"/>
          </a:xfrm>
        </p:spPr>
        <p:txBody>
          <a:bodyPr/>
          <a:lstStyle/>
          <a:p>
            <a:pPr marL="341313" indent="-341313" algn="ctr" eaLnBrk="1" hangingPunct="1">
              <a:lnSpc>
                <a:spcPct val="94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Stochastic Regressors</a:t>
            </a:r>
          </a:p>
          <a:p>
            <a:pPr marL="341313" indent="-341313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Many economic variables are stochastic, and it is only for ease that we assumed fixed X's. </a:t>
            </a:r>
          </a:p>
          <a:p>
            <a:pPr marL="341313" indent="-341313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For instance, the set of regressors may include: </a:t>
            </a:r>
          </a:p>
          <a:p>
            <a:pPr marL="741363" lvl="2" indent="-341313" eaLnBrk="1" hangingPunct="1">
              <a:lnSpc>
                <a:spcPct val="9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itchFamily="2" charset="2"/>
              <a:buChar char="G"/>
            </a:pPr>
            <a:r>
              <a:rPr lang="en-GB" sz="2800" dirty="0" smtClean="0"/>
              <a:t>a lagged dependent variable (Y</a:t>
            </a:r>
            <a:r>
              <a:rPr lang="en-GB" sz="2800" baseline="-25000" dirty="0" smtClean="0"/>
              <a:t>t-1</a:t>
            </a:r>
            <a:r>
              <a:rPr lang="en-GB" sz="2800" dirty="0" smtClean="0"/>
              <a:t>), or </a:t>
            </a:r>
          </a:p>
          <a:p>
            <a:pPr marL="741363" lvl="2" indent="-341313" eaLnBrk="1" hangingPunct="1">
              <a:lnSpc>
                <a:spcPct val="94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Wingdings" pitchFamily="2" charset="2"/>
              <a:buChar char="G"/>
            </a:pPr>
            <a:r>
              <a:rPr lang="en-GB" sz="2800" dirty="0" smtClean="0"/>
              <a:t>an X characterized by a measurement error.</a:t>
            </a:r>
          </a:p>
          <a:p>
            <a:pPr marL="341313" indent="-341313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In both cases, it is unreasonable to assume fixed X's</a:t>
            </a:r>
          </a:p>
          <a:p>
            <a:pPr marL="341313" indent="-341313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If no other assumption is violated, OLS retains its desirable properties even if X's are stochastic.</a:t>
            </a:r>
          </a:p>
          <a:p>
            <a:pPr marL="341313" indent="-341313" eaLnBrk="1" hangingPunct="1">
              <a:lnSpc>
                <a:spcPct val="94000"/>
              </a:lnSpc>
              <a:spcBef>
                <a:spcPct val="0"/>
              </a:spcBef>
            </a:pPr>
            <a:r>
              <a:rPr lang="en-GB" sz="3000" dirty="0" smtClean="0"/>
              <a:t>In general, stochastic regressors may or may not be correlated with the model error term.</a:t>
            </a:r>
          </a:p>
          <a:p>
            <a:pPr marL="741363" lvl="1" indent="-341313" eaLnBrk="1" hangingPunct="1">
              <a:lnSpc>
                <a:spcPct val="94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sz="2800" dirty="0" smtClean="0"/>
              <a:t>If X &amp; ɛ are independently distributed, </a:t>
            </a:r>
            <a:r>
              <a:rPr lang="en-GB" sz="2800" dirty="0" smtClean="0">
                <a:solidFill>
                  <a:srgbClr val="000000"/>
                </a:solidFill>
              </a:rPr>
              <a:t>E(</a:t>
            </a:r>
            <a:r>
              <a:rPr lang="en-GB" sz="2800" dirty="0" err="1" smtClean="0">
                <a:solidFill>
                  <a:srgbClr val="000000"/>
                </a:solidFill>
              </a:rPr>
              <a:t>ɛ|X</a:t>
            </a:r>
            <a:r>
              <a:rPr lang="en-GB" sz="2800" dirty="0" smtClean="0">
                <a:solidFill>
                  <a:srgbClr val="000000"/>
                </a:solidFill>
              </a:rPr>
              <a:t>) = 0</a:t>
            </a:r>
            <a:r>
              <a:rPr lang="en-GB" sz="2800" dirty="0" smtClean="0"/>
              <a:t>, OLS retains all its desirable properties.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001125" cy="935038"/>
          </a:xfr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4.6.1 Stochastic Regressors and Measurement Error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3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3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357298"/>
            <a:ext cx="8947975" cy="5500702"/>
          </a:xfrm>
        </p:spPr>
        <p:txBody>
          <a:bodyPr/>
          <a:lstStyle/>
          <a:p>
            <a:pPr marL="627063" lvl="1" indent="-339725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 startAt="2"/>
            </a:pPr>
            <a:r>
              <a:rPr lang="en-GB" sz="2800" dirty="0" smtClean="0"/>
              <a:t>If X &amp; ɛ are not independent but are either contemporaneously uncorrelated, [</a:t>
            </a:r>
            <a:r>
              <a:rPr lang="en-GB" sz="2800" dirty="0" smtClean="0">
                <a:solidFill>
                  <a:srgbClr val="000000"/>
                </a:solidFill>
              </a:rPr>
              <a:t>E(</a:t>
            </a:r>
            <a:r>
              <a:rPr lang="en-GB" sz="2800" dirty="0" err="1" smtClean="0">
                <a:solidFill>
                  <a:srgbClr val="000000"/>
                </a:solidFill>
              </a:rPr>
              <a:t>ɛ</a:t>
            </a:r>
            <a:r>
              <a:rPr lang="en-GB" sz="2800" baseline="-25000" dirty="0" err="1" smtClean="0">
                <a:solidFill>
                  <a:srgbClr val="000000"/>
                </a:solidFill>
              </a:rPr>
              <a:t>i</a:t>
            </a:r>
            <a:r>
              <a:rPr lang="en-GB" sz="2800" dirty="0" err="1" smtClean="0">
                <a:solidFill>
                  <a:srgbClr val="000000"/>
                </a:solidFill>
              </a:rPr>
              <a:t>|X</a:t>
            </a:r>
            <a:r>
              <a:rPr lang="en-GB" sz="28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800" baseline="-25000" dirty="0" smtClean="0">
                <a:solidFill>
                  <a:srgbClr val="000000"/>
                </a:solidFill>
              </a:rPr>
              <a:t>±</a:t>
            </a:r>
            <a:r>
              <a:rPr lang="en-GB" sz="2800" baseline="-25000" dirty="0" smtClean="0">
                <a:solidFill>
                  <a:srgbClr val="000000"/>
                </a:solidFill>
              </a:rPr>
              <a:t>s</a:t>
            </a:r>
            <a:r>
              <a:rPr lang="en-GB" sz="2800" dirty="0" smtClean="0">
                <a:solidFill>
                  <a:srgbClr val="000000"/>
                </a:solidFill>
              </a:rPr>
              <a:t>)≠0</a:t>
            </a:r>
            <a:r>
              <a:rPr lang="en-GB" sz="2800" dirty="0" smtClean="0"/>
              <a:t> for s = 1, 2,… </a:t>
            </a:r>
            <a:r>
              <a:rPr lang="en-GB" sz="2800" dirty="0" smtClean="0">
                <a:solidFill>
                  <a:srgbClr val="000000"/>
                </a:solidFill>
              </a:rPr>
              <a:t>but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E(</a:t>
            </a:r>
            <a:r>
              <a:rPr lang="en-GB" sz="2800" dirty="0" err="1" smtClean="0">
                <a:solidFill>
                  <a:srgbClr val="000000"/>
                </a:solidFill>
              </a:rPr>
              <a:t>ɛ</a:t>
            </a:r>
            <a:r>
              <a:rPr lang="en-GB" sz="2800" baseline="-25000" dirty="0" err="1" smtClean="0">
                <a:solidFill>
                  <a:srgbClr val="000000"/>
                </a:solidFill>
              </a:rPr>
              <a:t>i</a:t>
            </a:r>
            <a:r>
              <a:rPr lang="en-GB" sz="2800" dirty="0" err="1" smtClean="0">
                <a:solidFill>
                  <a:srgbClr val="000000"/>
                </a:solidFill>
              </a:rPr>
              <a:t>|X</a:t>
            </a:r>
            <a:r>
              <a:rPr lang="en-GB" sz="2800" baseline="-25000" dirty="0" err="1" smtClean="0">
                <a:solidFill>
                  <a:srgbClr val="000000"/>
                </a:solidFill>
              </a:rPr>
              <a:t>i</a:t>
            </a:r>
            <a:r>
              <a:rPr lang="en-GB" sz="2800" dirty="0" smtClean="0">
                <a:solidFill>
                  <a:srgbClr val="000000"/>
                </a:solidFill>
              </a:rPr>
              <a:t>)=0</a:t>
            </a:r>
            <a:r>
              <a:rPr lang="en-GB" sz="2800" dirty="0" smtClean="0"/>
              <a:t>],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smtClean="0"/>
              <a:t>or ɛ &amp; X are asymptotically uncorrelated, OLS retains its large sample properties: estimators are </a:t>
            </a:r>
            <a:r>
              <a:rPr lang="en-GB" sz="2800" dirty="0" smtClean="0">
                <a:solidFill>
                  <a:schemeClr val="tx2"/>
                </a:solidFill>
              </a:rPr>
              <a:t>biased</a:t>
            </a:r>
            <a:r>
              <a:rPr lang="en-GB" sz="2800" dirty="0" smtClean="0"/>
              <a:t>, but </a:t>
            </a:r>
            <a:r>
              <a:rPr lang="en-GB" sz="2800" dirty="0" smtClean="0">
                <a:solidFill>
                  <a:srgbClr val="006000"/>
                </a:solidFill>
              </a:rPr>
              <a:t>consistent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rgbClr val="006000"/>
                </a:solidFill>
              </a:rPr>
              <a:t>asymptotically efficient</a:t>
            </a:r>
            <a:r>
              <a:rPr lang="en-GB" sz="2800" dirty="0" smtClean="0"/>
              <a:t>. </a:t>
            </a:r>
          </a:p>
          <a:p>
            <a:pPr marL="627063" lvl="1" indent="-339725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800" dirty="0" smtClean="0"/>
              <a:t>   The basis for valid statistical inference remains but inferences must be based on large samples.</a:t>
            </a:r>
          </a:p>
          <a:p>
            <a:pPr marL="627063" lvl="1" indent="-339725" eaLnBrk="1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 startAt="3"/>
            </a:pPr>
            <a:r>
              <a:rPr lang="en-GB" sz="2800" dirty="0" smtClean="0"/>
              <a:t>If X &amp; ɛ are not independent &amp;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smtClean="0"/>
              <a:t>are correlated even asymptotically, then OLS estimators are </a:t>
            </a:r>
            <a:r>
              <a:rPr lang="en-GB" sz="2800" dirty="0" smtClean="0">
                <a:solidFill>
                  <a:schemeClr val="tx2"/>
                </a:solidFill>
              </a:rPr>
              <a:t>biased &amp; inconsistent</a:t>
            </a:r>
            <a:r>
              <a:rPr lang="en-GB" sz="2800" dirty="0" smtClean="0"/>
              <a:t>. </a:t>
            </a:r>
          </a:p>
          <a:p>
            <a:pPr marL="441325" indent="-441325">
              <a:lnSpc>
                <a:spcPct val="90000"/>
              </a:lnSpc>
              <a:spcBef>
                <a:spcPct val="0"/>
              </a:spcBef>
            </a:pPr>
            <a:r>
              <a:rPr lang="en-GB" sz="3000" u="sng" dirty="0" smtClean="0">
                <a:solidFill>
                  <a:srgbClr val="006600"/>
                </a:solidFill>
              </a:rPr>
              <a:t>SOLUTION</a:t>
            </a:r>
            <a:r>
              <a:rPr lang="en-GB" sz="3000" dirty="0" smtClean="0">
                <a:solidFill>
                  <a:srgbClr val="006600"/>
                </a:solidFill>
              </a:rPr>
              <a:t>: </a:t>
            </a:r>
            <a:r>
              <a:rPr lang="en-GB" sz="3000" u="sng" dirty="0" smtClean="0">
                <a:solidFill>
                  <a:srgbClr val="006600"/>
                </a:solidFill>
              </a:rPr>
              <a:t>IV/2SLS</a:t>
            </a:r>
            <a:r>
              <a:rPr lang="en-GB" sz="3000" dirty="0" smtClean="0">
                <a:solidFill>
                  <a:srgbClr val="006600"/>
                </a:solidFill>
              </a:rPr>
              <a:t> REGRESSION!</a:t>
            </a:r>
          </a:p>
          <a:p>
            <a:pPr marL="441325" indent="-441325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It is not whether X's are stochastic or fixed that matters, but the nature of correlation b/n X's &amp; ɛ.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001125" cy="935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4.6.1 Stochastic </a:t>
            </a:r>
            <a:r>
              <a:rPr lang="en-US" dirty="0" err="1" smtClean="0"/>
              <a:t>Regressors</a:t>
            </a:r>
            <a:r>
              <a:rPr lang="en-US" dirty="0" smtClean="0"/>
              <a:t> and Measurement Error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sz="half" idx="4294967295"/>
          </p:nvPr>
        </p:nvSpPr>
        <p:spPr>
          <a:xfrm>
            <a:off x="232538" y="1341438"/>
            <a:ext cx="8947975" cy="5516562"/>
          </a:xfrm>
        </p:spPr>
        <p:txBody>
          <a:bodyPr/>
          <a:lstStyle/>
          <a:p>
            <a:pPr marL="441325" indent="-441325" algn="ctr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3000" u="sng" dirty="0" smtClean="0">
                <a:solidFill>
                  <a:srgbClr val="000000"/>
                </a:solidFill>
              </a:rPr>
              <a:t>B. Measurement Error</a:t>
            </a:r>
            <a:r>
              <a:rPr lang="en-US" sz="3000" dirty="0" smtClean="0"/>
              <a:t> </a:t>
            </a:r>
          </a:p>
          <a:p>
            <a:pPr marL="441325" indent="-441325">
              <a:lnSpc>
                <a:spcPct val="95000"/>
              </a:lnSpc>
              <a:spcBef>
                <a:spcPts val="0"/>
              </a:spcBef>
            </a:pPr>
            <a:r>
              <a:rPr lang="en-US" sz="3000" dirty="0" smtClean="0"/>
              <a:t>Measurement error in the regressand only does not cause bias in OLS estimators as long as the measurement error is not systematically related to one or more of the regressors.</a:t>
            </a:r>
          </a:p>
          <a:p>
            <a:pPr marL="441325" indent="-441325">
              <a:lnSpc>
                <a:spcPct val="95000"/>
              </a:lnSpc>
              <a:spcBef>
                <a:spcPts val="0"/>
              </a:spcBef>
            </a:pPr>
            <a:r>
              <a:rPr lang="en-US" sz="3000" dirty="0" smtClean="0"/>
              <a:t>If the measurement error in Y is uncorrelated with X's, OLS is perfectly applicable (though with less precision or higher variances).</a:t>
            </a:r>
          </a:p>
          <a:p>
            <a:pPr marL="441325" indent="-441325">
              <a:lnSpc>
                <a:spcPct val="95000"/>
              </a:lnSpc>
              <a:spcBef>
                <a:spcPts val="0"/>
              </a:spcBef>
            </a:pPr>
            <a:r>
              <a:rPr lang="en-US" sz="3000" dirty="0" smtClean="0"/>
              <a:t>If there is a measurement error in a regressor &amp; if this error is correlated with the measured variable, then OLS estimators will be biased &amp; inconsistent.</a:t>
            </a:r>
          </a:p>
          <a:p>
            <a:pPr marL="441325" indent="-441325">
              <a:lnSpc>
                <a:spcPct val="95000"/>
              </a:lnSpc>
              <a:spcBef>
                <a:spcPts val="0"/>
              </a:spcBef>
            </a:pPr>
            <a:r>
              <a:rPr lang="en-GB" sz="3000" u="sng" dirty="0" smtClean="0">
                <a:solidFill>
                  <a:srgbClr val="006600"/>
                </a:solidFill>
              </a:rPr>
              <a:t>SOLUTION</a:t>
            </a:r>
            <a:r>
              <a:rPr lang="en-GB" sz="3000" dirty="0" smtClean="0">
                <a:solidFill>
                  <a:srgbClr val="006600"/>
                </a:solidFill>
              </a:rPr>
              <a:t>: IV/2SLS REGRESSION!</a:t>
            </a:r>
            <a:endParaRPr lang="en-US" sz="3000" dirty="0" smtClean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9001125" cy="935038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4.6.1 Stochastic Regressors and Measurement Error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68425"/>
            <a:ext cx="8982075" cy="5489575"/>
          </a:xfrm>
        </p:spPr>
        <p:txBody>
          <a:bodyPr/>
          <a:lstStyle/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Model misspecification may result from: </a:t>
            </a:r>
          </a:p>
          <a:p>
            <a:pPr marL="914400" lvl="1" indent="-395288" eaLnBrk="1" hangingPunct="1">
              <a:lnSpc>
                <a:spcPct val="92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omission of relevant variable/s, </a:t>
            </a:r>
          </a:p>
          <a:p>
            <a:pPr marL="914400" lvl="1" indent="-395288" eaLnBrk="1" hangingPunct="1">
              <a:lnSpc>
                <a:spcPct val="92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using a wrong functional form, or </a:t>
            </a:r>
          </a:p>
          <a:p>
            <a:pPr marL="914400" lvl="1" indent="-395288" eaLnBrk="1" hangingPunct="1">
              <a:lnSpc>
                <a:spcPct val="92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inclusion of irrelevant variable/s.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  <a:buClr>
                <a:srgbClr val="9900CC"/>
              </a:buClr>
              <a:buFont typeface="Wingdings" pitchFamily="2" charset="2"/>
              <a:buAutoNum type="arabicPeriod"/>
            </a:pPr>
            <a:r>
              <a:rPr lang="en-US" sz="3000" i="1" u="sng" dirty="0" smtClean="0">
                <a:solidFill>
                  <a:srgbClr val="9900CC"/>
                </a:solidFill>
              </a:rPr>
              <a:t>Omission of relevant variables</a:t>
            </a:r>
            <a:r>
              <a:rPr lang="en-US" sz="3000" dirty="0" smtClean="0"/>
              <a:t>: when one/more relevant variables are omitted from a model. 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u="sng" dirty="0" smtClean="0"/>
              <a:t>Omitted-variable bias</a:t>
            </a:r>
            <a:r>
              <a:rPr lang="en-GB" sz="3000" dirty="0" smtClean="0"/>
              <a:t>: bias in parameter estimates when the assumed specification is incorrect in that it omits a regressor that must be in the model.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e.g. estimating </a:t>
            </a:r>
            <a:r>
              <a:rPr lang="en-GB" sz="3000" dirty="0" smtClean="0">
                <a:solidFill>
                  <a:srgbClr val="006600"/>
                </a:solidFill>
              </a:rPr>
              <a:t>Y=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0</a:t>
            </a:r>
            <a:r>
              <a:rPr lang="en-GB" sz="3000" dirty="0" smtClean="0">
                <a:solidFill>
                  <a:srgbClr val="006600"/>
                </a:solidFill>
              </a:rPr>
              <a:t>+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X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+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2</a:t>
            </a:r>
            <a:r>
              <a:rPr lang="en-GB" sz="3000" dirty="0" smtClean="0">
                <a:solidFill>
                  <a:srgbClr val="006600"/>
                </a:solidFill>
              </a:rPr>
              <a:t>X</a:t>
            </a:r>
            <a:r>
              <a:rPr lang="en-GB" sz="3000" baseline="-25000" dirty="0" smtClean="0">
                <a:solidFill>
                  <a:srgbClr val="006600"/>
                </a:solidFill>
              </a:rPr>
              <a:t>2</a:t>
            </a:r>
            <a:r>
              <a:rPr lang="en-GB" sz="3000" dirty="0" smtClean="0">
                <a:solidFill>
                  <a:srgbClr val="006600"/>
                </a:solidFill>
              </a:rPr>
              <a:t>+u</a:t>
            </a:r>
            <a:r>
              <a:rPr lang="en-GB" sz="3000" dirty="0" smtClean="0"/>
              <a:t> when the correct model is </a:t>
            </a:r>
            <a:r>
              <a:rPr lang="en-GB" sz="3000" dirty="0" smtClean="0">
                <a:solidFill>
                  <a:srgbClr val="9900CC"/>
                </a:solidFill>
              </a:rPr>
              <a:t>Y=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0</a:t>
            </a:r>
            <a:r>
              <a:rPr lang="en-GB" sz="3000" dirty="0" smtClean="0">
                <a:solidFill>
                  <a:srgbClr val="9900CC"/>
                </a:solidFill>
              </a:rPr>
              <a:t>+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>
                <a:solidFill>
                  <a:srgbClr val="9900CC"/>
                </a:solidFill>
              </a:rPr>
              <a:t>X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>
                <a:solidFill>
                  <a:srgbClr val="9900CC"/>
                </a:solidFill>
              </a:rPr>
              <a:t>+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2</a:t>
            </a:r>
            <a:r>
              <a:rPr lang="en-GB" sz="3000" dirty="0" smtClean="0">
                <a:solidFill>
                  <a:srgbClr val="9900CC"/>
                </a:solidFill>
              </a:rPr>
              <a:t>X</a:t>
            </a:r>
            <a:r>
              <a:rPr lang="en-GB" sz="3000" baseline="-25000" dirty="0" smtClean="0">
                <a:solidFill>
                  <a:srgbClr val="9900CC"/>
                </a:solidFill>
              </a:rPr>
              <a:t>2</a:t>
            </a:r>
            <a:r>
              <a:rPr lang="en-GB" sz="3000" dirty="0" smtClean="0">
                <a:solidFill>
                  <a:srgbClr val="9900CC"/>
                </a:solidFill>
              </a:rPr>
              <a:t>+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3</a:t>
            </a:r>
            <a:r>
              <a:rPr lang="en-GB" sz="3000" dirty="0" smtClean="0">
                <a:solidFill>
                  <a:srgbClr val="9900CC"/>
                </a:solidFill>
              </a:rPr>
              <a:t>Z+u</a:t>
            </a:r>
            <a:r>
              <a:rPr lang="en-GB" sz="3000" dirty="0" smtClean="0"/>
              <a:t>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Wrongly omitting a variable (Z) is equivalent to imposing 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3</a:t>
            </a:r>
            <a:r>
              <a:rPr lang="en-GB" sz="3000" dirty="0" smtClean="0">
                <a:solidFill>
                  <a:srgbClr val="9900CC"/>
                </a:solidFill>
              </a:rPr>
              <a:t> = 0</a:t>
            </a:r>
            <a:r>
              <a:rPr lang="en-GB" sz="3000" dirty="0" smtClean="0"/>
              <a:t> when in fact 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3</a:t>
            </a:r>
            <a:r>
              <a:rPr lang="en-GB" sz="3000" dirty="0" smtClean="0">
                <a:solidFill>
                  <a:srgbClr val="9900CC"/>
                </a:solidFill>
              </a:rPr>
              <a:t> ≠ 0</a:t>
            </a:r>
            <a:r>
              <a:rPr lang="en-GB" sz="3000" dirty="0" smtClean="0"/>
              <a:t>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4.6.2 Specification Errors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412874"/>
            <a:ext cx="8947975" cy="5445125"/>
          </a:xfrm>
        </p:spPr>
        <p:txBody>
          <a:bodyPr/>
          <a:lstStyle/>
          <a:p>
            <a:pPr marL="361950" indent="-3619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GB" sz="3000" dirty="0" smtClean="0">
                <a:solidFill>
                  <a:srgbClr val="9900CC"/>
                </a:solidFill>
              </a:rPr>
              <a:t>Estimating the model</a:t>
            </a:r>
            <a:r>
              <a:rPr lang="en-GB" sz="3000" dirty="0" smtClean="0"/>
              <a:t>. When can one estimate a model? (sample size? perfect multicollinearity?) </a:t>
            </a:r>
          </a:p>
          <a:p>
            <a:pPr marL="361950" indent="-3619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GB" sz="3000" dirty="0" smtClean="0">
                <a:solidFill>
                  <a:srgbClr val="9900CC"/>
                </a:solidFill>
              </a:rPr>
              <a:t>Testing</a:t>
            </a:r>
            <a:r>
              <a:rPr lang="en-GB" sz="3000" dirty="0" smtClean="0"/>
              <a:t> for the validity of </a:t>
            </a:r>
            <a:r>
              <a:rPr lang="en-GB" sz="3000" dirty="0" smtClean="0">
                <a:solidFill>
                  <a:srgbClr val="9900CC"/>
                </a:solidFill>
              </a:rPr>
              <a:t>assumptions </a:t>
            </a:r>
            <a:r>
              <a:rPr lang="en-GB" sz="3000" dirty="0" smtClean="0"/>
              <a:t>made.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GB" sz="3000" dirty="0" smtClean="0"/>
              <a:t>a) If there is no evidence of misspecification, go on to conducting statistical inferences. </a:t>
            </a:r>
          </a:p>
          <a:p>
            <a:pPr marL="361950" indent="-3619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5"/>
            </a:pPr>
            <a:r>
              <a:rPr lang="en-GB" sz="3000" dirty="0" smtClean="0"/>
              <a:t>b) If the tests show evidence of misspecification in one/more relevant forms, two possible courses of action:</a:t>
            </a:r>
          </a:p>
          <a:p>
            <a:pPr marL="227013" defTabSz="682625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dirty="0" smtClean="0"/>
              <a:t>If the precise form of misspecification is known, then find </a:t>
            </a:r>
            <a:r>
              <a:rPr lang="en-GB" dirty="0" smtClean="0">
                <a:solidFill>
                  <a:srgbClr val="006600"/>
                </a:solidFill>
              </a:rPr>
              <a:t>an alternative estimator</a:t>
            </a:r>
            <a:r>
              <a:rPr lang="en-GB" dirty="0" smtClean="0"/>
              <a:t>.</a:t>
            </a:r>
          </a:p>
          <a:p>
            <a:pPr marL="282575" indent="-341313" defTabSz="682625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dirty="0" smtClean="0"/>
              <a:t>Regard statistical misspecification as an indication of a defective model. Then, search </a:t>
            </a:r>
            <a:r>
              <a:rPr lang="en-GB" dirty="0" smtClean="0">
                <a:solidFill>
                  <a:srgbClr val="006600"/>
                </a:solidFill>
              </a:rPr>
              <a:t>an alternative, well-specified model</a:t>
            </a:r>
            <a:r>
              <a:rPr lang="en-GB" dirty="0" smtClean="0"/>
              <a:t> &amp; start over (return to Step 1).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001125" cy="935038"/>
          </a:xfrm>
        </p:spPr>
        <p:txBody>
          <a:bodyPr anchor="ctr" anchorCtr="1"/>
          <a:lstStyle/>
          <a:p>
            <a:pPr algn="justLow" eaLnBrk="1" hangingPunct="1"/>
            <a:r>
              <a:rPr lang="en-US" smtClean="0"/>
              <a:t>4.1 Introduction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4.6.2 Specification Errors</a:t>
            </a:r>
            <a:endParaRPr lang="en-GB" smtClean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9" y="1412875"/>
            <a:ext cx="8947974" cy="5445125"/>
          </a:xfrm>
        </p:spPr>
        <p:txBody>
          <a:bodyPr/>
          <a:lstStyle/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If a relevant regressor (</a:t>
            </a:r>
            <a:r>
              <a:rPr lang="en-US" sz="3000" i="1" dirty="0" smtClean="0"/>
              <a:t>Z</a:t>
            </a:r>
            <a:r>
              <a:rPr lang="en-US" sz="3000" dirty="0" smtClean="0"/>
              <a:t>) is missing from a model, OLS estimators of </a:t>
            </a:r>
            <a:r>
              <a:rPr lang="en-US" sz="3000" dirty="0" err="1" smtClean="0"/>
              <a:t>β's</a:t>
            </a:r>
            <a:r>
              <a:rPr lang="en-US" sz="3000" dirty="0" smtClean="0"/>
              <a:t> (β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, β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&amp; β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will be biased, except if </a:t>
            </a:r>
            <a:r>
              <a:rPr lang="en-US" sz="3000" dirty="0" err="1" smtClean="0"/>
              <a:t>cov</a:t>
            </a:r>
            <a:r>
              <a:rPr lang="en-US" sz="3000" dirty="0" smtClean="0"/>
              <a:t>(Z,X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) = </a:t>
            </a:r>
            <a:r>
              <a:rPr lang="en-US" sz="3000" dirty="0" err="1" smtClean="0"/>
              <a:t>cov</a:t>
            </a:r>
            <a:r>
              <a:rPr lang="en-US" sz="3000" dirty="0" smtClean="0"/>
              <a:t>(Z,X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= 0.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Even if </a:t>
            </a:r>
            <a:r>
              <a:rPr lang="en-US" sz="3000" dirty="0" err="1" smtClean="0"/>
              <a:t>cov</a:t>
            </a:r>
            <a:r>
              <a:rPr lang="en-US" sz="3000" dirty="0" smtClean="0"/>
              <a:t>(Z,X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) = </a:t>
            </a:r>
            <a:r>
              <a:rPr lang="en-US" sz="3000" dirty="0" err="1" smtClean="0"/>
              <a:t>cov</a:t>
            </a:r>
            <a:r>
              <a:rPr lang="en-US" sz="3000" dirty="0" smtClean="0"/>
              <a:t>(Z,X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) = 0, the estimator for β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 is biased.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The OLS estimators for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&amp;</a:t>
            </a:r>
            <a:r>
              <a:rPr lang="en-US" sz="3000" dirty="0" smtClean="0"/>
              <a:t> for the standard errors of the    's are also biased.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Consequently, t- and F-tests will not be valid. 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Generally, OLS estimators will be </a:t>
            </a:r>
            <a:r>
              <a:rPr lang="en-US" sz="3000" dirty="0" smtClean="0">
                <a:solidFill>
                  <a:srgbClr val="6600CC"/>
                </a:solidFill>
              </a:rPr>
              <a:t>biased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6600CC"/>
                </a:solidFill>
              </a:rPr>
              <a:t>inconsistent</a:t>
            </a:r>
            <a:r>
              <a:rPr lang="en-US" sz="3000" dirty="0" smtClean="0"/>
              <a:t> and the </a:t>
            </a:r>
            <a:r>
              <a:rPr lang="en-US" sz="3000" dirty="0" smtClean="0">
                <a:solidFill>
                  <a:srgbClr val="9900CC"/>
                </a:solidFill>
              </a:rPr>
              <a:t>inferences</a:t>
            </a:r>
            <a:r>
              <a:rPr lang="en-US" sz="3000" dirty="0" smtClean="0"/>
              <a:t> will be </a:t>
            </a:r>
            <a:r>
              <a:rPr lang="en-US" sz="3000" dirty="0" smtClean="0">
                <a:solidFill>
                  <a:srgbClr val="9900CC"/>
                </a:solidFill>
              </a:rPr>
              <a:t>invalid</a:t>
            </a:r>
            <a:r>
              <a:rPr lang="en-US" sz="3000" dirty="0" smtClean="0"/>
              <a:t>.</a:t>
            </a:r>
          </a:p>
          <a:p>
            <a:pPr marL="341313" indent="-341313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The decision to include/exclude variables should be guided by economic theory and reasoning.</a:t>
            </a:r>
          </a:p>
        </p:txBody>
      </p:sp>
      <p:graphicFrame>
        <p:nvGraphicFramePr>
          <p:cNvPr id="1310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04306" y="3929066"/>
          <a:ext cx="3778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152280" imgH="241200" progId="Equation.3">
                  <p:embed/>
                </p:oleObj>
              </mc:Choice>
              <mc:Fallback>
                <p:oleObj name="Equation" r:id="rId4" imgW="1522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306" y="3929066"/>
                        <a:ext cx="3778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1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1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41438"/>
            <a:ext cx="8982075" cy="5516562"/>
          </a:xfrm>
        </p:spPr>
        <p:txBody>
          <a:bodyPr/>
          <a:lstStyle/>
          <a:p>
            <a:pPr marL="341313" indent="-341313" eaLnBrk="1" hangingPunct="1">
              <a:lnSpc>
                <a:spcPct val="95000"/>
              </a:lnSpc>
              <a:spcBef>
                <a:spcPct val="0"/>
              </a:spcBef>
              <a:buClr>
                <a:srgbClr val="9900CC"/>
              </a:buClr>
              <a:buFont typeface="Wingdings" pitchFamily="2" charset="2"/>
              <a:buAutoNum type="arabicPeriod" startAt="2"/>
            </a:pPr>
            <a:r>
              <a:rPr lang="en-US" sz="3000" i="1" u="sng" dirty="0" smtClean="0">
                <a:solidFill>
                  <a:srgbClr val="9900CC"/>
                </a:solidFill>
              </a:rPr>
              <a:t>Error in the algebraic form of the relationship</a:t>
            </a:r>
            <a:r>
              <a:rPr lang="en-US" sz="3000" dirty="0" smtClean="0">
                <a:solidFill>
                  <a:srgbClr val="9900CC"/>
                </a:solidFill>
              </a:rPr>
              <a:t>: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a model that includes all regressors may be </a:t>
            </a:r>
            <a:r>
              <a:rPr lang="en-US" sz="3000" dirty="0" err="1" smtClean="0"/>
              <a:t>mis</a:t>
            </a:r>
            <a:r>
              <a:rPr lang="en-US" sz="3000" dirty="0" smtClean="0"/>
              <a:t>-specified due to error in functional form relating.</a:t>
            </a:r>
          </a:p>
          <a:p>
            <a:pPr marL="341313" indent="-341313" eaLnBrk="1" hangingPunct="1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e.g. using a linear functional form when the true r/p is logarithmic (log-log) or semi-logarithmic (</a:t>
            </a:r>
            <a:r>
              <a:rPr lang="en-GB" sz="3000" dirty="0" err="1" smtClean="0"/>
              <a:t>lin</a:t>
            </a:r>
            <a:r>
              <a:rPr lang="en-GB" sz="3000" dirty="0" smtClean="0"/>
              <a:t>-log or log-</a:t>
            </a:r>
            <a:r>
              <a:rPr lang="en-GB" sz="3000" dirty="0" err="1" smtClean="0"/>
              <a:t>lin</a:t>
            </a:r>
            <a:r>
              <a:rPr lang="en-GB" sz="3000" dirty="0" smtClean="0"/>
              <a:t>).</a:t>
            </a:r>
          </a:p>
          <a:p>
            <a:pPr marL="341313" indent="-341313" eaLnBrk="1" hangingPunct="1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The effects of functional form misspecification are the same as those of omitting relevant variables.</a:t>
            </a:r>
          </a:p>
          <a:p>
            <a:pPr marL="457200" indent="-45720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i="1" u="sng" dirty="0" smtClean="0">
                <a:solidFill>
                  <a:srgbClr val="9900CC"/>
                </a:solidFill>
              </a:rPr>
              <a:t>Testing for OVs &amp; Functional Form Misspecification</a:t>
            </a:r>
          </a:p>
          <a:p>
            <a:pPr marL="457200" indent="-457200" algn="ctr" eaLnBrk="1" hangingPunct="1">
              <a:lnSpc>
                <a:spcPct val="95000"/>
              </a:lnSpc>
              <a:spcBef>
                <a:spcPct val="0"/>
              </a:spcBef>
              <a:buClr>
                <a:srgbClr val="006600"/>
              </a:buClr>
              <a:buNone/>
            </a:pPr>
            <a:r>
              <a:rPr lang="en-GB" sz="3000" u="sng" dirty="0" smtClean="0">
                <a:solidFill>
                  <a:srgbClr val="006600"/>
                </a:solidFill>
              </a:rPr>
              <a:t>1. Examination of Residuals</a:t>
            </a:r>
          </a:p>
          <a:p>
            <a:pPr marL="341313" indent="-341313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000" dirty="0" smtClean="0"/>
              <a:t>Often, the </a:t>
            </a:r>
            <a:r>
              <a:rPr lang="en-US" sz="3000" dirty="0" smtClean="0">
                <a:solidFill>
                  <a:srgbClr val="6600CC"/>
                </a:solidFill>
              </a:rPr>
              <a:t>plot of residuals </a:t>
            </a:r>
            <a:r>
              <a:rPr lang="en-US" sz="3000" dirty="0" err="1" smtClean="0">
                <a:solidFill>
                  <a:srgbClr val="6600CC"/>
                </a:solidFill>
              </a:rPr>
              <a:t>vs</a:t>
            </a:r>
            <a:r>
              <a:rPr lang="en-US" sz="3000" dirty="0" smtClean="0">
                <a:solidFill>
                  <a:srgbClr val="6600CC"/>
                </a:solidFill>
              </a:rPr>
              <a:t> fitted values</a:t>
            </a:r>
            <a:r>
              <a:rPr lang="en-US" sz="3000" dirty="0" smtClean="0"/>
              <a:t> is used to have a quick glance at problems like nonlinearity.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438" y="188913"/>
            <a:ext cx="8710612" cy="576262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4.6.2 Specification Errors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57298"/>
            <a:ext cx="8982075" cy="5516563"/>
          </a:xfrm>
        </p:spPr>
        <p:txBody>
          <a:bodyPr/>
          <a:lstStyle/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Ideally, we would like to see residuals rather randomly scattered around zero.</a:t>
            </a:r>
          </a:p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</a:pPr>
            <a:r>
              <a:rPr lang="en-GB" sz="3000" dirty="0" smtClean="0"/>
              <a:t>If there are such errors as OVs or incorrect functional form, the plot exhibits distinct patterns.</a:t>
            </a:r>
            <a:endParaRPr lang="en-GB" sz="3000" i="1" dirty="0" smtClean="0">
              <a:solidFill>
                <a:srgbClr val="006600"/>
              </a:solidFill>
            </a:endParaRPr>
          </a:p>
          <a:p>
            <a:pPr marL="395288" indent="-395288" algn="ctr" eaLnBrk="1" hangingPunct="1">
              <a:lnSpc>
                <a:spcPct val="9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u="sng" dirty="0" smtClean="0">
                <a:solidFill>
                  <a:srgbClr val="006600"/>
                </a:solidFill>
              </a:rPr>
              <a:t>2. Ramsey’s Regression Equation Specification Error Test (RESET)</a:t>
            </a:r>
            <a:r>
              <a:rPr lang="en-US" sz="3000" dirty="0" smtClean="0">
                <a:solidFill>
                  <a:srgbClr val="006600"/>
                </a:solidFill>
              </a:rPr>
              <a:t> </a:t>
            </a:r>
          </a:p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dirty="0" smtClean="0"/>
              <a:t>It tests for misspecification due to omitted variables or a wrong functional form. </a:t>
            </a:r>
          </a:p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</a:pPr>
            <a:r>
              <a:rPr lang="en-US" sz="3000" u="sng" dirty="0" smtClean="0"/>
              <a:t>Steps</a:t>
            </a:r>
            <a:r>
              <a:rPr lang="en-US" sz="3000" dirty="0" smtClean="0"/>
              <a:t>:</a:t>
            </a:r>
          </a:p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sz="3000" dirty="0" smtClean="0"/>
              <a:t>Regress </a:t>
            </a:r>
            <a:r>
              <a:rPr lang="en-US" sz="3000" dirty="0" smtClean="0">
                <a:solidFill>
                  <a:srgbClr val="9900CC"/>
                </a:solidFill>
              </a:rPr>
              <a:t>Y on X's</a:t>
            </a:r>
            <a:r>
              <a:rPr lang="en-US" sz="3000" dirty="0" smtClean="0"/>
              <a:t>, and get </a:t>
            </a:r>
            <a:r>
              <a:rPr lang="en-US" sz="3000" dirty="0" smtClean="0">
                <a:solidFill>
                  <a:srgbClr val="9900CC"/>
                </a:solidFill>
              </a:rPr>
              <a:t>Ŷ</a:t>
            </a:r>
            <a:r>
              <a:rPr lang="en-US" sz="3000" dirty="0" smtClean="0"/>
              <a:t> &amp; </a:t>
            </a:r>
            <a:r>
              <a:rPr lang="en-US" sz="3000" dirty="0" smtClean="0">
                <a:solidFill>
                  <a:srgbClr val="9900CC"/>
                </a:solidFill>
              </a:rPr>
              <a:t>ũ</a:t>
            </a:r>
            <a:r>
              <a:rPr lang="en-US" sz="3000" dirty="0" smtClean="0"/>
              <a:t>.</a:t>
            </a:r>
          </a:p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sz="3000" dirty="0" smtClean="0"/>
              <a:t>Regress: </a:t>
            </a:r>
            <a:r>
              <a:rPr lang="en-US" sz="3000" dirty="0" smtClean="0">
                <a:solidFill>
                  <a:srgbClr val="9900CC"/>
                </a:solidFill>
              </a:rPr>
              <a:t>Y on X's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9900CC"/>
                </a:solidFill>
              </a:rPr>
              <a:t>Ŷ</a:t>
            </a:r>
            <a:r>
              <a:rPr lang="en-US" sz="3000" baseline="30000" dirty="0" smtClean="0">
                <a:solidFill>
                  <a:srgbClr val="9900CC"/>
                </a:solidFill>
              </a:rPr>
              <a:t>2</a:t>
            </a:r>
            <a:r>
              <a:rPr lang="en-US" sz="3000" dirty="0" smtClean="0">
                <a:solidFill>
                  <a:srgbClr val="9900CC"/>
                </a:solidFill>
              </a:rPr>
              <a:t> &amp; Ŷ</a:t>
            </a:r>
            <a:r>
              <a:rPr lang="en-US" sz="3000" baseline="30000" dirty="0" smtClean="0">
                <a:solidFill>
                  <a:srgbClr val="9900CC"/>
                </a:solidFill>
              </a:rPr>
              <a:t>3</a:t>
            </a:r>
            <a:r>
              <a:rPr lang="en-US" sz="3000" dirty="0" smtClean="0"/>
              <a:t>.</a:t>
            </a:r>
          </a:p>
          <a:p>
            <a:pPr marL="395288" indent="-395288" eaLnBrk="1" hangingPunct="1">
              <a:lnSpc>
                <a:spcPct val="92000"/>
              </a:lnSpc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US" sz="3000" dirty="0" smtClean="0"/>
              <a:t>If </a:t>
            </a:r>
            <a:r>
              <a:rPr lang="en-US" sz="3000" dirty="0" smtClean="0">
                <a:solidFill>
                  <a:srgbClr val="9900CC"/>
                </a:solidFill>
              </a:rPr>
              <a:t>Ŷ</a:t>
            </a:r>
            <a:r>
              <a:rPr lang="en-US" sz="3000" baseline="30000" dirty="0" smtClean="0">
                <a:solidFill>
                  <a:srgbClr val="9900CC"/>
                </a:solidFill>
              </a:rPr>
              <a:t>2</a:t>
            </a:r>
            <a:r>
              <a:rPr lang="en-US" sz="3000" dirty="0" smtClean="0">
                <a:solidFill>
                  <a:srgbClr val="9900CC"/>
                </a:solidFill>
              </a:rPr>
              <a:t> &amp; Ŷ</a:t>
            </a:r>
            <a:r>
              <a:rPr lang="en-US" sz="3000" baseline="30000" dirty="0" smtClean="0">
                <a:solidFill>
                  <a:srgbClr val="9900CC"/>
                </a:solidFill>
              </a:rPr>
              <a:t>3</a:t>
            </a:r>
            <a:r>
              <a:rPr lang="en-US" sz="3000" dirty="0" smtClean="0"/>
              <a:t> are significant (</a:t>
            </a:r>
            <a:r>
              <a:rPr lang="en-US" sz="3000" dirty="0" smtClean="0">
                <a:solidFill>
                  <a:srgbClr val="006600"/>
                </a:solidFill>
              </a:rPr>
              <a:t>using F test</a:t>
            </a:r>
            <a:r>
              <a:rPr lang="en-US" sz="3000" dirty="0" smtClean="0"/>
              <a:t>), then reject H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 &amp; conclude that there is misspecification.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414338" y="44450"/>
            <a:ext cx="8494712" cy="504825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4.6.2 Specification Errors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57298"/>
            <a:ext cx="8910637" cy="5500702"/>
          </a:xfrm>
        </p:spPr>
        <p:txBody>
          <a:bodyPr/>
          <a:lstStyle/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If the model is misspecified, then try another model: look for some variables which are left out and/or try a different functional form like log-linear (</a:t>
            </a:r>
            <a:r>
              <a:rPr lang="en-US" sz="3000" dirty="0" smtClean="0">
                <a:solidFill>
                  <a:srgbClr val="006600"/>
                </a:solidFill>
              </a:rPr>
              <a:t>but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006600"/>
                </a:solidFill>
              </a:rPr>
              <a:t>based on some theory</a:t>
            </a:r>
            <a:r>
              <a:rPr lang="en-US" sz="3000" dirty="0" smtClean="0"/>
              <a:t>). </a:t>
            </a:r>
          </a:p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The test (by rejecting the null) does not suggest an alternative specification.</a:t>
            </a:r>
          </a:p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  <a:buClr>
                <a:srgbClr val="800080"/>
              </a:buClr>
              <a:buFont typeface="Wingdings" pitchFamily="2" charset="2"/>
              <a:buAutoNum type="arabicPeriod" startAt="3"/>
            </a:pPr>
            <a:r>
              <a:rPr lang="en-US" sz="3000" i="1" u="sng" dirty="0" smtClean="0">
                <a:solidFill>
                  <a:srgbClr val="9900CC"/>
                </a:solidFill>
              </a:rPr>
              <a:t>Inclusion of irrelevant variables</a:t>
            </a:r>
            <a:r>
              <a:rPr lang="en-US" sz="3000" dirty="0" smtClean="0"/>
              <a:t>: when one/more irrelevant variables are wrongly included in the model. </a:t>
            </a:r>
            <a:r>
              <a:rPr lang="en-GB" sz="3000" dirty="0" smtClean="0"/>
              <a:t>e.g. estimating </a:t>
            </a:r>
            <a:r>
              <a:rPr lang="en-GB" sz="3000" dirty="0" smtClean="0">
                <a:solidFill>
                  <a:srgbClr val="9900CC"/>
                </a:solidFill>
              </a:rPr>
              <a:t>Y=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0</a:t>
            </a:r>
            <a:r>
              <a:rPr lang="en-GB" sz="3000" dirty="0" smtClean="0">
                <a:solidFill>
                  <a:srgbClr val="9900CC"/>
                </a:solidFill>
              </a:rPr>
              <a:t>+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>
                <a:solidFill>
                  <a:srgbClr val="9900CC"/>
                </a:solidFill>
              </a:rPr>
              <a:t>X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>
                <a:solidFill>
                  <a:srgbClr val="9900CC"/>
                </a:solidFill>
              </a:rPr>
              <a:t>+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2</a:t>
            </a:r>
            <a:r>
              <a:rPr lang="en-GB" sz="3000" dirty="0" smtClean="0">
                <a:solidFill>
                  <a:srgbClr val="9900CC"/>
                </a:solidFill>
              </a:rPr>
              <a:t>X</a:t>
            </a:r>
            <a:r>
              <a:rPr lang="en-GB" sz="3000" baseline="-25000" dirty="0" smtClean="0">
                <a:solidFill>
                  <a:srgbClr val="9900CC"/>
                </a:solidFill>
              </a:rPr>
              <a:t>2</a:t>
            </a:r>
            <a:r>
              <a:rPr lang="en-GB" sz="3000" dirty="0" smtClean="0">
                <a:solidFill>
                  <a:srgbClr val="9900CC"/>
                </a:solidFill>
              </a:rPr>
              <a:t>+</a:t>
            </a:r>
            <a:r>
              <a:rPr lang="el-GR" sz="3000" dirty="0" smtClean="0">
                <a:solidFill>
                  <a:srgbClr val="9900CC"/>
                </a:solidFill>
              </a:rPr>
              <a:t>β</a:t>
            </a:r>
            <a:r>
              <a:rPr lang="en-GB" sz="3000" baseline="-25000" dirty="0" smtClean="0">
                <a:solidFill>
                  <a:srgbClr val="9900CC"/>
                </a:solidFill>
              </a:rPr>
              <a:t>3</a:t>
            </a:r>
            <a:r>
              <a:rPr lang="en-GB" sz="3000" dirty="0" smtClean="0">
                <a:solidFill>
                  <a:srgbClr val="9900CC"/>
                </a:solidFill>
              </a:rPr>
              <a:t>X</a:t>
            </a:r>
            <a:r>
              <a:rPr lang="en-GB" sz="3000" baseline="-25000" dirty="0" smtClean="0">
                <a:solidFill>
                  <a:srgbClr val="9900CC"/>
                </a:solidFill>
              </a:rPr>
              <a:t>3</a:t>
            </a:r>
            <a:r>
              <a:rPr lang="en-GB" sz="3000" dirty="0" smtClean="0">
                <a:solidFill>
                  <a:srgbClr val="9900CC"/>
                </a:solidFill>
              </a:rPr>
              <a:t>+u</a:t>
            </a:r>
            <a:r>
              <a:rPr lang="en-GB" sz="3000" dirty="0" smtClean="0"/>
              <a:t> when the correct model is </a:t>
            </a:r>
            <a:r>
              <a:rPr lang="en-GB" sz="3000" dirty="0" smtClean="0">
                <a:solidFill>
                  <a:srgbClr val="006600"/>
                </a:solidFill>
              </a:rPr>
              <a:t>Y=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0</a:t>
            </a:r>
            <a:r>
              <a:rPr lang="en-GB" sz="3000" dirty="0" smtClean="0">
                <a:solidFill>
                  <a:srgbClr val="006600"/>
                </a:solidFill>
              </a:rPr>
              <a:t>+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X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+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2</a:t>
            </a:r>
            <a:r>
              <a:rPr lang="en-GB" sz="3000" dirty="0" smtClean="0">
                <a:solidFill>
                  <a:srgbClr val="006600"/>
                </a:solidFill>
              </a:rPr>
              <a:t>X</a:t>
            </a:r>
            <a:r>
              <a:rPr lang="en-GB" sz="3000" baseline="-25000" dirty="0" smtClean="0">
                <a:solidFill>
                  <a:srgbClr val="006600"/>
                </a:solidFill>
              </a:rPr>
              <a:t>2</a:t>
            </a:r>
            <a:r>
              <a:rPr lang="en-GB" sz="3000" dirty="0" smtClean="0">
                <a:solidFill>
                  <a:srgbClr val="006600"/>
                </a:solidFill>
              </a:rPr>
              <a:t>+u</a:t>
            </a:r>
            <a:r>
              <a:rPr lang="en-GB" sz="3000" dirty="0" smtClean="0"/>
              <a:t>.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  <a:buClrTx/>
            </a:pPr>
            <a:r>
              <a:rPr lang="en-US" sz="3000" dirty="0" smtClean="0"/>
              <a:t>Consequence: OLS estimators remain </a:t>
            </a:r>
            <a:r>
              <a:rPr lang="en-US" sz="3000" dirty="0" smtClean="0">
                <a:solidFill>
                  <a:srgbClr val="6600CC"/>
                </a:solidFill>
              </a:rPr>
              <a:t>unbiased</a:t>
            </a:r>
            <a:r>
              <a:rPr lang="en-US" sz="3000" dirty="0" smtClean="0"/>
              <a:t> &amp; </a:t>
            </a:r>
            <a:r>
              <a:rPr lang="en-US" sz="3000" dirty="0" smtClean="0">
                <a:solidFill>
                  <a:srgbClr val="6600CC"/>
                </a:solidFill>
              </a:rPr>
              <a:t>consistent</a:t>
            </a:r>
            <a:r>
              <a:rPr lang="en-US" sz="3000" dirty="0" smtClean="0"/>
              <a:t> but </a:t>
            </a:r>
            <a:r>
              <a:rPr lang="en-US" sz="3000" dirty="0" smtClean="0">
                <a:solidFill>
                  <a:srgbClr val="6600CC"/>
                </a:solidFill>
              </a:rPr>
              <a:t>inefficient</a:t>
            </a:r>
            <a:r>
              <a:rPr lang="en-US" sz="3000" dirty="0" smtClean="0"/>
              <a:t>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4.6.2 Specification Errors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57298"/>
            <a:ext cx="8982075" cy="5500702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US" sz="3000" dirty="0" smtClean="0"/>
              <a:t> is correctly estimated &amp; conventional hypothesis-testing methods are still valid, but the estimated variances of the coefficients are larger.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As a result, our probability inferences about the parameters are less precise, i.e.,</a:t>
            </a:r>
            <a:r>
              <a:rPr lang="en-GB" sz="3000" dirty="0" smtClean="0"/>
              <a:t> precision is lost if the correct restriction 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3</a:t>
            </a:r>
            <a:r>
              <a:rPr lang="en-GB" sz="3000" dirty="0" smtClean="0"/>
              <a:t> = 0 is not imposed.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To test for irrelevant variables, use </a:t>
            </a:r>
            <a:r>
              <a:rPr lang="en-US" sz="3000" dirty="0" smtClean="0">
                <a:solidFill>
                  <a:srgbClr val="9900CC"/>
                </a:solidFill>
              </a:rPr>
              <a:t>F-tests</a:t>
            </a:r>
            <a:r>
              <a:rPr lang="en-US" sz="3000" dirty="0" smtClean="0"/>
              <a:t> (</a:t>
            </a:r>
            <a:r>
              <a:rPr lang="en-US" sz="3000" dirty="0" smtClean="0">
                <a:solidFill>
                  <a:srgbClr val="800080"/>
                </a:solidFill>
              </a:rPr>
              <a:t>based on RRSS &amp; URSS</a:t>
            </a:r>
            <a:r>
              <a:rPr lang="en-US" sz="3000" dirty="0" smtClean="0"/>
              <a:t>).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Do not eliminate variables from a model based on insignificance implied by t-tests.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In particular, do not drop a variable with |t| &gt; 1.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Do not drop 2 or more variables at once (based on t-tests) even if each has |t| &lt; 1.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</p:spPr>
        <p:txBody>
          <a:bodyPr anchor="ctr" anchorCtr="1"/>
          <a:lstStyle/>
          <a:p>
            <a:pPr eaLnBrk="1" hangingPunct="1"/>
            <a:r>
              <a:rPr lang="en-US" dirty="0" smtClean="0"/>
              <a:t>4.6.2 Specification Errors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4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4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428736"/>
            <a:ext cx="8982075" cy="5473714"/>
          </a:xfrm>
        </p:spPr>
        <p:txBody>
          <a:bodyPr/>
          <a:lstStyle/>
          <a:p>
            <a:pPr marL="361950" indent="-361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The t-statistic corresponding to an X (</a:t>
            </a:r>
            <a:r>
              <a:rPr lang="en-US" sz="3000" dirty="0" err="1" smtClean="0"/>
              <a:t>X</a:t>
            </a:r>
            <a:r>
              <a:rPr lang="en-US" sz="3000" baseline="-25000" dirty="0" err="1" smtClean="0"/>
              <a:t>j</a:t>
            </a:r>
            <a:r>
              <a:rPr lang="en-US" sz="3000" dirty="0" smtClean="0"/>
              <a:t>) may radically change once another (X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) is dropped.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In general, model misspecification due to the inclusion of irrelevant variables is less serious than that due to omission of relevant variable/s.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8494713" cy="792163"/>
          </a:xfrm>
        </p:spPr>
        <p:txBody>
          <a:bodyPr anchor="ctr" anchorCtr="1"/>
          <a:lstStyle/>
          <a:p>
            <a:pPr eaLnBrk="1" hangingPunct="1"/>
            <a:r>
              <a:rPr lang="en-US" dirty="0" smtClean="0"/>
              <a:t>4.6.2 Specification Errors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412875"/>
            <a:ext cx="8982075" cy="5445125"/>
          </a:xfrm>
        </p:spPr>
        <p:txBody>
          <a:bodyPr/>
          <a:lstStyle/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dirty="0" smtClean="0"/>
              <a:t>So far we assumed that the intercept and all the slope coefficients (</a:t>
            </a:r>
            <a:r>
              <a:rPr lang="el-GR" sz="3000" dirty="0" smtClean="0"/>
              <a:t>β</a:t>
            </a:r>
            <a:r>
              <a:rPr lang="en-GB" sz="3000" baseline="-25000" dirty="0" err="1" smtClean="0"/>
              <a:t>j</a:t>
            </a:r>
            <a:r>
              <a:rPr lang="en-GB" sz="3000" dirty="0" err="1" smtClean="0"/>
              <a:t>'s</a:t>
            </a:r>
            <a:r>
              <a:rPr lang="en-GB" sz="3000" dirty="0" smtClean="0"/>
              <a:t>) are the same/stable for the whole set of observations. </a:t>
            </a:r>
            <a:r>
              <a:rPr lang="en-GB" sz="3000" dirty="0" smtClean="0">
                <a:solidFill>
                  <a:schemeClr val="tx2"/>
                </a:solidFill>
              </a:rPr>
              <a:t>Y = X</a:t>
            </a:r>
            <a:r>
              <a:rPr lang="el-GR" sz="3000" dirty="0" smtClean="0">
                <a:solidFill>
                  <a:schemeClr val="tx2"/>
                </a:solidFill>
              </a:rPr>
              <a:t>β</a:t>
            </a:r>
            <a:r>
              <a:rPr lang="en-GB" sz="3000" dirty="0" smtClean="0">
                <a:solidFill>
                  <a:schemeClr val="tx2"/>
                </a:solidFill>
              </a:rPr>
              <a:t> + e</a:t>
            </a:r>
          </a:p>
          <a:p>
            <a:pPr marL="395288" indent="-395288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dirty="0" smtClean="0"/>
              <a:t>But, structural shifts and/or group differences are common in the real world. May be:</a:t>
            </a:r>
          </a:p>
          <a:p>
            <a:pPr marL="804863" lvl="1" indent="-409575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2800" dirty="0" smtClean="0"/>
              <a:t>the intercept differs/changes, or</a:t>
            </a:r>
          </a:p>
          <a:p>
            <a:pPr marL="804863" lvl="1" indent="-409575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2800" dirty="0" smtClean="0"/>
              <a:t>the (partial) slope differs/changes, or</a:t>
            </a:r>
          </a:p>
          <a:p>
            <a:pPr marL="804863" lvl="1" indent="-409575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2800" dirty="0" smtClean="0"/>
              <a:t>both differ/change across categories or time period.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dirty="0" smtClean="0"/>
              <a:t>Two methods for testing parameter stability:</a:t>
            </a:r>
          </a:p>
          <a:p>
            <a:pPr marL="395288" indent="-395288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GB" sz="3000" dirty="0" smtClean="0"/>
              <a:t>     (</a:t>
            </a:r>
            <a:r>
              <a:rPr lang="en-GB" sz="3000" dirty="0" err="1" smtClean="0">
                <a:solidFill>
                  <a:srgbClr val="006600"/>
                </a:solidFill>
              </a:rPr>
              <a:t>i</a:t>
            </a:r>
            <a:r>
              <a:rPr lang="en-GB" sz="3000" dirty="0" smtClean="0"/>
              <a:t>) Using </a:t>
            </a:r>
            <a:r>
              <a:rPr lang="en-GB" sz="3000" dirty="0" smtClean="0">
                <a:solidFill>
                  <a:srgbClr val="000000"/>
                </a:solidFill>
              </a:rPr>
              <a:t>Chow tests</a:t>
            </a:r>
            <a:r>
              <a:rPr lang="en-GB" sz="3000" dirty="0" smtClean="0"/>
              <a:t>, or (</a:t>
            </a:r>
            <a:r>
              <a:rPr lang="en-GB" sz="3000" dirty="0" smtClean="0">
                <a:solidFill>
                  <a:srgbClr val="006600"/>
                </a:solidFill>
              </a:rPr>
              <a:t>ii</a:t>
            </a:r>
            <a:r>
              <a:rPr lang="en-GB" sz="3000" dirty="0" smtClean="0"/>
              <a:t>) Using </a:t>
            </a:r>
            <a:r>
              <a:rPr lang="en-GB" sz="3000" dirty="0" err="1" smtClean="0">
                <a:solidFill>
                  <a:srgbClr val="000000"/>
                </a:solidFill>
              </a:rPr>
              <a:t>DVR</a:t>
            </a:r>
            <a:r>
              <a:rPr lang="en-GB" sz="3000" dirty="0" smtClean="0"/>
              <a:t>.</a:t>
            </a:r>
          </a:p>
          <a:p>
            <a:pPr marL="441325" indent="-441325" algn="ctr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GB" sz="3000" u="sng" dirty="0" smtClean="0">
                <a:solidFill>
                  <a:srgbClr val="000000"/>
                </a:solidFill>
              </a:rPr>
              <a:t>A. The Chow Tests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  <a:tabLst>
                <a:tab pos="341313" algn="l"/>
              </a:tabLst>
            </a:pPr>
            <a:r>
              <a:rPr lang="en-GB" sz="3000" dirty="0" smtClean="0"/>
              <a:t>Using an F-test to determine whether a single regression is more efficient than two/more separate regressions on sub-samples.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100" y="142852"/>
            <a:ext cx="9036050" cy="1008063"/>
          </a:xfr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6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6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6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61100" y="1412874"/>
            <a:ext cx="9019413" cy="5445125"/>
          </a:xfrm>
        </p:spPr>
        <p:txBody>
          <a:bodyPr/>
          <a:lstStyle/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dirty="0" smtClean="0"/>
              <a:t>The stages in running the Chow test are: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Run 2 separate regressions (say, before &amp; after war or policy reform, …) &amp; save </a:t>
            </a:r>
            <a:r>
              <a:rPr lang="en-GB" sz="3000" dirty="0" err="1" smtClean="0"/>
              <a:t>RSS's</a:t>
            </a:r>
            <a:r>
              <a:rPr lang="en-GB" sz="3000" dirty="0" smtClean="0"/>
              <a:t>: </a:t>
            </a:r>
            <a:r>
              <a:rPr lang="en-GB" sz="3000" dirty="0" smtClean="0">
                <a:solidFill>
                  <a:srgbClr val="FF0000"/>
                </a:solidFill>
              </a:rPr>
              <a:t>RSS</a:t>
            </a:r>
            <a:r>
              <a:rPr lang="en-GB" sz="3000" baseline="-25000" dirty="0" smtClean="0">
                <a:solidFill>
                  <a:srgbClr val="FF0000"/>
                </a:solidFill>
              </a:rPr>
              <a:t>1</a:t>
            </a:r>
            <a:r>
              <a:rPr lang="en-GB" sz="3000" dirty="0" smtClean="0"/>
              <a:t> &amp; </a:t>
            </a:r>
            <a:r>
              <a:rPr lang="en-GB" sz="3000" dirty="0" smtClean="0">
                <a:solidFill>
                  <a:srgbClr val="FF0000"/>
                </a:solidFill>
              </a:rPr>
              <a:t>RSS</a:t>
            </a:r>
            <a:r>
              <a:rPr lang="en-GB" sz="3000" baseline="-25000" dirty="0" smtClean="0">
                <a:solidFill>
                  <a:srgbClr val="FF0000"/>
                </a:solidFill>
              </a:rPr>
              <a:t>2</a:t>
            </a:r>
            <a:r>
              <a:rPr lang="en-GB" sz="3000" dirty="0" smtClean="0"/>
              <a:t>. 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i="1" dirty="0" smtClean="0">
                <a:solidFill>
                  <a:schemeClr val="accent5">
                    <a:lumMod val="50000"/>
                  </a:schemeClr>
                </a:solidFill>
              </a:rPr>
              <a:t>RSS</a:t>
            </a:r>
            <a:r>
              <a:rPr lang="en-GB" sz="3000" i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GB" sz="3000" dirty="0" smtClean="0"/>
              <a:t> has </a:t>
            </a:r>
            <a:r>
              <a:rPr lang="en-GB" sz="3000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GB" sz="3000" i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GB" sz="3000" i="1" dirty="0" smtClean="0">
                <a:solidFill>
                  <a:schemeClr val="accent5">
                    <a:lumMod val="50000"/>
                  </a:schemeClr>
                </a:solidFill>
              </a:rPr>
              <a:t>–(K+1)</a:t>
            </a:r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3000" i="1" dirty="0" err="1" smtClean="0">
                <a:solidFill>
                  <a:schemeClr val="accent5">
                    <a:lumMod val="50000"/>
                  </a:schemeClr>
                </a:solidFill>
              </a:rPr>
              <a:t>df</a:t>
            </a:r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3000" dirty="0" smtClean="0"/>
              <a:t>&amp; </a:t>
            </a:r>
            <a:r>
              <a:rPr lang="en-GB" sz="3000" i="1" dirty="0" smtClean="0">
                <a:solidFill>
                  <a:srgbClr val="800080"/>
                </a:solidFill>
              </a:rPr>
              <a:t>RSS</a:t>
            </a:r>
            <a:r>
              <a:rPr lang="en-GB" sz="3000" i="1" baseline="-25000" dirty="0" smtClean="0">
                <a:solidFill>
                  <a:srgbClr val="800080"/>
                </a:solidFill>
              </a:rPr>
              <a:t>2</a:t>
            </a:r>
            <a:r>
              <a:rPr lang="en-GB" sz="3000" dirty="0" smtClean="0"/>
              <a:t> has </a:t>
            </a:r>
            <a:r>
              <a:rPr lang="en-GB" sz="3000" i="1" dirty="0" smtClean="0">
                <a:solidFill>
                  <a:srgbClr val="800080"/>
                </a:solidFill>
              </a:rPr>
              <a:t>n</a:t>
            </a:r>
            <a:r>
              <a:rPr lang="en-GB" sz="3000" i="1" baseline="-25000" dirty="0" smtClean="0">
                <a:solidFill>
                  <a:srgbClr val="800080"/>
                </a:solidFill>
              </a:rPr>
              <a:t>2</a:t>
            </a:r>
            <a:r>
              <a:rPr lang="en-GB" sz="3000" i="1" dirty="0" smtClean="0">
                <a:solidFill>
                  <a:srgbClr val="800080"/>
                </a:solidFill>
              </a:rPr>
              <a:t>–(K+1)</a:t>
            </a:r>
            <a:r>
              <a:rPr lang="en-GB" sz="3000" dirty="0" smtClean="0">
                <a:solidFill>
                  <a:srgbClr val="800080"/>
                </a:solidFill>
              </a:rPr>
              <a:t> </a:t>
            </a:r>
            <a:r>
              <a:rPr lang="en-GB" sz="3000" i="1" dirty="0" err="1" smtClean="0">
                <a:solidFill>
                  <a:srgbClr val="800080"/>
                </a:solidFill>
              </a:rPr>
              <a:t>df</a:t>
            </a:r>
            <a:r>
              <a:rPr lang="en-GB" sz="3000" dirty="0" smtClean="0"/>
              <a:t>.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i="1" dirty="0" smtClean="0">
                <a:solidFill>
                  <a:srgbClr val="FF0000"/>
                </a:solidFill>
              </a:rPr>
              <a:t>RSS</a:t>
            </a:r>
            <a:r>
              <a:rPr lang="en-GB" sz="3000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3000" i="1" dirty="0" smtClean="0">
                <a:solidFill>
                  <a:srgbClr val="FF0000"/>
                </a:solidFill>
              </a:rPr>
              <a:t> + RSS</a:t>
            </a:r>
            <a:r>
              <a:rPr lang="en-GB" sz="3000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3000" dirty="0" smtClean="0"/>
              <a:t> </a:t>
            </a:r>
            <a:r>
              <a:rPr lang="en-GB" sz="3000" i="1" dirty="0" smtClean="0">
                <a:solidFill>
                  <a:srgbClr val="FF0000"/>
                </a:solidFill>
              </a:rPr>
              <a:t>= </a:t>
            </a:r>
            <a:r>
              <a:rPr lang="en-GB" sz="3000" i="1" dirty="0" err="1" smtClean="0">
                <a:solidFill>
                  <a:srgbClr val="FF0000"/>
                </a:solidFill>
              </a:rPr>
              <a:t>URSS</a:t>
            </a:r>
            <a:r>
              <a:rPr lang="en-GB" sz="3000" i="1" dirty="0" smtClean="0">
                <a:solidFill>
                  <a:srgbClr val="FF0000"/>
                </a:solidFill>
              </a:rPr>
              <a:t> </a:t>
            </a:r>
            <a:r>
              <a:rPr lang="en-GB" sz="3000" dirty="0" smtClean="0"/>
              <a:t>with </a:t>
            </a:r>
            <a:r>
              <a:rPr lang="en-GB" sz="3000" i="1" dirty="0" smtClean="0">
                <a:solidFill>
                  <a:srgbClr val="FF0000"/>
                </a:solidFill>
              </a:rPr>
              <a:t>n</a:t>
            </a:r>
            <a:r>
              <a:rPr lang="en-GB" sz="3000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3000" i="1" dirty="0" smtClean="0">
                <a:solidFill>
                  <a:srgbClr val="FF0000"/>
                </a:solidFill>
              </a:rPr>
              <a:t>+n</a:t>
            </a:r>
            <a:r>
              <a:rPr lang="en-GB" sz="3000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3000" i="1" dirty="0" smtClean="0">
                <a:solidFill>
                  <a:srgbClr val="FF0000"/>
                </a:solidFill>
              </a:rPr>
              <a:t>–2(K+1) </a:t>
            </a:r>
            <a:r>
              <a:rPr lang="en-GB" sz="3000" i="1" dirty="0" err="1" smtClean="0">
                <a:solidFill>
                  <a:srgbClr val="FF0000"/>
                </a:solidFill>
              </a:rPr>
              <a:t>df</a:t>
            </a:r>
            <a:r>
              <a:rPr lang="en-GB" sz="3000" dirty="0" smtClean="0"/>
              <a:t>.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AutoNum type="arabicPeriod" startAt="2"/>
            </a:pPr>
            <a:r>
              <a:rPr lang="en-GB" sz="3000" dirty="0" smtClean="0"/>
              <a:t>Estimate pooled model (under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: </a:t>
            </a:r>
            <a:r>
              <a:rPr lang="el-GR" sz="3000" dirty="0" smtClean="0"/>
              <a:t>β</a:t>
            </a:r>
            <a:r>
              <a:rPr lang="en-GB" sz="3000" dirty="0" smtClean="0"/>
              <a:t>'s are stable).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</a:pPr>
            <a:r>
              <a:rPr lang="en-GB" sz="3000" dirty="0" err="1" smtClean="0"/>
              <a:t>RSS</a:t>
            </a:r>
            <a:r>
              <a:rPr lang="en-GB" sz="3000" dirty="0" smtClean="0"/>
              <a:t> from this model is </a:t>
            </a:r>
            <a:r>
              <a:rPr lang="en-GB" sz="3000" dirty="0" err="1" smtClean="0">
                <a:solidFill>
                  <a:srgbClr val="006600"/>
                </a:solidFill>
              </a:rPr>
              <a:t>RRSS</a:t>
            </a:r>
            <a:r>
              <a:rPr lang="en-GB" sz="3000" dirty="0" smtClean="0"/>
              <a:t> with </a:t>
            </a:r>
            <a:r>
              <a:rPr lang="en-GB" sz="3000" i="1" dirty="0" smtClean="0">
                <a:solidFill>
                  <a:srgbClr val="006600"/>
                </a:solidFill>
              </a:rPr>
              <a:t>n–(K+1)</a:t>
            </a:r>
            <a:r>
              <a:rPr lang="en-GB" sz="3000" i="1" dirty="0" smtClean="0">
                <a:solidFill>
                  <a:srgbClr val="3333FF"/>
                </a:solidFill>
              </a:rPr>
              <a:t> </a:t>
            </a:r>
            <a:r>
              <a:rPr lang="en-GB" sz="3000" i="1" dirty="0" err="1" smtClean="0"/>
              <a:t>df</a:t>
            </a:r>
            <a:r>
              <a:rPr lang="en-GB" sz="3000" i="1" dirty="0" smtClean="0"/>
              <a:t> where </a:t>
            </a:r>
            <a:r>
              <a:rPr lang="en-GB" sz="3000" i="1" dirty="0" smtClean="0">
                <a:solidFill>
                  <a:srgbClr val="006600"/>
                </a:solidFill>
              </a:rPr>
              <a:t>n = n</a:t>
            </a:r>
            <a:r>
              <a:rPr lang="en-GB" sz="3000" i="1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i="1" dirty="0" smtClean="0">
                <a:solidFill>
                  <a:srgbClr val="006600"/>
                </a:solidFill>
              </a:rPr>
              <a:t>+n</a:t>
            </a:r>
            <a:r>
              <a:rPr lang="en-GB" sz="3000" i="1" baseline="-25000" dirty="0" smtClean="0">
                <a:solidFill>
                  <a:srgbClr val="006600"/>
                </a:solidFill>
              </a:rPr>
              <a:t>2</a:t>
            </a:r>
            <a:r>
              <a:rPr lang="en-GB" sz="3000" dirty="0" smtClean="0"/>
              <a:t>. 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GB" sz="3000" dirty="0" smtClean="0"/>
              <a:t>The test-statistic (under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):</a:t>
            </a:r>
          </a:p>
          <a:p>
            <a:pPr marL="441325" indent="-441325" eaLnBrk="1" hangingPunct="1">
              <a:lnSpc>
                <a:spcPct val="85000"/>
              </a:lnSpc>
              <a:spcBef>
                <a:spcPct val="0"/>
              </a:spcBef>
            </a:pPr>
            <a:endParaRPr lang="en-GB" sz="3000" dirty="0" smtClean="0"/>
          </a:p>
          <a:p>
            <a:pPr marL="441325" indent="-441325" eaLnBrk="1" hangingPunct="1">
              <a:lnSpc>
                <a:spcPct val="85000"/>
              </a:lnSpc>
              <a:spcBef>
                <a:spcPct val="0"/>
              </a:spcBef>
              <a:buNone/>
            </a:pPr>
            <a:endParaRPr lang="en-GB" sz="2400" dirty="0" smtClean="0"/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en-GB" sz="3000" dirty="0" smtClean="0"/>
              <a:t>Find the critical value: </a:t>
            </a:r>
            <a:r>
              <a:rPr lang="en-GB" sz="3000" i="1" dirty="0" smtClean="0">
                <a:solidFill>
                  <a:srgbClr val="006600"/>
                </a:solidFill>
              </a:rPr>
              <a:t>F</a:t>
            </a:r>
            <a:r>
              <a:rPr lang="en-GB" sz="3000" i="1" baseline="-25000" dirty="0" smtClean="0">
                <a:solidFill>
                  <a:srgbClr val="006600"/>
                </a:solidFill>
              </a:rPr>
              <a:t>K+1,n-2(K+1)</a:t>
            </a:r>
            <a:r>
              <a:rPr lang="en-GB" sz="3000" i="1" dirty="0" smtClean="0"/>
              <a:t> </a:t>
            </a:r>
            <a:r>
              <a:rPr lang="en-GB" sz="3000" dirty="0" smtClean="0"/>
              <a:t>from table.</a:t>
            </a:r>
          </a:p>
          <a:p>
            <a:pPr marL="341313" indent="-341313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en-GB" sz="3000" dirty="0" smtClean="0"/>
              <a:t>If </a:t>
            </a:r>
            <a:r>
              <a:rPr lang="en-GB" sz="3000" i="1" dirty="0" err="1" smtClean="0">
                <a:solidFill>
                  <a:srgbClr val="000000"/>
                </a:solidFill>
              </a:rPr>
              <a:t>F</a:t>
            </a:r>
            <a:r>
              <a:rPr lang="en-GB" sz="3000" i="1" baseline="-25000" dirty="0" err="1" smtClean="0">
                <a:solidFill>
                  <a:srgbClr val="000000"/>
                </a:solidFill>
              </a:rPr>
              <a:t>cal</a:t>
            </a:r>
            <a:r>
              <a:rPr lang="en-GB" sz="3000" i="1" dirty="0" smtClean="0">
                <a:solidFill>
                  <a:srgbClr val="000000"/>
                </a:solidFill>
              </a:rPr>
              <a:t>&gt;</a:t>
            </a:r>
            <a:r>
              <a:rPr lang="en-GB" sz="3000" i="1" dirty="0" err="1" smtClean="0">
                <a:solidFill>
                  <a:srgbClr val="000000"/>
                </a:solidFill>
              </a:rPr>
              <a:t>F</a:t>
            </a:r>
            <a:r>
              <a:rPr lang="en-GB" sz="3000" i="1" baseline="-25000" dirty="0" err="1" smtClean="0">
                <a:solidFill>
                  <a:srgbClr val="000000"/>
                </a:solidFill>
              </a:rPr>
              <a:t>tab</a:t>
            </a:r>
            <a:r>
              <a:rPr lang="en-GB" sz="3000" dirty="0" smtClean="0"/>
              <a:t>, reject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 of stable parameters (and favour H</a:t>
            </a:r>
            <a:r>
              <a:rPr lang="en-GB" sz="3000" baseline="-25000" dirty="0" smtClean="0"/>
              <a:t>a</a:t>
            </a:r>
            <a:r>
              <a:rPr lang="en-GB" sz="3000" dirty="0" smtClean="0"/>
              <a:t>: there is structural break).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134921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4590256" y="4591936"/>
          <a:ext cx="4214842" cy="1051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3" name="Equation" r:id="rId4" imgW="1841400" imgH="685800" progId="Equation.3">
                  <p:embed/>
                </p:oleObj>
              </mc:Choice>
              <mc:Fallback>
                <p:oleObj name="Equation" r:id="rId4" imgW="18414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256" y="4591936"/>
                        <a:ext cx="4214842" cy="1051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>
                                <a:alpha val="42999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3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9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1100" y="1357299"/>
            <a:ext cx="9019413" cy="5500702"/>
          </a:xfrm>
        </p:spPr>
        <p:txBody>
          <a:bodyPr/>
          <a:lstStyle/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/>
              <a:t>e.g.</a:t>
            </a:r>
            <a:r>
              <a:rPr lang="en-GB" sz="3000" dirty="0" smtClean="0"/>
              <a:t>: we have the ff results from estimation of real consumption from real disposable income:</a:t>
            </a: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err="1" smtClean="0"/>
              <a:t>i</a:t>
            </a:r>
            <a:r>
              <a:rPr lang="en-GB" sz="3000" dirty="0" smtClean="0"/>
              <a:t>. For the period 1974-1991: </a:t>
            </a:r>
            <a:r>
              <a:rPr lang="en-GB" sz="3000" dirty="0" err="1" smtClean="0">
                <a:solidFill>
                  <a:srgbClr val="800080"/>
                </a:solidFill>
              </a:rPr>
              <a:t>cons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3000" dirty="0" smtClean="0">
                <a:solidFill>
                  <a:srgbClr val="800080"/>
                </a:solidFill>
              </a:rPr>
              <a:t> = </a:t>
            </a:r>
            <a:r>
              <a:rPr lang="el-GR" sz="3000" dirty="0" smtClean="0">
                <a:solidFill>
                  <a:srgbClr val="800080"/>
                </a:solidFill>
              </a:rPr>
              <a:t>α</a:t>
            </a:r>
            <a:r>
              <a:rPr lang="en-GB" sz="3000" baseline="-25000" dirty="0" smtClean="0">
                <a:solidFill>
                  <a:srgbClr val="800080"/>
                </a:solidFill>
              </a:rPr>
              <a:t>1</a:t>
            </a:r>
            <a:r>
              <a:rPr lang="en-GB" sz="3000" dirty="0" smtClean="0">
                <a:solidFill>
                  <a:srgbClr val="800080"/>
                </a:solidFill>
              </a:rPr>
              <a:t>+</a:t>
            </a:r>
            <a:r>
              <a:rPr lang="el-GR" sz="3000" dirty="0" smtClean="0">
                <a:solidFill>
                  <a:srgbClr val="800080"/>
                </a:solidFill>
              </a:rPr>
              <a:t>β</a:t>
            </a:r>
            <a:r>
              <a:rPr lang="en-GB" sz="3000" baseline="-25000" dirty="0" smtClean="0">
                <a:solidFill>
                  <a:srgbClr val="800080"/>
                </a:solidFill>
              </a:rPr>
              <a:t>1</a:t>
            </a:r>
            <a:r>
              <a:rPr lang="en-GB" sz="3000" dirty="0" smtClean="0">
                <a:solidFill>
                  <a:srgbClr val="800080"/>
                </a:solidFill>
              </a:rPr>
              <a:t>*</a:t>
            </a:r>
            <a:r>
              <a:rPr lang="en-GB" sz="3000" dirty="0" err="1" smtClean="0">
                <a:solidFill>
                  <a:srgbClr val="800080"/>
                </a:solidFill>
              </a:rPr>
              <a:t>inc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3000" dirty="0" err="1" smtClean="0">
                <a:solidFill>
                  <a:srgbClr val="800080"/>
                </a:solidFill>
              </a:rPr>
              <a:t>+u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endParaRPr lang="el-GR" sz="3000" baseline="-25000" dirty="0" smtClean="0">
              <a:solidFill>
                <a:srgbClr val="800080"/>
              </a:solidFill>
            </a:endParaRP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               </a:t>
            </a:r>
            <a:r>
              <a:rPr lang="en-GB" sz="3000" dirty="0" smtClean="0">
                <a:solidFill>
                  <a:schemeClr val="tx2"/>
                </a:solidFill>
              </a:rPr>
              <a:t>Consumption = </a:t>
            </a:r>
            <a:r>
              <a:rPr lang="en-GB" sz="3000" i="1" dirty="0" smtClean="0">
                <a:solidFill>
                  <a:schemeClr val="tx2"/>
                </a:solidFill>
              </a:rPr>
              <a:t>153.95</a:t>
            </a:r>
            <a:r>
              <a:rPr lang="en-GB" sz="3000" dirty="0" smtClean="0">
                <a:solidFill>
                  <a:schemeClr val="tx2"/>
                </a:solidFill>
              </a:rPr>
              <a:t> + </a:t>
            </a:r>
            <a:r>
              <a:rPr lang="en-GB" sz="3000" i="1" dirty="0" smtClean="0">
                <a:solidFill>
                  <a:schemeClr val="tx2"/>
                </a:solidFill>
              </a:rPr>
              <a:t>0.75</a:t>
            </a:r>
            <a:r>
              <a:rPr lang="en-GB" sz="3000" dirty="0" smtClean="0">
                <a:solidFill>
                  <a:schemeClr val="tx2"/>
                </a:solidFill>
              </a:rPr>
              <a:t>*Income</a:t>
            </a:r>
            <a:r>
              <a:rPr lang="en-GB" sz="3000" dirty="0" smtClean="0"/>
              <a:t> </a:t>
            </a: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                          p-value:  (0.000)   (0.000)</a:t>
            </a: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                   </a:t>
            </a:r>
            <a:r>
              <a:rPr lang="en-GB" sz="3000" dirty="0" err="1" smtClean="0">
                <a:solidFill>
                  <a:srgbClr val="006600"/>
                </a:solidFill>
              </a:rPr>
              <a:t>RSS</a:t>
            </a:r>
            <a:r>
              <a:rPr lang="en-GB" sz="3000" dirty="0" smtClean="0">
                <a:solidFill>
                  <a:srgbClr val="006600"/>
                </a:solidFill>
              </a:rPr>
              <a:t> = 4340.26114</a:t>
            </a:r>
            <a:r>
              <a:rPr lang="en-GB" sz="3000" dirty="0" smtClean="0"/>
              <a:t>; R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= 0.9982</a:t>
            </a: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ii. For the period 1992-2006: </a:t>
            </a:r>
            <a:r>
              <a:rPr lang="en-GB" sz="3000" dirty="0" err="1" smtClean="0">
                <a:solidFill>
                  <a:srgbClr val="800080"/>
                </a:solidFill>
              </a:rPr>
              <a:t>cons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3000" dirty="0" smtClean="0">
                <a:solidFill>
                  <a:srgbClr val="800080"/>
                </a:solidFill>
              </a:rPr>
              <a:t> = </a:t>
            </a:r>
            <a:r>
              <a:rPr lang="el-GR" sz="3000" dirty="0" smtClean="0">
                <a:solidFill>
                  <a:srgbClr val="800080"/>
                </a:solidFill>
              </a:rPr>
              <a:t>α</a:t>
            </a:r>
            <a:r>
              <a:rPr lang="en-GB" sz="3000" baseline="-25000" dirty="0" smtClean="0">
                <a:solidFill>
                  <a:srgbClr val="800080"/>
                </a:solidFill>
              </a:rPr>
              <a:t>2</a:t>
            </a:r>
            <a:r>
              <a:rPr lang="en-GB" sz="3000" dirty="0" smtClean="0">
                <a:solidFill>
                  <a:srgbClr val="800080"/>
                </a:solidFill>
              </a:rPr>
              <a:t>+ </a:t>
            </a:r>
            <a:r>
              <a:rPr lang="el-GR" sz="3000" dirty="0" smtClean="0">
                <a:solidFill>
                  <a:srgbClr val="800080"/>
                </a:solidFill>
              </a:rPr>
              <a:t>β</a:t>
            </a:r>
            <a:r>
              <a:rPr lang="en-GB" sz="3000" baseline="-25000" dirty="0" smtClean="0">
                <a:solidFill>
                  <a:srgbClr val="800080"/>
                </a:solidFill>
              </a:rPr>
              <a:t>2</a:t>
            </a:r>
            <a:r>
              <a:rPr lang="en-GB" sz="3000" dirty="0" smtClean="0">
                <a:solidFill>
                  <a:srgbClr val="800080"/>
                </a:solidFill>
              </a:rPr>
              <a:t>*</a:t>
            </a:r>
            <a:r>
              <a:rPr lang="en-GB" sz="3000" dirty="0" err="1" smtClean="0">
                <a:solidFill>
                  <a:srgbClr val="800080"/>
                </a:solidFill>
              </a:rPr>
              <a:t>inc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3000" dirty="0" err="1" smtClean="0">
                <a:solidFill>
                  <a:srgbClr val="800080"/>
                </a:solidFill>
              </a:rPr>
              <a:t>+u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endParaRPr lang="en-GB" sz="3000" dirty="0" smtClean="0">
              <a:solidFill>
                <a:srgbClr val="800080"/>
              </a:solidFill>
            </a:endParaRP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              </a:t>
            </a:r>
            <a:r>
              <a:rPr lang="en-GB" sz="3000" dirty="0" smtClean="0">
                <a:solidFill>
                  <a:schemeClr val="tx2"/>
                </a:solidFill>
              </a:rPr>
              <a:t>Consumption = </a:t>
            </a:r>
            <a:r>
              <a:rPr lang="en-GB" sz="3000" i="1" dirty="0" smtClean="0">
                <a:solidFill>
                  <a:schemeClr val="tx2"/>
                </a:solidFill>
              </a:rPr>
              <a:t>1.95</a:t>
            </a:r>
            <a:r>
              <a:rPr lang="en-GB" sz="3000" dirty="0" smtClean="0">
                <a:solidFill>
                  <a:schemeClr val="tx2"/>
                </a:solidFill>
              </a:rPr>
              <a:t> + </a:t>
            </a:r>
            <a:r>
              <a:rPr lang="en-GB" sz="3000" i="1" dirty="0" smtClean="0">
                <a:solidFill>
                  <a:schemeClr val="tx2"/>
                </a:solidFill>
              </a:rPr>
              <a:t>0.806</a:t>
            </a:r>
            <a:r>
              <a:rPr lang="en-GB" sz="3000" dirty="0" smtClean="0">
                <a:solidFill>
                  <a:schemeClr val="tx2"/>
                </a:solidFill>
              </a:rPr>
              <a:t>*Income</a:t>
            </a:r>
            <a:r>
              <a:rPr lang="en-GB" sz="3000" dirty="0" smtClean="0"/>
              <a:t> </a:t>
            </a: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                     p-value:    (0.975)   (0.000)</a:t>
            </a:r>
          </a:p>
          <a:p>
            <a:pPr marL="609600" indent="-60960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                   </a:t>
            </a:r>
            <a:r>
              <a:rPr lang="en-GB" sz="3000" dirty="0" err="1" smtClean="0">
                <a:solidFill>
                  <a:srgbClr val="006600"/>
                </a:solidFill>
              </a:rPr>
              <a:t>RSS</a:t>
            </a:r>
            <a:r>
              <a:rPr lang="en-GB" sz="3000" dirty="0" smtClean="0">
                <a:solidFill>
                  <a:srgbClr val="006600"/>
                </a:solidFill>
              </a:rPr>
              <a:t> = 10706.2127</a:t>
            </a:r>
            <a:r>
              <a:rPr lang="en-GB" sz="3000" dirty="0" smtClean="0"/>
              <a:t>; R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= 0.9949</a:t>
            </a:r>
          </a:p>
          <a:p>
            <a:pPr marL="441325" indent="-441325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GB" sz="3000" dirty="0" smtClean="0"/>
              <a:t>iii.</a:t>
            </a:r>
            <a:r>
              <a:rPr lang="en-GB" sz="3000" b="0" dirty="0" smtClean="0"/>
              <a:t> </a:t>
            </a:r>
            <a:r>
              <a:rPr lang="en-GB" sz="3000" dirty="0" smtClean="0"/>
              <a:t>For the period 1974-2006: </a:t>
            </a:r>
            <a:r>
              <a:rPr lang="en-GB" sz="3000" dirty="0" err="1" smtClean="0">
                <a:solidFill>
                  <a:srgbClr val="800080"/>
                </a:solidFill>
              </a:rPr>
              <a:t>cons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3000" dirty="0" smtClean="0">
                <a:solidFill>
                  <a:srgbClr val="800080"/>
                </a:solidFill>
              </a:rPr>
              <a:t> = </a:t>
            </a:r>
            <a:r>
              <a:rPr lang="el-GR" sz="3000" dirty="0" smtClean="0">
                <a:solidFill>
                  <a:srgbClr val="800080"/>
                </a:solidFill>
              </a:rPr>
              <a:t>α</a:t>
            </a:r>
            <a:r>
              <a:rPr lang="en-GB" sz="3000" dirty="0" smtClean="0">
                <a:solidFill>
                  <a:srgbClr val="800080"/>
                </a:solidFill>
              </a:rPr>
              <a:t>+ </a:t>
            </a:r>
            <a:r>
              <a:rPr lang="el-GR" sz="3000" dirty="0" smtClean="0">
                <a:solidFill>
                  <a:srgbClr val="800080"/>
                </a:solidFill>
              </a:rPr>
              <a:t>β</a:t>
            </a:r>
            <a:r>
              <a:rPr lang="en-GB" sz="3000" dirty="0" smtClean="0">
                <a:solidFill>
                  <a:srgbClr val="800080"/>
                </a:solidFill>
              </a:rPr>
              <a:t>*</a:t>
            </a:r>
            <a:r>
              <a:rPr lang="en-GB" sz="3000" dirty="0" err="1" smtClean="0">
                <a:solidFill>
                  <a:srgbClr val="800080"/>
                </a:solidFill>
              </a:rPr>
              <a:t>inc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r>
              <a:rPr lang="en-GB" sz="3000" dirty="0" err="1" smtClean="0">
                <a:solidFill>
                  <a:srgbClr val="800080"/>
                </a:solidFill>
              </a:rPr>
              <a:t>+u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i</a:t>
            </a:r>
            <a:endParaRPr lang="en-GB" sz="3000" dirty="0" smtClean="0">
              <a:solidFill>
                <a:srgbClr val="800080"/>
              </a:solidFill>
            </a:endParaRPr>
          </a:p>
          <a:p>
            <a:pPr marL="441325" indent="-441325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GB" sz="3000" dirty="0" smtClean="0"/>
              <a:t>                      </a:t>
            </a:r>
            <a:r>
              <a:rPr lang="en-GB" sz="3000" dirty="0" smtClean="0">
                <a:solidFill>
                  <a:schemeClr val="tx2"/>
                </a:solidFill>
              </a:rPr>
              <a:t>Consumption = </a:t>
            </a:r>
            <a:r>
              <a:rPr lang="en-GB" sz="3000" i="1" dirty="0" smtClean="0">
                <a:solidFill>
                  <a:schemeClr val="tx2"/>
                </a:solidFill>
              </a:rPr>
              <a:t>77.64</a:t>
            </a:r>
            <a:r>
              <a:rPr lang="en-GB" sz="3000" dirty="0" smtClean="0">
                <a:solidFill>
                  <a:schemeClr val="tx2"/>
                </a:solidFill>
              </a:rPr>
              <a:t> + </a:t>
            </a:r>
            <a:r>
              <a:rPr lang="en-GB" sz="3000" i="1" dirty="0" smtClean="0">
                <a:solidFill>
                  <a:schemeClr val="tx2"/>
                </a:solidFill>
              </a:rPr>
              <a:t>0.79</a:t>
            </a:r>
            <a:r>
              <a:rPr lang="en-GB" sz="3000" dirty="0" smtClean="0">
                <a:solidFill>
                  <a:schemeClr val="tx2"/>
                </a:solidFill>
              </a:rPr>
              <a:t>*Income</a:t>
            </a:r>
            <a:r>
              <a:rPr lang="en-GB" sz="3000" dirty="0" smtClean="0"/>
              <a:t> </a:t>
            </a:r>
          </a:p>
          <a:p>
            <a:pPr marL="441325" indent="-441325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GB" sz="3000" dirty="0" smtClean="0"/>
              <a:t>                                 t-ratio:    (4.96)   (155.56)</a:t>
            </a:r>
          </a:p>
          <a:p>
            <a:pPr marL="441325" indent="-441325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GB" sz="3000" dirty="0" smtClean="0"/>
              <a:t>                        </a:t>
            </a:r>
            <a:r>
              <a:rPr lang="en-GB" sz="3000" dirty="0" err="1" smtClean="0">
                <a:solidFill>
                  <a:srgbClr val="006600"/>
                </a:solidFill>
              </a:rPr>
              <a:t>RSS</a:t>
            </a:r>
            <a:r>
              <a:rPr lang="en-GB" sz="3000" dirty="0" smtClean="0">
                <a:solidFill>
                  <a:srgbClr val="006600"/>
                </a:solidFill>
              </a:rPr>
              <a:t> = 22064.6663</a:t>
            </a:r>
            <a:r>
              <a:rPr lang="en-GB" sz="3000" dirty="0" smtClean="0"/>
              <a:t>; R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= 0.9987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134921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8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8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1100" y="1412875"/>
            <a:ext cx="9019413" cy="54451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err="1" smtClean="0"/>
              <a:t>URSS</a:t>
            </a:r>
            <a:r>
              <a:rPr lang="en-GB" sz="3000" dirty="0" smtClean="0"/>
              <a:t> = RSS</a:t>
            </a:r>
            <a:r>
              <a:rPr lang="en-GB" sz="3000" baseline="-25000" dirty="0" smtClean="0"/>
              <a:t>1</a:t>
            </a:r>
            <a:r>
              <a:rPr lang="en-GB" sz="3000" dirty="0" smtClean="0"/>
              <a:t> + RSS</a:t>
            </a:r>
            <a:r>
              <a:rPr lang="en-GB" sz="3000" baseline="-25000" dirty="0" smtClean="0"/>
              <a:t>2</a:t>
            </a:r>
            <a:r>
              <a:rPr lang="en-GB" sz="3000" dirty="0" smtClean="0"/>
              <a:t> = 15064.474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2"/>
            </a:pPr>
            <a:r>
              <a:rPr lang="en-GB" sz="3000" dirty="0" err="1" smtClean="0"/>
              <a:t>RRSS</a:t>
            </a:r>
            <a:r>
              <a:rPr lang="en-GB" sz="3000" dirty="0" smtClean="0"/>
              <a:t> = 22064.6663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K = 1 and K + 1 = 2; n</a:t>
            </a:r>
            <a:r>
              <a:rPr lang="en-GB" sz="3000" baseline="-25000" dirty="0" smtClean="0"/>
              <a:t>1</a:t>
            </a:r>
            <a:r>
              <a:rPr lang="en-GB" sz="3000" dirty="0" smtClean="0"/>
              <a:t> = 18, n</a:t>
            </a:r>
            <a:r>
              <a:rPr lang="en-GB" sz="3000" baseline="-25000" dirty="0" smtClean="0"/>
              <a:t>2</a:t>
            </a:r>
            <a:r>
              <a:rPr lang="en-GB" sz="3000" dirty="0" smtClean="0"/>
              <a:t> = 15, n = 33.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GB" sz="3000" dirty="0" smtClean="0"/>
              <a:t>Thus,                                  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3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2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en-GB" sz="3000" dirty="0" smtClean="0"/>
              <a:t>p-value = </a:t>
            </a:r>
            <a:r>
              <a:rPr lang="en-GB" sz="3000" dirty="0" err="1" smtClean="0"/>
              <a:t>Prob</a:t>
            </a:r>
            <a:r>
              <a:rPr lang="en-GB" sz="3000" dirty="0" smtClean="0"/>
              <a:t>(F-tab &gt; 6.7632981) = </a:t>
            </a:r>
            <a:r>
              <a:rPr lang="en-GB" sz="3000" dirty="0" smtClean="0">
                <a:solidFill>
                  <a:srgbClr val="006600"/>
                </a:solidFill>
              </a:rPr>
              <a:t>0.003883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5"/>
            </a:pPr>
            <a:r>
              <a:rPr lang="en-GB" sz="3000" dirty="0" smtClean="0"/>
              <a:t>Reject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 at </a:t>
            </a:r>
            <a:r>
              <a:rPr lang="el-GR" sz="3000" dirty="0" smtClean="0"/>
              <a:t>α</a:t>
            </a:r>
            <a:r>
              <a:rPr lang="en-US" sz="3000" dirty="0" smtClean="0"/>
              <a:t>=</a:t>
            </a:r>
            <a:r>
              <a:rPr lang="en-GB" sz="3000" dirty="0" smtClean="0"/>
              <a:t>1%. Thus, there is structural break.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>
                <a:solidFill>
                  <a:srgbClr val="000000"/>
                </a:solidFill>
              </a:rPr>
              <a:t>The pooled consumption model is an inadequate specification; we should run separate regressions.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The above method of calculating the Chow test breaks down if either </a:t>
            </a:r>
            <a:r>
              <a:rPr lang="en-GB" sz="3000" i="1" dirty="0" smtClean="0">
                <a:solidFill>
                  <a:schemeClr val="tx2"/>
                </a:solidFill>
              </a:rPr>
              <a:t>n</a:t>
            </a:r>
            <a:r>
              <a:rPr lang="en-GB" sz="3000" i="1" baseline="-25000" dirty="0" smtClean="0">
                <a:solidFill>
                  <a:schemeClr val="tx2"/>
                </a:solidFill>
              </a:rPr>
              <a:t>1</a:t>
            </a:r>
            <a:r>
              <a:rPr lang="en-GB" sz="3000" i="1" dirty="0" smtClean="0">
                <a:solidFill>
                  <a:schemeClr val="tx2"/>
                </a:solidFill>
              </a:rPr>
              <a:t> &lt; K+1 </a:t>
            </a:r>
            <a:r>
              <a:rPr lang="en-GB" sz="3000" dirty="0" smtClean="0"/>
              <a:t>or </a:t>
            </a:r>
            <a:r>
              <a:rPr lang="en-GB" sz="3000" i="1" dirty="0" smtClean="0">
                <a:solidFill>
                  <a:schemeClr val="tx2"/>
                </a:solidFill>
              </a:rPr>
              <a:t>n</a:t>
            </a:r>
            <a:r>
              <a:rPr lang="en-GB" sz="3000" i="1" baseline="-25000" dirty="0" smtClean="0">
                <a:solidFill>
                  <a:schemeClr val="tx2"/>
                </a:solidFill>
              </a:rPr>
              <a:t>2</a:t>
            </a:r>
            <a:r>
              <a:rPr lang="en-GB" sz="3000" i="1" dirty="0" smtClean="0">
                <a:solidFill>
                  <a:schemeClr val="tx2"/>
                </a:solidFill>
              </a:rPr>
              <a:t> &lt; K+1</a:t>
            </a:r>
            <a:r>
              <a:rPr lang="en-GB" sz="3000" dirty="0" smtClean="0"/>
              <a:t>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u="sng" dirty="0" smtClean="0">
                <a:solidFill>
                  <a:srgbClr val="006600"/>
                </a:solidFill>
              </a:rPr>
              <a:t>Solution</a:t>
            </a:r>
            <a:r>
              <a:rPr lang="en-GB" sz="3000" dirty="0" smtClean="0">
                <a:solidFill>
                  <a:srgbClr val="006600"/>
                </a:solidFill>
              </a:rPr>
              <a:t>: use Chow’s second (predictive) test!</a:t>
            </a:r>
          </a:p>
        </p:txBody>
      </p:sp>
      <p:graphicFrame>
        <p:nvGraphicFramePr>
          <p:cNvPr id="1925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5546" y="2643182"/>
          <a:ext cx="6215106" cy="122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3" name="Equation" r:id="rId4" imgW="3035160" imgH="622080" progId="Equation.3">
                  <p:embed/>
                </p:oleObj>
              </mc:Choice>
              <mc:Fallback>
                <p:oleObj name="Equation" r:id="rId4" imgW="3035160" imgH="622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546" y="2643182"/>
                        <a:ext cx="6215106" cy="1220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>
                                <a:alpha val="39999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9001125" cy="10969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4.1 Introduction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u="sng" dirty="0" smtClean="0">
                <a:solidFill>
                  <a:schemeClr val="tx1"/>
                </a:solidFill>
              </a:rPr>
              <a:t>II. The Assumptions of the CLRM:</a:t>
            </a:r>
            <a:endParaRPr lang="en-GB" u="sng" dirty="0" smtClean="0">
              <a:solidFill>
                <a:schemeClr val="tx1"/>
              </a:solidFill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214422"/>
            <a:ext cx="8982075" cy="5643578"/>
          </a:xfrm>
        </p:spPr>
        <p:txBody>
          <a:bodyPr/>
          <a:lstStyle/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A1</a:t>
            </a:r>
            <a:r>
              <a:rPr lang="en-GB" sz="3000" dirty="0" smtClean="0">
                <a:solidFill>
                  <a:srgbClr val="660033"/>
                </a:solidFill>
              </a:rPr>
              <a:t>:</a:t>
            </a:r>
            <a:r>
              <a:rPr lang="en-GB" sz="3000" dirty="0" smtClean="0">
                <a:solidFill>
                  <a:srgbClr val="9900CC"/>
                </a:solidFill>
              </a:rPr>
              <a:t> </a:t>
            </a:r>
            <a:r>
              <a:rPr lang="en-GB" sz="3000" dirty="0" smtClean="0">
                <a:solidFill>
                  <a:srgbClr val="660033"/>
                </a:solidFill>
              </a:rPr>
              <a:t>n ≥ K+1. Otherwise, estimation is not possible.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None/>
            </a:pPr>
            <a:r>
              <a:rPr lang="en-GB" sz="3000" dirty="0" smtClean="0">
                <a:solidFill>
                  <a:srgbClr val="660033"/>
                </a:solidFill>
              </a:rPr>
              <a:t>       n &gt; K+1 is needed for inference!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GB" sz="3000" dirty="0" smtClean="0">
                <a:solidFill>
                  <a:srgbClr val="660033"/>
                </a:solidFill>
              </a:rPr>
              <a:t>:</a:t>
            </a:r>
            <a:r>
              <a:rPr lang="en-GB" sz="3000" dirty="0" smtClean="0">
                <a:solidFill>
                  <a:srgbClr val="006600"/>
                </a:solidFill>
              </a:rPr>
              <a:t> </a:t>
            </a:r>
            <a:r>
              <a:rPr lang="en-GB" sz="3000" dirty="0" smtClean="0">
                <a:solidFill>
                  <a:srgbClr val="660033"/>
                </a:solidFill>
              </a:rPr>
              <a:t>No perfect multicollinearity among the X's.    </a:t>
            </a:r>
            <a:endParaRPr lang="en-GB" sz="3000" dirty="0" smtClean="0">
              <a:solidFill>
                <a:srgbClr val="000000"/>
              </a:solidFill>
            </a:endParaRP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A3</a:t>
            </a:r>
            <a:r>
              <a:rPr lang="en-GB" sz="3000" i="1" dirty="0" smtClean="0">
                <a:solidFill>
                  <a:srgbClr val="006600"/>
                </a:solidFill>
              </a:rPr>
              <a:t>:</a:t>
            </a:r>
            <a:r>
              <a:rPr lang="en-GB" sz="3000" dirty="0" smtClean="0">
                <a:solidFill>
                  <a:srgbClr val="660033"/>
                </a:solidFill>
              </a:rPr>
              <a:t> </a:t>
            </a:r>
            <a:r>
              <a:rPr lang="en-GB" sz="3000" i="1" dirty="0" err="1" smtClean="0">
                <a:solidFill>
                  <a:srgbClr val="006600"/>
                </a:solidFill>
              </a:rPr>
              <a:t>ɛ</a:t>
            </a:r>
            <a:r>
              <a:rPr lang="en-GB" sz="3000" i="1" baseline="-25000" dirty="0" err="1" smtClean="0">
                <a:solidFill>
                  <a:srgbClr val="006600"/>
                </a:solidFill>
              </a:rPr>
              <a:t>i</a:t>
            </a:r>
            <a:r>
              <a:rPr lang="en-GB" sz="3000" i="1" dirty="0" err="1" smtClean="0">
                <a:solidFill>
                  <a:srgbClr val="006600"/>
                </a:solidFill>
              </a:rPr>
              <a:t>|X</a:t>
            </a:r>
            <a:r>
              <a:rPr lang="en-GB" sz="3000" i="1" baseline="-25000" dirty="0" err="1" smtClean="0">
                <a:solidFill>
                  <a:srgbClr val="006600"/>
                </a:solidFill>
              </a:rPr>
              <a:t>ji</a:t>
            </a:r>
            <a:r>
              <a:rPr lang="en-GB" sz="3000" i="1" dirty="0" smtClean="0">
                <a:solidFill>
                  <a:srgbClr val="006600"/>
                </a:solidFill>
              </a:rPr>
              <a:t> ~ IID(0,</a:t>
            </a:r>
            <a:r>
              <a:rPr lang="el-GR" sz="3000" i="1" dirty="0" smtClean="0">
                <a:solidFill>
                  <a:srgbClr val="006600"/>
                </a:solidFill>
              </a:rPr>
              <a:t>σ</a:t>
            </a:r>
            <a:r>
              <a:rPr lang="en-GB" sz="3000" i="1" baseline="30000" dirty="0" smtClean="0">
                <a:solidFill>
                  <a:srgbClr val="006600"/>
                </a:solidFill>
              </a:rPr>
              <a:t>2</a:t>
            </a:r>
            <a:r>
              <a:rPr lang="en-GB" sz="3000" i="1" dirty="0" smtClean="0">
                <a:solidFill>
                  <a:srgbClr val="006600"/>
                </a:solidFill>
              </a:rPr>
              <a:t>) or 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>
                <a:solidFill>
                  <a:srgbClr val="660033"/>
                </a:solidFill>
              </a:rPr>
              <a:t>   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dirty="0" smtClean="0">
                <a:solidFill>
                  <a:srgbClr val="660033"/>
                </a:solidFill>
              </a:rPr>
              <a:t>    </a:t>
            </a:r>
            <a:r>
              <a:rPr lang="en-GB" sz="3000" i="1" u="sng" dirty="0" smtClean="0"/>
              <a:t>A3.1</a:t>
            </a:r>
            <a:r>
              <a:rPr lang="en-GB" sz="3000" dirty="0" smtClean="0"/>
              <a:t>:</a:t>
            </a:r>
            <a:r>
              <a:rPr lang="en-GB" sz="3000" dirty="0" smtClean="0">
                <a:solidFill>
                  <a:srgbClr val="660033"/>
                </a:solidFill>
              </a:rPr>
              <a:t> </a:t>
            </a:r>
            <a:r>
              <a:rPr lang="en-GB" sz="3000" dirty="0" err="1" smtClean="0"/>
              <a:t>var</a:t>
            </a:r>
            <a:r>
              <a:rPr lang="en-GB" sz="3000" dirty="0" smtClean="0"/>
              <a:t>(</a:t>
            </a:r>
            <a:r>
              <a:rPr lang="en-GB" sz="3000" dirty="0" err="1" smtClean="0"/>
              <a:t>ɛ</a:t>
            </a:r>
            <a:r>
              <a:rPr lang="en-GB" sz="3000" baseline="-25000" dirty="0" err="1" smtClean="0"/>
              <a:t>i</a:t>
            </a:r>
            <a:r>
              <a:rPr lang="en-GB" sz="3000" dirty="0" err="1" smtClean="0"/>
              <a:t>|X</a:t>
            </a:r>
            <a:r>
              <a:rPr lang="en-GB" sz="3000" baseline="-25000" dirty="0" err="1" smtClean="0"/>
              <a:t>j</a:t>
            </a:r>
            <a:r>
              <a:rPr lang="en-GB" sz="3000" dirty="0" smtClean="0"/>
              <a:t>) =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 </a:t>
            </a:r>
            <a:r>
              <a:rPr lang="en-GB" sz="3000" dirty="0" smtClean="0"/>
              <a:t>(0 &lt; </a:t>
            </a:r>
            <a:r>
              <a:rPr lang="el-GR" sz="3000" dirty="0" smtClean="0"/>
              <a:t>σ</a:t>
            </a:r>
            <a:r>
              <a:rPr lang="en-GB" sz="3000" baseline="30000" dirty="0" smtClean="0"/>
              <a:t>2</a:t>
            </a:r>
            <a:r>
              <a:rPr lang="en-GB" sz="3000" dirty="0" smtClean="0"/>
              <a:t> &lt; ∞).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</a:t>
            </a:r>
            <a:r>
              <a:rPr lang="en-GB" sz="3000" i="1" u="sng" dirty="0" smtClean="0"/>
              <a:t>A3.2</a:t>
            </a:r>
            <a:r>
              <a:rPr lang="en-GB" sz="3000" dirty="0" smtClean="0"/>
              <a:t>: </a:t>
            </a:r>
            <a:r>
              <a:rPr lang="en-GB" sz="3000" dirty="0" err="1" smtClean="0"/>
              <a:t>cov</a:t>
            </a:r>
            <a:r>
              <a:rPr lang="en-GB" sz="3000" dirty="0" smtClean="0"/>
              <a:t>(</a:t>
            </a:r>
            <a:r>
              <a:rPr lang="en-GB" sz="3000" dirty="0" err="1" smtClean="0"/>
              <a:t>ɛ</a:t>
            </a:r>
            <a:r>
              <a:rPr lang="en-GB" sz="3000" baseline="-25000" dirty="0" err="1" smtClean="0"/>
              <a:t>i</a:t>
            </a:r>
            <a:r>
              <a:rPr lang="en-GB" sz="3000" dirty="0" err="1" smtClean="0"/>
              <a:t>,ɛ</a:t>
            </a:r>
            <a:r>
              <a:rPr lang="en-GB" sz="3000" baseline="-25000" dirty="0" err="1" smtClean="0"/>
              <a:t>s</a:t>
            </a:r>
            <a:r>
              <a:rPr lang="en-GB" sz="3000" dirty="0" err="1" smtClean="0"/>
              <a:t>|X</a:t>
            </a:r>
            <a:r>
              <a:rPr lang="en-GB" sz="3000" baseline="-25000" dirty="0" err="1" smtClean="0"/>
              <a:t>j</a:t>
            </a:r>
            <a:r>
              <a:rPr lang="en-GB" sz="3000" dirty="0" smtClean="0"/>
              <a:t>) = 0, for all </a:t>
            </a:r>
            <a:r>
              <a:rPr lang="en-GB" sz="3000" dirty="0" err="1" smtClean="0"/>
              <a:t>i</a:t>
            </a:r>
            <a:r>
              <a:rPr lang="en-GB" sz="3000" dirty="0" smtClean="0"/>
              <a:t> ≠ s; </a:t>
            </a:r>
            <a:r>
              <a:rPr lang="en-GB" sz="3000" dirty="0" err="1" smtClean="0"/>
              <a:t>i</a:t>
            </a:r>
            <a:r>
              <a:rPr lang="en-GB" sz="3000" dirty="0" smtClean="0"/>
              <a:t>, s = 1, …, n.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A4</a:t>
            </a:r>
            <a:r>
              <a:rPr lang="en-GB" sz="3000" dirty="0" smtClean="0">
                <a:solidFill>
                  <a:srgbClr val="660033"/>
                </a:solidFill>
              </a:rPr>
              <a:t>: </a:t>
            </a:r>
            <a:r>
              <a:rPr lang="en-GB" sz="3000" dirty="0" smtClean="0">
                <a:solidFill>
                  <a:schemeClr val="tx2"/>
                </a:solidFill>
              </a:rPr>
              <a:t>ɛ</a:t>
            </a:r>
            <a:r>
              <a:rPr lang="en-GB" sz="3000" baseline="-25000" dirty="0" smtClean="0">
                <a:solidFill>
                  <a:schemeClr val="tx2"/>
                </a:solidFill>
              </a:rPr>
              <a:t>i</a:t>
            </a:r>
            <a:r>
              <a:rPr lang="en-GB" sz="3000" dirty="0" smtClean="0">
                <a:solidFill>
                  <a:schemeClr val="tx2"/>
                </a:solidFill>
              </a:rPr>
              <a:t>'s are normally distributed: </a:t>
            </a:r>
            <a:r>
              <a:rPr lang="en-GB" sz="3000" i="1" dirty="0" err="1" smtClean="0">
                <a:solidFill>
                  <a:srgbClr val="006600"/>
                </a:solidFill>
              </a:rPr>
              <a:t>ɛ</a:t>
            </a:r>
            <a:r>
              <a:rPr lang="en-GB" sz="3000" i="1" baseline="-25000" dirty="0" err="1" smtClean="0">
                <a:solidFill>
                  <a:srgbClr val="006600"/>
                </a:solidFill>
              </a:rPr>
              <a:t>i</a:t>
            </a:r>
            <a:r>
              <a:rPr lang="en-GB" sz="3000" i="1" dirty="0" err="1" smtClean="0">
                <a:solidFill>
                  <a:srgbClr val="006600"/>
                </a:solidFill>
              </a:rPr>
              <a:t>|X</a:t>
            </a:r>
            <a:r>
              <a:rPr lang="en-GB" sz="3000" i="1" baseline="-25000" dirty="0" err="1" smtClean="0">
                <a:solidFill>
                  <a:srgbClr val="006600"/>
                </a:solidFill>
              </a:rPr>
              <a:t>j</a:t>
            </a:r>
            <a:r>
              <a:rPr lang="en-GB" sz="3000" i="1" dirty="0" smtClean="0">
                <a:solidFill>
                  <a:srgbClr val="006600"/>
                </a:solidFill>
              </a:rPr>
              <a:t> ~ N(0,</a:t>
            </a:r>
            <a:r>
              <a:rPr lang="el-GR" sz="3000" i="1" dirty="0" smtClean="0">
                <a:solidFill>
                  <a:srgbClr val="006600"/>
                </a:solidFill>
              </a:rPr>
              <a:t>σ</a:t>
            </a:r>
            <a:r>
              <a:rPr lang="en-GB" sz="3000" i="1" baseline="30000" dirty="0" smtClean="0">
                <a:solidFill>
                  <a:srgbClr val="006600"/>
                </a:solidFill>
              </a:rPr>
              <a:t>2</a:t>
            </a:r>
            <a:r>
              <a:rPr lang="en-GB" sz="3000" i="1" dirty="0" smtClean="0">
                <a:solidFill>
                  <a:srgbClr val="006600"/>
                </a:solidFill>
              </a:rPr>
              <a:t>)</a:t>
            </a:r>
            <a:r>
              <a:rPr lang="en-GB" sz="3000" dirty="0" smtClean="0">
                <a:solidFill>
                  <a:schemeClr val="tx2"/>
                </a:solidFill>
              </a:rPr>
              <a:t>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A5</a:t>
            </a:r>
            <a:r>
              <a:rPr lang="en-GB" sz="3000" dirty="0" smtClean="0">
                <a:solidFill>
                  <a:srgbClr val="9900CC"/>
                </a:solidFill>
              </a:rPr>
              <a:t>:</a:t>
            </a:r>
            <a:r>
              <a:rPr lang="en-GB" sz="3000" dirty="0" smtClean="0">
                <a:solidFill>
                  <a:schemeClr val="tx2"/>
                </a:solidFill>
              </a:rPr>
              <a:t> </a:t>
            </a:r>
            <a:r>
              <a:rPr lang="en-GB" sz="3000" dirty="0" smtClean="0">
                <a:solidFill>
                  <a:srgbClr val="9900CC"/>
                </a:solidFill>
              </a:rPr>
              <a:t>E(</a:t>
            </a:r>
            <a:r>
              <a:rPr lang="en-GB" sz="3000" dirty="0" err="1" smtClean="0">
                <a:solidFill>
                  <a:srgbClr val="9900CC"/>
                </a:solidFill>
              </a:rPr>
              <a:t>ɛ</a:t>
            </a:r>
            <a:r>
              <a:rPr lang="en-GB" sz="3000" baseline="-25000" dirty="0" err="1" smtClean="0">
                <a:solidFill>
                  <a:srgbClr val="9900CC"/>
                </a:solidFill>
              </a:rPr>
              <a:t>i</a:t>
            </a:r>
            <a:r>
              <a:rPr lang="en-GB" sz="3000" dirty="0" err="1" smtClean="0">
                <a:solidFill>
                  <a:srgbClr val="9900CC"/>
                </a:solidFill>
              </a:rPr>
              <a:t>|X</a:t>
            </a:r>
            <a:r>
              <a:rPr lang="en-GB" sz="3000" baseline="-25000" dirty="0" err="1" smtClean="0">
                <a:solidFill>
                  <a:srgbClr val="9900CC"/>
                </a:solidFill>
              </a:rPr>
              <a:t>j</a:t>
            </a:r>
            <a:r>
              <a:rPr lang="en-GB" sz="3000" dirty="0" smtClean="0">
                <a:solidFill>
                  <a:srgbClr val="9900CC"/>
                </a:solidFill>
              </a:rPr>
              <a:t>) = E(</a:t>
            </a:r>
            <a:r>
              <a:rPr lang="en-GB" sz="3000" dirty="0" err="1" smtClean="0">
                <a:solidFill>
                  <a:srgbClr val="9900CC"/>
                </a:solidFill>
              </a:rPr>
              <a:t>ɛ</a:t>
            </a:r>
            <a:r>
              <a:rPr lang="en-GB" sz="3000" baseline="-25000" dirty="0" err="1" smtClean="0">
                <a:solidFill>
                  <a:srgbClr val="9900CC"/>
                </a:solidFill>
              </a:rPr>
              <a:t>i</a:t>
            </a:r>
            <a:r>
              <a:rPr lang="en-GB" sz="3000" dirty="0" smtClean="0">
                <a:solidFill>
                  <a:srgbClr val="9900CC"/>
                </a:solidFill>
              </a:rPr>
              <a:t>) = 0; </a:t>
            </a:r>
            <a:r>
              <a:rPr lang="en-GB" sz="3000" dirty="0" err="1" smtClean="0">
                <a:solidFill>
                  <a:srgbClr val="9900CC"/>
                </a:solidFill>
              </a:rPr>
              <a:t>i</a:t>
            </a:r>
            <a:r>
              <a:rPr lang="en-GB" sz="3000" dirty="0" smtClean="0">
                <a:solidFill>
                  <a:srgbClr val="9900CC"/>
                </a:solidFill>
              </a:rPr>
              <a:t> = 1, …, n &amp; j = 1, …, K.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>
                <a:solidFill>
                  <a:srgbClr val="9900CC"/>
                </a:solidFill>
              </a:rPr>
              <a:t>   </a:t>
            </a:r>
            <a:r>
              <a:rPr lang="en-GB" i="1" u="sng" dirty="0" smtClean="0"/>
              <a:t>A5.1</a:t>
            </a:r>
            <a:r>
              <a:rPr lang="en-GB" dirty="0" smtClean="0"/>
              <a:t>: E(</a:t>
            </a:r>
            <a:r>
              <a:rPr lang="en-GB" dirty="0" err="1" smtClean="0"/>
              <a:t>ɛ</a:t>
            </a:r>
            <a:r>
              <a:rPr lang="en-GB" baseline="-25000" dirty="0" err="1" smtClean="0"/>
              <a:t>i</a:t>
            </a:r>
            <a:r>
              <a:rPr lang="en-GB" dirty="0" smtClean="0"/>
              <a:t>) = 0 and X’s are non-stochastic, or</a:t>
            </a:r>
          </a:p>
          <a:p>
            <a:pPr marL="361950" indent="-36195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</a:t>
            </a:r>
            <a:r>
              <a:rPr lang="en-GB" i="1" u="sng" dirty="0" smtClean="0"/>
              <a:t>A5.2</a:t>
            </a:r>
            <a:r>
              <a:rPr lang="en-GB" dirty="0" smtClean="0"/>
              <a:t>: E(</a:t>
            </a:r>
            <a:r>
              <a:rPr lang="en-GB" dirty="0" err="1" smtClean="0"/>
              <a:t>ɛ</a:t>
            </a:r>
            <a:r>
              <a:rPr lang="en-GB" baseline="-25000" dirty="0" err="1" smtClean="0"/>
              <a:t>i</a:t>
            </a:r>
            <a:r>
              <a:rPr lang="en-GB" dirty="0" err="1" smtClean="0"/>
              <a:t>X</a:t>
            </a:r>
            <a:r>
              <a:rPr lang="en-GB" baseline="-25000" dirty="0" err="1" smtClean="0"/>
              <a:t>ji</a:t>
            </a:r>
            <a:r>
              <a:rPr lang="en-GB" dirty="0" smtClean="0"/>
              <a:t>)=0 or E(</a:t>
            </a:r>
            <a:r>
              <a:rPr lang="en-GB" dirty="0" err="1" smtClean="0"/>
              <a:t>ɛ</a:t>
            </a:r>
            <a:r>
              <a:rPr lang="en-GB" baseline="-25000" dirty="0" err="1" smtClean="0"/>
              <a:t>i</a:t>
            </a:r>
            <a:r>
              <a:rPr lang="en-GB" dirty="0" err="1" smtClean="0"/>
              <a:t>|X</a:t>
            </a:r>
            <a:r>
              <a:rPr lang="en-GB" baseline="-25000" dirty="0" err="1" smtClean="0"/>
              <a:t>j</a:t>
            </a:r>
            <a:r>
              <a:rPr lang="en-GB" dirty="0" smtClean="0"/>
              <a:t>)=E(</a:t>
            </a:r>
            <a:r>
              <a:rPr lang="en-GB" dirty="0" err="1" smtClean="0"/>
              <a:t>ɛ</a:t>
            </a:r>
            <a:r>
              <a:rPr lang="en-GB" baseline="-25000" dirty="0" err="1" smtClean="0"/>
              <a:t>i</a:t>
            </a:r>
            <a:r>
              <a:rPr lang="en-GB" dirty="0" smtClean="0"/>
              <a:t>) with stochastic X’s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>
                <a:solidFill>
                  <a:srgbClr val="000000"/>
                </a:solidFill>
              </a:rPr>
              <a:t>Implication</a:t>
            </a:r>
            <a:r>
              <a:rPr lang="en-GB" sz="3000" dirty="0" smtClean="0">
                <a:solidFill>
                  <a:srgbClr val="000000"/>
                </a:solidFill>
              </a:rPr>
              <a:t>: ɛ is independent of </a:t>
            </a:r>
            <a:r>
              <a:rPr lang="en-GB" sz="3000" dirty="0" err="1" smtClean="0">
                <a:solidFill>
                  <a:srgbClr val="000000"/>
                </a:solidFill>
              </a:rPr>
              <a:t>X</a:t>
            </a:r>
            <a:r>
              <a:rPr lang="en-GB" sz="3000" baseline="-25000" dirty="0" err="1" smtClean="0">
                <a:solidFill>
                  <a:srgbClr val="000000"/>
                </a:solidFill>
              </a:rPr>
              <a:t>j</a:t>
            </a:r>
            <a:r>
              <a:rPr lang="en-GB" sz="3000" dirty="0" smtClean="0">
                <a:solidFill>
                  <a:srgbClr val="660033"/>
                </a:solidFill>
              </a:rPr>
              <a:t> </a:t>
            </a:r>
            <a:r>
              <a:rPr lang="en-GB" sz="3000" dirty="0" smtClean="0">
                <a:solidFill>
                  <a:srgbClr val="000000"/>
                </a:solidFill>
              </a:rPr>
              <a:t>&amp; thus </a:t>
            </a:r>
            <a:r>
              <a:rPr lang="en-GB" sz="3000" dirty="0" err="1" smtClean="0">
                <a:solidFill>
                  <a:srgbClr val="000000"/>
                </a:solidFill>
              </a:rPr>
              <a:t>cov</a:t>
            </a:r>
            <a:r>
              <a:rPr lang="en-GB" sz="3000" dirty="0" smtClean="0">
                <a:solidFill>
                  <a:srgbClr val="000000"/>
                </a:solidFill>
              </a:rPr>
              <a:t>(</a:t>
            </a:r>
            <a:r>
              <a:rPr lang="en-GB" sz="3000" dirty="0" err="1" smtClean="0">
                <a:solidFill>
                  <a:srgbClr val="000000"/>
                </a:solidFill>
              </a:rPr>
              <a:t>ɛ,X</a:t>
            </a:r>
            <a:r>
              <a:rPr lang="en-GB" sz="3000" baseline="-25000" dirty="0" err="1" smtClean="0">
                <a:solidFill>
                  <a:srgbClr val="000000"/>
                </a:solidFill>
              </a:rPr>
              <a:t>j</a:t>
            </a:r>
            <a:r>
              <a:rPr lang="en-GB" sz="3000" dirty="0" smtClean="0">
                <a:solidFill>
                  <a:srgbClr val="000000"/>
                </a:solidFill>
              </a:rPr>
              <a:t>)=0</a:t>
            </a:r>
          </a:p>
        </p:txBody>
      </p:sp>
      <p:graphicFrame>
        <p:nvGraphicFramePr>
          <p:cNvPr id="2385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02930" y="2643182"/>
          <a:ext cx="38163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803240" imgH="482400" progId="Equation.3">
                  <p:embed/>
                </p:oleObj>
              </mc:Choice>
              <mc:Fallback>
                <p:oleObj name="Equation" r:id="rId4" imgW="18032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930" y="2643182"/>
                        <a:ext cx="381635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8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8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8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8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8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8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1100" y="1412875"/>
            <a:ext cx="9019413" cy="54451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If, for instance, </a:t>
            </a:r>
            <a:r>
              <a:rPr lang="en-GB" sz="3000" i="1" dirty="0" smtClean="0">
                <a:solidFill>
                  <a:schemeClr val="tx2"/>
                </a:solidFill>
              </a:rPr>
              <a:t>n</a:t>
            </a:r>
            <a:r>
              <a:rPr lang="en-GB" sz="3000" i="1" baseline="-25000" dirty="0" smtClean="0">
                <a:solidFill>
                  <a:schemeClr val="tx2"/>
                </a:solidFill>
              </a:rPr>
              <a:t>2</a:t>
            </a:r>
            <a:r>
              <a:rPr lang="en-GB" sz="3000" i="1" dirty="0" smtClean="0">
                <a:solidFill>
                  <a:schemeClr val="tx2"/>
                </a:solidFill>
              </a:rPr>
              <a:t> &lt; K+1</a:t>
            </a:r>
            <a:r>
              <a:rPr lang="en-GB" sz="3000" dirty="0" smtClean="0"/>
              <a:t>, then the F-statistic will be altered as follows: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3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3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3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G"/>
            </a:pPr>
            <a:r>
              <a:rPr lang="en-GB" sz="3000" dirty="0" smtClean="0"/>
              <a:t>The Chow test tells if the parameters differ on average, but not which parameters differ.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G"/>
            </a:pPr>
            <a:r>
              <a:rPr lang="en-GB" sz="3000" dirty="0" smtClean="0"/>
              <a:t>Also, it requires that all groups have the same </a:t>
            </a:r>
            <a:r>
              <a:rPr lang="en-GB" sz="3000" dirty="0" smtClean="0">
                <a:sym typeface="Symbol"/>
              </a:rPr>
              <a:t></a:t>
            </a:r>
            <a:r>
              <a:rPr lang="en-GB" sz="3000" baseline="30000" dirty="0" smtClean="0">
                <a:sym typeface="Symbol"/>
              </a:rPr>
              <a:t>2</a:t>
            </a:r>
            <a:r>
              <a:rPr lang="en-GB" sz="3000" dirty="0" smtClean="0"/>
              <a:t>. 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This assumption is questionable: if parameters can be different, then so can the variances be.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One way of correcting for unequal</a:t>
            </a:r>
            <a:r>
              <a:rPr lang="en-GB" sz="3000" dirty="0" smtClean="0">
                <a:sym typeface="Symbol"/>
              </a:rPr>
              <a:t> </a:t>
            </a:r>
            <a:r>
              <a:rPr lang="en-GB" sz="3000" baseline="30000" dirty="0" smtClean="0">
                <a:sym typeface="Symbol"/>
              </a:rPr>
              <a:t>2</a:t>
            </a:r>
            <a:r>
              <a:rPr lang="en-GB" sz="3000" dirty="0" smtClean="0"/>
              <a:t> is to use dummy variable regression with </a:t>
            </a:r>
            <a:r>
              <a:rPr lang="en-GB" sz="3000" i="1" dirty="0" smtClean="0"/>
              <a:t>robust standard errors.</a:t>
            </a:r>
            <a:endParaRPr lang="en-GB" sz="3000" dirty="0" smtClean="0"/>
          </a:p>
        </p:txBody>
      </p:sp>
      <p:graphicFrame>
        <p:nvGraphicFramePr>
          <p:cNvPr id="1966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61496" y="2000240"/>
          <a:ext cx="3643338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7" name="Equation" r:id="rId4" imgW="1523880" imgH="736560" progId="Equation.3">
                  <p:embed/>
                </p:oleObj>
              </mc:Choice>
              <mc:Fallback>
                <p:oleObj name="Equation" r:id="rId4" imgW="152388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1496" y="2000240"/>
                        <a:ext cx="3643338" cy="1500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>
                                <a:alpha val="39999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368449"/>
            <a:ext cx="8947975" cy="5489575"/>
          </a:xfrm>
        </p:spPr>
        <p:txBody>
          <a:bodyPr/>
          <a:lstStyle/>
          <a:p>
            <a:pPr marL="449263" indent="-449263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>
                <a:solidFill>
                  <a:srgbClr val="000000"/>
                </a:solidFill>
              </a:rPr>
              <a:t>B. The Dummy Variables Regression</a:t>
            </a:r>
          </a:p>
          <a:p>
            <a:pPr marL="449263" indent="-449263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Introduction</a:t>
            </a:r>
            <a:r>
              <a:rPr lang="en-GB" sz="3000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@"/>
            </a:pPr>
            <a:r>
              <a:rPr lang="en-GB" sz="3000" dirty="0" smtClean="0"/>
              <a:t>Not all information can easily be quantified.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So, need to incorporate qualitative information.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/>
              <a:t>e.g.</a:t>
            </a:r>
            <a:r>
              <a:rPr lang="en-GB" sz="3000" dirty="0" smtClean="0"/>
              <a:t> 1. Effect of belonging to a certain group: </a:t>
            </a:r>
          </a:p>
          <a:p>
            <a:pPr marL="1703388" lvl="2" indent="-444500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Tx/>
              <a:buFont typeface="Webdings" pitchFamily="18" charset="2"/>
              <a:buChar char="N"/>
            </a:pPr>
            <a:r>
              <a:rPr lang="en-GB" sz="2800" dirty="0" smtClean="0">
                <a:solidFill>
                  <a:srgbClr val="006600"/>
                </a:solidFill>
              </a:rPr>
              <a:t>Gender, location, marital status, occupation</a:t>
            </a:r>
          </a:p>
          <a:p>
            <a:pPr marL="1703388" lvl="2" indent="-444500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Tx/>
              <a:buFont typeface="Webdings" pitchFamily="18" charset="2"/>
              <a:buChar char="N"/>
            </a:pPr>
            <a:r>
              <a:rPr lang="en-GB" sz="2800" dirty="0" smtClean="0">
                <a:solidFill>
                  <a:srgbClr val="006600"/>
                </a:solidFill>
              </a:rPr>
              <a:t>Beneficiary of a program/policy</a:t>
            </a:r>
            <a:endParaRPr lang="en-GB" sz="3000" dirty="0" smtClean="0">
              <a:solidFill>
                <a:srgbClr val="006600"/>
              </a:solidFill>
            </a:endParaRPr>
          </a:p>
          <a:p>
            <a:pPr marL="1079500" lvl="1" indent="-450850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3000" dirty="0" smtClean="0"/>
              <a:t>2. Ordinal variables: </a:t>
            </a:r>
          </a:p>
          <a:p>
            <a:pPr marL="1703388" lvl="2" indent="-444500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Tx/>
              <a:buFont typeface="Webdings" pitchFamily="18" charset="2"/>
              <a:buChar char="N"/>
            </a:pPr>
            <a:r>
              <a:rPr lang="en-GB" sz="2800" dirty="0" smtClean="0">
                <a:solidFill>
                  <a:srgbClr val="006600"/>
                </a:solidFill>
              </a:rPr>
              <a:t>Answers to yes/no (or scaled) questions...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@"/>
            </a:pPr>
            <a:r>
              <a:rPr lang="en-GB" sz="3000" dirty="0" smtClean="0"/>
              <a:t>Effect of some quantitative variable may differ between groups/categories:</a:t>
            </a:r>
          </a:p>
          <a:p>
            <a:pPr marL="1703388" lvl="2" indent="-444500" algn="just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Tx/>
              <a:buFont typeface="Webdings" pitchFamily="18" charset="2"/>
              <a:buChar char="N"/>
            </a:pPr>
            <a:r>
              <a:rPr lang="en-GB" sz="2800" dirty="0" smtClean="0">
                <a:solidFill>
                  <a:srgbClr val="006600"/>
                </a:solidFill>
              </a:rPr>
              <a:t>Returns to education may differ between sexes or between ethnic groups …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60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60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341438"/>
            <a:ext cx="8982075" cy="5516562"/>
          </a:xfrm>
        </p:spPr>
        <p:txBody>
          <a:bodyPr/>
          <a:lstStyle/>
          <a:p>
            <a:pPr marL="341313" indent="-341313" algn="just" eaLnBrk="1" hangingPunct="1">
              <a:lnSpc>
                <a:spcPct val="87000"/>
              </a:lnSpc>
              <a:spcBef>
                <a:spcPct val="0"/>
              </a:spcBef>
              <a:buFont typeface="Wingdings" pitchFamily="2" charset="2"/>
              <a:buChar char="@"/>
            </a:pPr>
            <a:r>
              <a:rPr lang="en-GB" sz="3000" dirty="0" smtClean="0"/>
              <a:t>Interest in determinants of belonging to a group</a:t>
            </a:r>
          </a:p>
          <a:p>
            <a:pPr marL="1622425" lvl="2" indent="-441325" algn="just" eaLnBrk="1" hangingPunct="1">
              <a:lnSpc>
                <a:spcPct val="87000"/>
              </a:lnSpc>
              <a:spcBef>
                <a:spcPct val="0"/>
              </a:spcBef>
              <a:buClr>
                <a:schemeClr val="tx1"/>
              </a:buClr>
              <a:buSzTx/>
              <a:buFont typeface="Webdings" pitchFamily="18" charset="2"/>
              <a:buChar char="N"/>
            </a:pPr>
            <a:r>
              <a:rPr lang="en-GB" sz="2800" dirty="0" smtClean="0">
                <a:solidFill>
                  <a:srgbClr val="006600"/>
                </a:solidFill>
              </a:rPr>
              <a:t>Determinants of being poor …</a:t>
            </a:r>
          </a:p>
          <a:p>
            <a:pPr marL="1001713" lvl="1" algn="just" eaLnBrk="1" hangingPunct="1">
              <a:lnSpc>
                <a:spcPct val="87000"/>
              </a:lnSpc>
              <a:spcBef>
                <a:spcPct val="0"/>
              </a:spcBef>
            </a:pPr>
            <a:r>
              <a:rPr lang="en-GB" sz="2800" dirty="0" smtClean="0">
                <a:solidFill>
                  <a:srgbClr val="FF0000"/>
                </a:solidFill>
              </a:rPr>
              <a:t>Dummy dependent variable</a:t>
            </a:r>
            <a:r>
              <a:rPr lang="en-GB" sz="2800" dirty="0" smtClean="0"/>
              <a:t> (</a:t>
            </a:r>
            <a:r>
              <a:rPr lang="en-GB" sz="2800" i="1" u="sng" dirty="0" err="1" smtClean="0">
                <a:solidFill>
                  <a:srgbClr val="000000"/>
                </a:solidFill>
              </a:rPr>
              <a:t>logit</a:t>
            </a:r>
            <a:r>
              <a:rPr lang="en-GB" sz="2800" i="1" dirty="0" smtClean="0">
                <a:solidFill>
                  <a:srgbClr val="000000"/>
                </a:solidFill>
              </a:rPr>
              <a:t>, </a:t>
            </a:r>
            <a:r>
              <a:rPr lang="en-GB" sz="2800" i="1" u="sng" dirty="0" err="1" smtClean="0">
                <a:solidFill>
                  <a:srgbClr val="000000"/>
                </a:solidFill>
              </a:rPr>
              <a:t>probit</a:t>
            </a:r>
            <a:r>
              <a:rPr lang="en-GB" sz="2800" i="1" dirty="0" smtClean="0">
                <a:solidFill>
                  <a:srgbClr val="000000"/>
                </a:solidFill>
              </a:rPr>
              <a:t>…</a:t>
            </a:r>
            <a:r>
              <a:rPr lang="en-GB" sz="2800" dirty="0" smtClean="0"/>
              <a:t>)</a:t>
            </a:r>
          </a:p>
          <a:p>
            <a:pPr marL="341313" indent="-341313" algn="just" eaLnBrk="1" hangingPunct="1">
              <a:lnSpc>
                <a:spcPct val="87000"/>
              </a:lnSpc>
              <a:spcBef>
                <a:spcPct val="0"/>
              </a:spcBef>
            </a:pPr>
            <a:r>
              <a:rPr lang="en-GB" sz="3000" u="sng" dirty="0" smtClean="0"/>
              <a:t>Dummy Variable</a:t>
            </a:r>
            <a:r>
              <a:rPr lang="en-GB" sz="3000" dirty="0" smtClean="0"/>
              <a:t>: a variable devised to use qualitative information in regression analysis.</a:t>
            </a:r>
          </a:p>
          <a:p>
            <a:pPr marL="441325" indent="-441325" algn="just" eaLnBrk="1" hangingPunct="1">
              <a:lnSpc>
                <a:spcPct val="87000"/>
              </a:lnSpc>
              <a:spcBef>
                <a:spcPct val="0"/>
              </a:spcBef>
            </a:pPr>
            <a:r>
              <a:rPr lang="en-GB" sz="3000" dirty="0" smtClean="0"/>
              <a:t>A dummy variable takes 2 values: usually 0/1.</a:t>
            </a:r>
          </a:p>
          <a:p>
            <a:pPr marL="441325" indent="-441325" algn="just" eaLnBrk="1" hangingPunct="1">
              <a:lnSpc>
                <a:spcPct val="87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e.g. </a:t>
            </a:r>
            <a:r>
              <a:rPr lang="en-GB" dirty="0" smtClean="0">
                <a:solidFill>
                  <a:schemeClr val="tx2"/>
                </a:solidFill>
              </a:rPr>
              <a:t>Y</a:t>
            </a:r>
            <a:r>
              <a:rPr lang="en-GB" baseline="-25000" dirty="0" smtClean="0">
                <a:solidFill>
                  <a:schemeClr val="tx2"/>
                </a:solidFill>
              </a:rPr>
              <a:t>i</a:t>
            </a:r>
            <a:r>
              <a:rPr lang="en-GB" dirty="0" smtClean="0">
                <a:solidFill>
                  <a:schemeClr val="tx2"/>
                </a:solidFill>
              </a:rPr>
              <a:t>=</a:t>
            </a:r>
            <a:r>
              <a:rPr lang="el-GR" dirty="0" smtClean="0">
                <a:solidFill>
                  <a:schemeClr val="tx2"/>
                </a:solidFill>
              </a:rPr>
              <a:t>β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+</a:t>
            </a:r>
            <a:r>
              <a:rPr lang="el-GR" dirty="0" smtClean="0">
                <a:solidFill>
                  <a:schemeClr val="tx2"/>
                </a:solidFill>
              </a:rPr>
              <a:t>β</a:t>
            </a:r>
            <a:r>
              <a:rPr lang="en-GB" baseline="-25000" dirty="0" smtClean="0">
                <a:solidFill>
                  <a:schemeClr val="tx2"/>
                </a:solidFill>
              </a:rPr>
              <a:t>1</a:t>
            </a:r>
            <a:r>
              <a:rPr lang="en-GB" dirty="0" smtClean="0">
                <a:solidFill>
                  <a:schemeClr val="tx2"/>
                </a:solidFill>
              </a:rPr>
              <a:t>*</a:t>
            </a:r>
            <a:r>
              <a:rPr lang="en-GB" dirty="0" err="1" smtClean="0">
                <a:solidFill>
                  <a:schemeClr val="tx2"/>
                </a:solidFill>
              </a:rPr>
              <a:t>D+u</a:t>
            </a:r>
            <a:r>
              <a:rPr lang="en-GB" dirty="0" smtClean="0"/>
              <a:t>;             for </a:t>
            </a:r>
            <a:r>
              <a:rPr lang="el-GR" dirty="0" smtClean="0"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GB" dirty="0" err="1" smtClean="0"/>
              <a:t>i</a:t>
            </a: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 smtClean="0"/>
              <a:t>ϵ</a:t>
            </a:r>
            <a:r>
              <a:rPr lang="en-GB" dirty="0" smtClean="0"/>
              <a:t> group 1, and</a:t>
            </a:r>
          </a:p>
          <a:p>
            <a:pPr marL="441325" indent="-441325" eaLnBrk="1" hangingPunct="1">
              <a:lnSpc>
                <a:spcPct val="87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                                         for </a:t>
            </a:r>
            <a:r>
              <a:rPr lang="el-GR" dirty="0" smtClean="0"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GB" dirty="0" err="1" smtClean="0"/>
              <a:t>i</a:t>
            </a: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 smtClean="0"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GB" dirty="0" smtClean="0"/>
              <a:t> group 1.</a:t>
            </a:r>
          </a:p>
          <a:p>
            <a:pPr marL="1001713" lvl="1" algn="just" eaLnBrk="1" hangingPunct="1">
              <a:lnSpc>
                <a:spcPct val="87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800" i="1" dirty="0" smtClean="0"/>
              <a:t>If D = 0, E(Y) = </a:t>
            </a:r>
            <a:r>
              <a:rPr lang="en-GB" sz="2800" i="1" dirty="0" smtClean="0">
                <a:solidFill>
                  <a:schemeClr val="tx2"/>
                </a:solidFill>
              </a:rPr>
              <a:t>E(</a:t>
            </a:r>
            <a:r>
              <a:rPr lang="en-GB" sz="2800" i="1" dirty="0" err="1" smtClean="0">
                <a:solidFill>
                  <a:schemeClr val="tx2"/>
                </a:solidFill>
              </a:rPr>
              <a:t>Y|D</a:t>
            </a:r>
            <a:r>
              <a:rPr lang="en-GB" sz="2800" i="1" dirty="0" smtClean="0">
                <a:solidFill>
                  <a:schemeClr val="tx2"/>
                </a:solidFill>
              </a:rPr>
              <a:t> = 0) = </a:t>
            </a:r>
            <a:r>
              <a:rPr lang="el-GR" sz="2800" i="1" dirty="0" smtClean="0">
                <a:solidFill>
                  <a:srgbClr val="FF0000"/>
                </a:solidFill>
              </a:rPr>
              <a:t>β</a:t>
            </a:r>
            <a:r>
              <a:rPr lang="en-GB" sz="2800" i="1" baseline="-25000" dirty="0" smtClean="0">
                <a:solidFill>
                  <a:srgbClr val="FF0000"/>
                </a:solidFill>
              </a:rPr>
              <a:t>0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</a:p>
          <a:p>
            <a:pPr marL="1001713" lvl="1" algn="just" eaLnBrk="1" hangingPunct="1">
              <a:lnSpc>
                <a:spcPct val="87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800" i="1" dirty="0" smtClean="0"/>
              <a:t>If D = 1, E(Y) = </a:t>
            </a:r>
            <a:r>
              <a:rPr lang="en-GB" sz="2800" i="1" dirty="0" smtClean="0">
                <a:solidFill>
                  <a:schemeClr val="tx2"/>
                </a:solidFill>
              </a:rPr>
              <a:t>E(</a:t>
            </a:r>
            <a:r>
              <a:rPr lang="en-GB" sz="2800" i="1" dirty="0" err="1" smtClean="0">
                <a:solidFill>
                  <a:schemeClr val="tx2"/>
                </a:solidFill>
              </a:rPr>
              <a:t>Y|D</a:t>
            </a:r>
            <a:r>
              <a:rPr lang="en-GB" sz="2800" i="1" dirty="0" smtClean="0">
                <a:solidFill>
                  <a:schemeClr val="tx2"/>
                </a:solidFill>
              </a:rPr>
              <a:t> = 1) = </a:t>
            </a:r>
            <a:r>
              <a:rPr lang="el-GR" sz="2800" i="1" dirty="0" smtClean="0">
                <a:solidFill>
                  <a:srgbClr val="FF0000"/>
                </a:solidFill>
              </a:rPr>
              <a:t>β</a:t>
            </a:r>
            <a:r>
              <a:rPr lang="en-GB" sz="2800" i="1" baseline="-25000" dirty="0" smtClean="0">
                <a:solidFill>
                  <a:srgbClr val="FF0000"/>
                </a:solidFill>
              </a:rPr>
              <a:t>0</a:t>
            </a:r>
            <a:r>
              <a:rPr lang="en-GB" sz="2800" i="1" dirty="0" smtClean="0">
                <a:solidFill>
                  <a:srgbClr val="FF0000"/>
                </a:solidFill>
              </a:rPr>
              <a:t> + </a:t>
            </a:r>
            <a:r>
              <a:rPr lang="el-GR" sz="2800" i="1" dirty="0" smtClean="0">
                <a:solidFill>
                  <a:srgbClr val="FF0000"/>
                </a:solidFill>
              </a:rPr>
              <a:t>β</a:t>
            </a:r>
            <a:r>
              <a:rPr lang="en-GB" sz="2800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2800" i="1" dirty="0" smtClean="0">
                <a:solidFill>
                  <a:srgbClr val="FF0000"/>
                </a:solidFill>
              </a:rPr>
              <a:t> </a:t>
            </a:r>
          </a:p>
          <a:p>
            <a:pPr marL="341313" indent="-341313" algn="just" eaLnBrk="1" hangingPunct="1">
              <a:lnSpc>
                <a:spcPct val="87000"/>
              </a:lnSpc>
              <a:spcBef>
                <a:spcPct val="0"/>
              </a:spcBef>
            </a:pPr>
            <a:r>
              <a:rPr lang="en-GB" sz="3000" dirty="0" smtClean="0">
                <a:solidFill>
                  <a:srgbClr val="006600"/>
                </a:solidFill>
              </a:rPr>
              <a:t>Thus, the difference between the two groups (in mean values of Y) is:</a:t>
            </a:r>
            <a:r>
              <a:rPr lang="en-GB" sz="3000" dirty="0" smtClean="0"/>
              <a:t> </a:t>
            </a:r>
            <a:r>
              <a:rPr lang="en-GB" sz="3000" i="1" dirty="0" smtClean="0">
                <a:solidFill>
                  <a:srgbClr val="800080"/>
                </a:solidFill>
              </a:rPr>
              <a:t>E(</a:t>
            </a:r>
            <a:r>
              <a:rPr lang="en-GB" sz="3000" i="1" dirty="0" err="1" smtClean="0">
                <a:solidFill>
                  <a:srgbClr val="800080"/>
                </a:solidFill>
              </a:rPr>
              <a:t>Y|D</a:t>
            </a:r>
            <a:r>
              <a:rPr lang="en-GB" sz="3000" i="1" dirty="0" smtClean="0">
                <a:solidFill>
                  <a:srgbClr val="800080"/>
                </a:solidFill>
              </a:rPr>
              <a:t>=1) – E(</a:t>
            </a:r>
            <a:r>
              <a:rPr lang="en-GB" sz="3000" i="1" dirty="0" err="1" smtClean="0">
                <a:solidFill>
                  <a:srgbClr val="800080"/>
                </a:solidFill>
              </a:rPr>
              <a:t>Y|D</a:t>
            </a:r>
            <a:r>
              <a:rPr lang="en-GB" sz="3000" i="1" dirty="0" smtClean="0">
                <a:solidFill>
                  <a:srgbClr val="800080"/>
                </a:solidFill>
              </a:rPr>
              <a:t>=0) = </a:t>
            </a:r>
            <a:r>
              <a:rPr lang="el-GR" sz="3000" i="1" dirty="0" smtClean="0">
                <a:solidFill>
                  <a:srgbClr val="800080"/>
                </a:solidFill>
              </a:rPr>
              <a:t>β</a:t>
            </a:r>
            <a:r>
              <a:rPr lang="en-GB" sz="3000" i="1" baseline="-25000" dirty="0" smtClean="0">
                <a:solidFill>
                  <a:srgbClr val="800080"/>
                </a:solidFill>
              </a:rPr>
              <a:t>1</a:t>
            </a:r>
            <a:r>
              <a:rPr lang="en-GB" sz="3000" i="1" dirty="0" smtClean="0">
                <a:solidFill>
                  <a:srgbClr val="800080"/>
                </a:solidFill>
              </a:rPr>
              <a:t>.</a:t>
            </a:r>
          </a:p>
          <a:p>
            <a:pPr marL="341313" indent="-341313" algn="just" eaLnBrk="1" hangingPunct="1">
              <a:lnSpc>
                <a:spcPct val="87000"/>
              </a:lnSpc>
              <a:spcBef>
                <a:spcPct val="0"/>
              </a:spcBef>
            </a:pPr>
            <a:r>
              <a:rPr lang="en-GB" sz="3000" dirty="0" smtClean="0"/>
              <a:t>The significance of this difference is tested by a t-test of </a:t>
            </a:r>
            <a:r>
              <a:rPr lang="el-GR" sz="3000" i="1" dirty="0" smtClean="0">
                <a:solidFill>
                  <a:srgbClr val="FF0000"/>
                </a:solidFill>
              </a:rPr>
              <a:t>β</a:t>
            </a:r>
            <a:r>
              <a:rPr lang="en-GB" sz="3000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3000" i="1" dirty="0" smtClean="0">
                <a:solidFill>
                  <a:srgbClr val="FF0000"/>
                </a:solidFill>
              </a:rPr>
              <a:t> = 0</a:t>
            </a:r>
            <a:r>
              <a:rPr lang="en-GB" sz="3000" dirty="0" smtClean="0"/>
              <a:t>.</a:t>
            </a:r>
          </a:p>
        </p:txBody>
      </p:sp>
      <p:graphicFrame>
        <p:nvGraphicFramePr>
          <p:cNvPr id="8807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375810" y="3643314"/>
          <a:ext cx="785818" cy="844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1" name="Equation" r:id="rId4" imgW="482400" imgH="457200" progId="Equation.3">
                  <p:embed/>
                </p:oleObj>
              </mc:Choice>
              <mc:Fallback>
                <p:oleObj name="Equation" r:id="rId4" imgW="482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810" y="3643314"/>
                        <a:ext cx="785818" cy="8444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80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61100" y="1412899"/>
            <a:ext cx="9019413" cy="5445101"/>
          </a:xfrm>
        </p:spPr>
        <p:txBody>
          <a:bodyPr/>
          <a:lstStyle/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e.g.: Wage differential between male and female</a:t>
            </a:r>
          </a:p>
          <a:p>
            <a:pPr marL="341313" indent="-34131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Two possible ways: a </a:t>
            </a:r>
            <a:r>
              <a:rPr lang="en-GB" sz="3000" u="sng" dirty="0" smtClean="0"/>
              <a:t>male</a:t>
            </a:r>
            <a:r>
              <a:rPr lang="en-GB" sz="3000" dirty="0" smtClean="0"/>
              <a:t> or a </a:t>
            </a:r>
            <a:r>
              <a:rPr lang="en-GB" sz="3000" u="sng" dirty="0" smtClean="0"/>
              <a:t>female</a:t>
            </a:r>
            <a:r>
              <a:rPr lang="en-GB" sz="3000" dirty="0" smtClean="0"/>
              <a:t> dummy.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1. Define a </a:t>
            </a:r>
            <a:r>
              <a:rPr lang="en-GB" sz="3000" i="1" u="sng" dirty="0" smtClean="0"/>
              <a:t>male dummy</a:t>
            </a:r>
            <a:r>
              <a:rPr lang="en-GB" sz="3000" dirty="0" smtClean="0"/>
              <a:t> (male = 1 &amp; female = 0).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@"/>
            </a:pPr>
            <a:r>
              <a:rPr lang="en-GB" i="1" dirty="0" err="1" smtClean="0">
                <a:solidFill>
                  <a:srgbClr val="000000"/>
                </a:solidFill>
              </a:rPr>
              <a:t>reg</a:t>
            </a:r>
            <a:r>
              <a:rPr lang="en-GB" i="1" dirty="0" smtClean="0">
                <a:solidFill>
                  <a:srgbClr val="000000"/>
                </a:solidFill>
              </a:rPr>
              <a:t> wage male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@"/>
            </a:pPr>
            <a:r>
              <a:rPr lang="en-GB" dirty="0" smtClean="0"/>
              <a:t>Result:            </a:t>
            </a:r>
            <a:r>
              <a:rPr lang="en-GB" dirty="0" smtClean="0">
                <a:solidFill>
                  <a:schemeClr val="tx2"/>
                </a:solidFill>
              </a:rPr>
              <a:t>Y</a:t>
            </a:r>
            <a:r>
              <a:rPr lang="en-GB" baseline="-25000" dirty="0" smtClean="0">
                <a:solidFill>
                  <a:schemeClr val="tx2"/>
                </a:solidFill>
              </a:rPr>
              <a:t>i </a:t>
            </a:r>
            <a:r>
              <a:rPr lang="en-GB" dirty="0" smtClean="0">
                <a:solidFill>
                  <a:schemeClr val="tx2"/>
                </a:solidFill>
              </a:rPr>
              <a:t>= </a:t>
            </a:r>
            <a:r>
              <a:rPr lang="en-GB" dirty="0" smtClean="0">
                <a:solidFill>
                  <a:srgbClr val="000000"/>
                </a:solidFill>
              </a:rPr>
              <a:t>9.45</a:t>
            </a:r>
            <a:r>
              <a:rPr lang="en-GB" dirty="0" smtClean="0">
                <a:solidFill>
                  <a:schemeClr val="tx2"/>
                </a:solidFill>
              </a:rPr>
              <a:t> + </a:t>
            </a:r>
            <a:r>
              <a:rPr lang="en-GB" dirty="0" smtClean="0">
                <a:solidFill>
                  <a:srgbClr val="000000"/>
                </a:solidFill>
              </a:rPr>
              <a:t>172.84</a:t>
            </a:r>
            <a:r>
              <a:rPr lang="en-GB" dirty="0" smtClean="0">
                <a:solidFill>
                  <a:schemeClr val="tx2"/>
                </a:solidFill>
              </a:rPr>
              <a:t>*D + </a:t>
            </a:r>
            <a:r>
              <a:rPr lang="en-US" dirty="0" err="1" smtClean="0">
                <a:solidFill>
                  <a:schemeClr val="tx2"/>
                </a:solidFill>
              </a:rPr>
              <a:t>û</a:t>
            </a:r>
            <a:r>
              <a:rPr lang="en-US" baseline="-25000" dirty="0" err="1" smtClean="0">
                <a:solidFill>
                  <a:schemeClr val="tx2"/>
                </a:solidFill>
              </a:rPr>
              <a:t>i</a:t>
            </a:r>
            <a:r>
              <a:rPr lang="en-GB" dirty="0" smtClean="0"/>
              <a:t> 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               </a:t>
            </a:r>
            <a:r>
              <a:rPr lang="en-GB" i="1" dirty="0" smtClean="0">
                <a:solidFill>
                  <a:srgbClr val="006600"/>
                </a:solidFill>
              </a:rPr>
              <a:t>p</a:t>
            </a:r>
            <a:r>
              <a:rPr lang="en-GB" dirty="0" smtClean="0">
                <a:solidFill>
                  <a:srgbClr val="006600"/>
                </a:solidFill>
              </a:rPr>
              <a:t>-value: </a:t>
            </a:r>
            <a:r>
              <a:rPr lang="en-GB" dirty="0" smtClean="0"/>
              <a:t>   </a:t>
            </a:r>
            <a:r>
              <a:rPr lang="en-GB" dirty="0" smtClean="0">
                <a:solidFill>
                  <a:srgbClr val="006600"/>
                </a:solidFill>
              </a:rPr>
              <a:t>(0.000)  (0.000)</a:t>
            </a:r>
          </a:p>
          <a:p>
            <a:pPr marL="341313" indent="-34131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i="1" u="sng" dirty="0" smtClean="0"/>
              <a:t>Interpretation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the monthly wage of a male worker is, on average, $172.84 higher than that of a female worker.</a:t>
            </a:r>
          </a:p>
          <a:p>
            <a:pPr marL="341313" indent="-34131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This difference is significant at 1% level.</a:t>
            </a:r>
          </a:p>
          <a:p>
            <a:pPr marL="341313" indent="-34131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 startAt="2"/>
            </a:pPr>
            <a:r>
              <a:rPr lang="en-GB" sz="3000" dirty="0" smtClean="0"/>
              <a:t>Define a </a:t>
            </a:r>
            <a:r>
              <a:rPr lang="en-GB" sz="3000" i="1" u="sng" dirty="0" smtClean="0"/>
              <a:t>female dummy</a:t>
            </a:r>
            <a:r>
              <a:rPr lang="en-GB" sz="3000" dirty="0" smtClean="0"/>
              <a:t> (female = 1 &amp; male = 0)</a:t>
            </a:r>
          </a:p>
          <a:p>
            <a:pPr marL="441325" indent="-441325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@"/>
            </a:pPr>
            <a:r>
              <a:rPr lang="en-GB" dirty="0" err="1" smtClean="0">
                <a:solidFill>
                  <a:srgbClr val="000000"/>
                </a:solidFill>
              </a:rPr>
              <a:t>reg</a:t>
            </a:r>
            <a:r>
              <a:rPr lang="en-GB" dirty="0" smtClean="0">
                <a:solidFill>
                  <a:srgbClr val="000000"/>
                </a:solidFill>
              </a:rPr>
              <a:t> wage female</a:t>
            </a:r>
            <a:endParaRPr lang="en-GB" dirty="0" smtClean="0"/>
          </a:p>
          <a:p>
            <a:pPr marL="441325" indent="-441325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@"/>
            </a:pPr>
            <a:r>
              <a:rPr lang="en-GB" dirty="0" smtClean="0"/>
              <a:t>Result:  </a:t>
            </a:r>
            <a:r>
              <a:rPr lang="en-GB" dirty="0" smtClean="0">
                <a:solidFill>
                  <a:schemeClr val="tx2"/>
                </a:solidFill>
              </a:rPr>
              <a:t>Y</a:t>
            </a:r>
            <a:r>
              <a:rPr lang="en-GB" baseline="-25000" dirty="0" smtClean="0">
                <a:solidFill>
                  <a:schemeClr val="tx2"/>
                </a:solidFill>
              </a:rPr>
              <a:t>i </a:t>
            </a:r>
            <a:r>
              <a:rPr lang="en-GB" dirty="0" smtClean="0">
                <a:solidFill>
                  <a:schemeClr val="tx2"/>
                </a:solidFill>
              </a:rPr>
              <a:t>= </a:t>
            </a:r>
            <a:r>
              <a:rPr lang="en-GB" dirty="0" smtClean="0">
                <a:solidFill>
                  <a:srgbClr val="000000"/>
                </a:solidFill>
              </a:rPr>
              <a:t>182.29 –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172.84</a:t>
            </a:r>
            <a:r>
              <a:rPr lang="en-GB" dirty="0" smtClean="0">
                <a:solidFill>
                  <a:schemeClr val="tx2"/>
                </a:solidFill>
              </a:rPr>
              <a:t>*D + </a:t>
            </a:r>
            <a:r>
              <a:rPr lang="en-US" dirty="0" err="1" smtClean="0">
                <a:solidFill>
                  <a:schemeClr val="tx2"/>
                </a:solidFill>
              </a:rPr>
              <a:t>û</a:t>
            </a:r>
            <a:r>
              <a:rPr lang="en-US" baseline="-25000" dirty="0" err="1" smtClean="0">
                <a:solidFill>
                  <a:schemeClr val="tx2"/>
                </a:solidFill>
              </a:rPr>
              <a:t>i</a:t>
            </a:r>
            <a:r>
              <a:rPr lang="en-GB" dirty="0" smtClean="0"/>
              <a:t> </a:t>
            </a:r>
          </a:p>
          <a:p>
            <a:pPr marL="441325" indent="-441325" algn="just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dirty="0" smtClean="0"/>
              <a:t>         </a:t>
            </a:r>
            <a:r>
              <a:rPr lang="en-GB" i="1" dirty="0" smtClean="0">
                <a:solidFill>
                  <a:srgbClr val="006600"/>
                </a:solidFill>
              </a:rPr>
              <a:t>p</a:t>
            </a:r>
            <a:r>
              <a:rPr lang="en-GB" dirty="0" smtClean="0">
                <a:solidFill>
                  <a:srgbClr val="006600"/>
                </a:solidFill>
              </a:rPr>
              <a:t>-value: 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006600"/>
                </a:solidFill>
              </a:rPr>
              <a:t>(0.000)       (0.000)            </a:t>
            </a:r>
            <a:r>
              <a:rPr lang="en-GB" i="1" u="sng" dirty="0" smtClean="0"/>
              <a:t>Interpretation ??</a:t>
            </a:r>
            <a:endParaRPr lang="en-GB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0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0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0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52413" y="1412875"/>
            <a:ext cx="8928100" cy="5445125"/>
          </a:xfrm>
        </p:spPr>
        <p:txBody>
          <a:bodyPr/>
          <a:lstStyle/>
          <a:p>
            <a:pPr marL="441325" indent="-441325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3000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Using the </a:t>
            </a:r>
            <a:r>
              <a:rPr lang="en-GB" sz="3000" i="1" u="sng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DVR</a:t>
            </a:r>
            <a:r>
              <a:rPr lang="en-GB" sz="3000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Test for Structural Break:</a:t>
            </a:r>
          </a:p>
          <a:p>
            <a:pPr marL="441325" indent="-441325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Recall the example of consumption function:</a:t>
            </a:r>
          </a:p>
          <a:p>
            <a:pPr marL="1249363" lvl="1" indent="-533400" algn="just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  </a:t>
            </a:r>
            <a:r>
              <a:rPr lang="en-GB" sz="2800" u="sng" dirty="0" smtClean="0"/>
              <a:t>period 1</a:t>
            </a:r>
            <a:r>
              <a:rPr lang="en-GB" sz="2800" dirty="0" smtClean="0"/>
              <a:t>: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chemeClr val="tx2"/>
                </a:solidFill>
              </a:rPr>
              <a:t>cons</a:t>
            </a:r>
            <a:r>
              <a:rPr lang="en-GB" sz="28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2800" dirty="0" smtClean="0">
                <a:solidFill>
                  <a:schemeClr val="tx2"/>
                </a:solidFill>
              </a:rPr>
              <a:t> = </a:t>
            </a:r>
            <a:r>
              <a:rPr lang="el-GR" sz="2800" dirty="0" smtClean="0">
                <a:solidFill>
                  <a:schemeClr val="tx2"/>
                </a:solidFill>
              </a:rPr>
              <a:t>α</a:t>
            </a:r>
            <a:r>
              <a:rPr lang="en-GB" sz="2800" baseline="-25000" dirty="0" smtClean="0">
                <a:solidFill>
                  <a:schemeClr val="tx2"/>
                </a:solidFill>
              </a:rPr>
              <a:t>1</a:t>
            </a:r>
            <a:r>
              <a:rPr lang="en-GB" sz="2800" dirty="0" smtClean="0">
                <a:solidFill>
                  <a:schemeClr val="tx2"/>
                </a:solidFill>
              </a:rPr>
              <a:t>+ </a:t>
            </a:r>
            <a:r>
              <a:rPr lang="el-GR" sz="2800" dirty="0" smtClean="0">
                <a:solidFill>
                  <a:schemeClr val="tx2"/>
                </a:solidFill>
              </a:rPr>
              <a:t>β</a:t>
            </a:r>
            <a:r>
              <a:rPr lang="en-GB" sz="2800" baseline="-25000" dirty="0" smtClean="0">
                <a:solidFill>
                  <a:schemeClr val="tx2"/>
                </a:solidFill>
              </a:rPr>
              <a:t>1</a:t>
            </a:r>
            <a:r>
              <a:rPr lang="en-GB" sz="2800" dirty="0" smtClean="0">
                <a:solidFill>
                  <a:schemeClr val="tx2"/>
                </a:solidFill>
              </a:rPr>
              <a:t>*</a:t>
            </a:r>
            <a:r>
              <a:rPr lang="en-GB" sz="2800" dirty="0" err="1" smtClean="0">
                <a:solidFill>
                  <a:schemeClr val="tx2"/>
                </a:solidFill>
              </a:rPr>
              <a:t>inc</a:t>
            </a:r>
            <a:r>
              <a:rPr lang="en-GB" sz="28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2800" dirty="0" err="1" smtClean="0">
                <a:solidFill>
                  <a:schemeClr val="tx2"/>
                </a:solidFill>
              </a:rPr>
              <a:t>+u</a:t>
            </a:r>
            <a:r>
              <a:rPr lang="en-GB" sz="28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vs.</a:t>
            </a:r>
            <a:r>
              <a:rPr lang="en-GB" sz="2800" baseline="-25000" dirty="0" smtClean="0">
                <a:solidFill>
                  <a:srgbClr val="FF0000"/>
                </a:solidFill>
              </a:rPr>
              <a:t> </a:t>
            </a:r>
          </a:p>
          <a:p>
            <a:pPr marL="1249363" lvl="1" indent="-533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  </a:t>
            </a:r>
            <a:r>
              <a:rPr lang="en-GB" sz="2800" u="sng" dirty="0" smtClean="0"/>
              <a:t>period 2</a:t>
            </a:r>
            <a:r>
              <a:rPr lang="en-GB" sz="2800" dirty="0" smtClean="0"/>
              <a:t>:</a:t>
            </a:r>
            <a:r>
              <a:rPr lang="en-GB" sz="2800" baseline="-250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chemeClr val="tx2"/>
                </a:solidFill>
              </a:rPr>
              <a:t>cons</a:t>
            </a:r>
            <a:r>
              <a:rPr lang="en-GB" sz="28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2800" dirty="0" smtClean="0">
                <a:solidFill>
                  <a:schemeClr val="tx2"/>
                </a:solidFill>
              </a:rPr>
              <a:t> = </a:t>
            </a:r>
            <a:r>
              <a:rPr lang="el-GR" sz="2800" dirty="0" smtClean="0">
                <a:solidFill>
                  <a:schemeClr val="tx2"/>
                </a:solidFill>
              </a:rPr>
              <a:t>α</a:t>
            </a:r>
            <a:r>
              <a:rPr lang="en-GB" sz="2800" baseline="-25000" dirty="0" smtClean="0">
                <a:solidFill>
                  <a:schemeClr val="tx2"/>
                </a:solidFill>
              </a:rPr>
              <a:t>2</a:t>
            </a:r>
            <a:r>
              <a:rPr lang="en-GB" sz="2800" dirty="0" smtClean="0">
                <a:solidFill>
                  <a:schemeClr val="tx2"/>
                </a:solidFill>
              </a:rPr>
              <a:t>+ </a:t>
            </a:r>
            <a:r>
              <a:rPr lang="el-GR" sz="2800" dirty="0" smtClean="0">
                <a:solidFill>
                  <a:schemeClr val="tx2"/>
                </a:solidFill>
              </a:rPr>
              <a:t>β</a:t>
            </a:r>
            <a:r>
              <a:rPr lang="en-GB" sz="2800" baseline="-25000" dirty="0" smtClean="0">
                <a:solidFill>
                  <a:schemeClr val="tx2"/>
                </a:solidFill>
              </a:rPr>
              <a:t>2</a:t>
            </a:r>
            <a:r>
              <a:rPr lang="en-GB" sz="2800" dirty="0" smtClean="0">
                <a:solidFill>
                  <a:schemeClr val="tx2"/>
                </a:solidFill>
              </a:rPr>
              <a:t>*</a:t>
            </a:r>
            <a:r>
              <a:rPr lang="en-GB" sz="2800" dirty="0" err="1" smtClean="0">
                <a:solidFill>
                  <a:schemeClr val="tx2"/>
                </a:solidFill>
              </a:rPr>
              <a:t>inc</a:t>
            </a:r>
            <a:r>
              <a:rPr lang="en-GB" sz="28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2800" dirty="0" err="1" smtClean="0">
                <a:solidFill>
                  <a:schemeClr val="tx2"/>
                </a:solidFill>
              </a:rPr>
              <a:t>+u</a:t>
            </a:r>
            <a:r>
              <a:rPr lang="en-GB" sz="2800" baseline="-25000" dirty="0" err="1" smtClean="0">
                <a:solidFill>
                  <a:schemeClr val="tx2"/>
                </a:solidFill>
              </a:rPr>
              <a:t>i</a:t>
            </a:r>
            <a:endParaRPr lang="en-GB" sz="2800" baseline="-25000" dirty="0" smtClean="0">
              <a:solidFill>
                <a:schemeClr val="tx2"/>
              </a:solidFill>
            </a:endParaRP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Let’s define a dummy variable D</a:t>
            </a:r>
            <a:r>
              <a:rPr lang="en-GB" sz="3000" baseline="-25000" dirty="0" smtClean="0"/>
              <a:t>1</a:t>
            </a:r>
            <a:r>
              <a:rPr lang="en-GB" sz="3000" dirty="0" smtClean="0"/>
              <a:t>, where: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                   for the period 1974-1991, and 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                    for the period 1992-2006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Then, </a:t>
            </a:r>
            <a:r>
              <a:rPr lang="en-GB" sz="3000" dirty="0" err="1" smtClean="0">
                <a:solidFill>
                  <a:schemeClr val="tx2"/>
                </a:solidFill>
              </a:rPr>
              <a:t>cons</a:t>
            </a:r>
            <a:r>
              <a:rPr lang="en-GB" sz="30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3000" dirty="0" smtClean="0">
                <a:solidFill>
                  <a:schemeClr val="tx2"/>
                </a:solidFill>
              </a:rPr>
              <a:t> = </a:t>
            </a:r>
            <a:r>
              <a:rPr lang="el-GR" sz="3000" dirty="0" smtClean="0">
                <a:solidFill>
                  <a:schemeClr val="tx2"/>
                </a:solidFill>
              </a:rPr>
              <a:t>α</a:t>
            </a:r>
            <a:r>
              <a:rPr lang="en-GB" sz="3000" baseline="-25000" dirty="0" smtClean="0">
                <a:solidFill>
                  <a:schemeClr val="tx2"/>
                </a:solidFill>
              </a:rPr>
              <a:t>0</a:t>
            </a:r>
            <a:r>
              <a:rPr lang="en-GB" sz="3000" dirty="0" smtClean="0">
                <a:solidFill>
                  <a:schemeClr val="tx2"/>
                </a:solidFill>
              </a:rPr>
              <a:t>+</a:t>
            </a:r>
            <a:r>
              <a:rPr lang="el-GR" sz="3000" dirty="0" smtClean="0">
                <a:solidFill>
                  <a:srgbClr val="006600"/>
                </a:solidFill>
              </a:rPr>
              <a:t>α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*D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chemeClr val="tx2"/>
                </a:solidFill>
              </a:rPr>
              <a:t>+</a:t>
            </a:r>
            <a:r>
              <a:rPr lang="el-GR" sz="3000" dirty="0" smtClean="0">
                <a:solidFill>
                  <a:schemeClr val="tx2"/>
                </a:solidFill>
              </a:rPr>
              <a:t>β</a:t>
            </a:r>
            <a:r>
              <a:rPr lang="en-GB" sz="3000" baseline="-25000" dirty="0" smtClean="0">
                <a:solidFill>
                  <a:schemeClr val="tx2"/>
                </a:solidFill>
              </a:rPr>
              <a:t>0</a:t>
            </a:r>
            <a:r>
              <a:rPr lang="en-GB" sz="3000" dirty="0" smtClean="0">
                <a:solidFill>
                  <a:schemeClr val="tx2"/>
                </a:solidFill>
              </a:rPr>
              <a:t>*</a:t>
            </a:r>
            <a:r>
              <a:rPr lang="en-GB" sz="3000" dirty="0" err="1" smtClean="0">
                <a:solidFill>
                  <a:schemeClr val="tx2"/>
                </a:solidFill>
              </a:rPr>
              <a:t>inc</a:t>
            </a:r>
            <a:r>
              <a:rPr lang="en-GB" sz="3000" baseline="-25000" dirty="0" err="1" smtClean="0">
                <a:solidFill>
                  <a:schemeClr val="tx2"/>
                </a:solidFill>
              </a:rPr>
              <a:t>i</a:t>
            </a:r>
            <a:r>
              <a:rPr lang="en-GB" sz="3000" dirty="0" smtClean="0">
                <a:solidFill>
                  <a:schemeClr val="tx2"/>
                </a:solidFill>
              </a:rPr>
              <a:t>+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(D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*</a:t>
            </a:r>
            <a:r>
              <a:rPr lang="en-GB" sz="3000" dirty="0" err="1" smtClean="0">
                <a:solidFill>
                  <a:srgbClr val="006600"/>
                </a:solidFill>
              </a:rPr>
              <a:t>inc</a:t>
            </a:r>
            <a:r>
              <a:rPr lang="en-GB" sz="3000" baseline="-25000" dirty="0" err="1" smtClean="0">
                <a:solidFill>
                  <a:srgbClr val="006600"/>
                </a:solidFill>
              </a:rPr>
              <a:t>i</a:t>
            </a:r>
            <a:r>
              <a:rPr lang="en-GB" sz="3000" dirty="0" smtClean="0">
                <a:solidFill>
                  <a:srgbClr val="006600"/>
                </a:solidFill>
              </a:rPr>
              <a:t>)</a:t>
            </a:r>
            <a:r>
              <a:rPr lang="en-GB" sz="3000" dirty="0" smtClean="0">
                <a:solidFill>
                  <a:schemeClr val="tx2"/>
                </a:solidFill>
              </a:rPr>
              <a:t>+</a:t>
            </a:r>
            <a:r>
              <a:rPr lang="en-GB" sz="3000" dirty="0" err="1" smtClean="0">
                <a:solidFill>
                  <a:schemeClr val="tx2"/>
                </a:solidFill>
              </a:rPr>
              <a:t>u</a:t>
            </a:r>
            <a:r>
              <a:rPr lang="en-GB" sz="3000" baseline="-25000" dirty="0" err="1" smtClean="0">
                <a:solidFill>
                  <a:schemeClr val="tx2"/>
                </a:solidFill>
              </a:rPr>
              <a:t>i</a:t>
            </a:r>
            <a:endParaRPr lang="en-GB" sz="3000" dirty="0" smtClean="0">
              <a:solidFill>
                <a:srgbClr val="FF0000"/>
              </a:solidFill>
            </a:endParaRP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3000" i="1" u="sng" dirty="0" smtClean="0"/>
              <a:t>For period 1:</a:t>
            </a:r>
            <a:r>
              <a:rPr lang="en-GB" sz="3000" dirty="0" smtClean="0"/>
              <a:t> </a:t>
            </a:r>
            <a:r>
              <a:rPr lang="en-GB" sz="3000" dirty="0" err="1" smtClean="0"/>
              <a:t>cons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 = (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n-GB" sz="3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n-GB" sz="3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000" dirty="0" smtClean="0"/>
              <a:t>)+(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n-GB" sz="3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n-GB" sz="3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000" dirty="0" smtClean="0"/>
              <a:t>)</a:t>
            </a:r>
            <a:r>
              <a:rPr lang="en-GB" sz="3000" dirty="0" err="1" smtClean="0"/>
              <a:t>inc</a:t>
            </a:r>
            <a:r>
              <a:rPr lang="en-GB" sz="3000" baseline="-25000" dirty="0" err="1" smtClean="0"/>
              <a:t>i</a:t>
            </a:r>
            <a:r>
              <a:rPr lang="en-GB" sz="3000" dirty="0" err="1" smtClean="0"/>
              <a:t>+u</a:t>
            </a:r>
            <a:r>
              <a:rPr lang="en-GB" sz="3000" baseline="-25000" dirty="0" err="1" smtClean="0"/>
              <a:t>i</a:t>
            </a:r>
            <a:endParaRPr lang="en-GB" sz="3000" dirty="0" smtClean="0"/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3000" i="1" u="sng" dirty="0" smtClean="0"/>
              <a:t>For period 2 (base category):</a:t>
            </a:r>
            <a:r>
              <a:rPr lang="en-GB" sz="3000" dirty="0" smtClean="0"/>
              <a:t> </a:t>
            </a:r>
            <a:r>
              <a:rPr lang="en-GB" sz="3000" dirty="0" err="1" smtClean="0"/>
              <a:t>cons</a:t>
            </a:r>
            <a:r>
              <a:rPr lang="en-GB" sz="3000" baseline="-25000" dirty="0" err="1" smtClean="0"/>
              <a:t>i</a:t>
            </a:r>
            <a:r>
              <a:rPr lang="en-GB" sz="3000" dirty="0" smtClean="0"/>
              <a:t>=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α</a:t>
            </a:r>
            <a:r>
              <a:rPr lang="en-GB" sz="3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3000" dirty="0" smtClean="0"/>
              <a:t>+</a:t>
            </a:r>
            <a:r>
              <a:rPr lang="el-GR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β</a:t>
            </a:r>
            <a:r>
              <a:rPr lang="en-GB" sz="300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3000" dirty="0" smtClean="0"/>
              <a:t>*</a:t>
            </a:r>
            <a:r>
              <a:rPr lang="en-GB" sz="3000" dirty="0" err="1" smtClean="0"/>
              <a:t>inc</a:t>
            </a:r>
            <a:r>
              <a:rPr lang="en-GB" sz="3000" baseline="-25000" dirty="0" err="1" smtClean="0"/>
              <a:t>i</a:t>
            </a:r>
            <a:r>
              <a:rPr lang="en-GB" sz="3000" dirty="0" err="1" smtClean="0"/>
              <a:t>+u</a:t>
            </a:r>
            <a:r>
              <a:rPr lang="en-GB" sz="3000" baseline="-25000" dirty="0" err="1" smtClean="0"/>
              <a:t>i</a:t>
            </a:r>
            <a:endParaRPr lang="en-GB" sz="3000" dirty="0" smtClean="0"/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Regressing </a:t>
            </a:r>
            <a:r>
              <a:rPr lang="en-GB" sz="3000" dirty="0" smtClean="0">
                <a:solidFill>
                  <a:schemeClr val="accent1"/>
                </a:solidFill>
              </a:rPr>
              <a:t>cons </a:t>
            </a:r>
            <a:r>
              <a:rPr lang="en-GB" sz="3000" dirty="0" smtClean="0"/>
              <a:t>on </a:t>
            </a:r>
            <a:r>
              <a:rPr lang="en-GB" sz="3000" dirty="0" smtClean="0">
                <a:solidFill>
                  <a:srgbClr val="9900CC"/>
                </a:solidFill>
              </a:rPr>
              <a:t>inc</a:t>
            </a:r>
            <a:r>
              <a:rPr lang="en-GB" sz="3000" dirty="0" smtClean="0"/>
              <a:t>, </a:t>
            </a:r>
            <a:r>
              <a:rPr lang="en-GB" sz="3000" dirty="0" smtClean="0">
                <a:solidFill>
                  <a:srgbClr val="9900CC"/>
                </a:solidFill>
              </a:rPr>
              <a:t>D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/>
              <a:t> and (</a:t>
            </a:r>
            <a:r>
              <a:rPr lang="en-GB" sz="3000" dirty="0" smtClean="0">
                <a:solidFill>
                  <a:srgbClr val="9900CC"/>
                </a:solidFill>
              </a:rPr>
              <a:t>D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>
                <a:solidFill>
                  <a:srgbClr val="9900CC"/>
                </a:solidFill>
              </a:rPr>
              <a:t>*inc</a:t>
            </a:r>
            <a:r>
              <a:rPr lang="en-GB" sz="3000" dirty="0" smtClean="0"/>
              <a:t>) gives: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      </a:t>
            </a:r>
            <a:r>
              <a:rPr lang="en-GB" sz="3000" i="1" u="sng" dirty="0" smtClean="0">
                <a:solidFill>
                  <a:srgbClr val="660033"/>
                </a:solidFill>
              </a:rPr>
              <a:t>cons</a:t>
            </a:r>
            <a:r>
              <a:rPr lang="en-GB" sz="3000" dirty="0" smtClean="0">
                <a:solidFill>
                  <a:srgbClr val="660033"/>
                </a:solidFill>
              </a:rPr>
              <a:t> = 1.95 + 152D</a:t>
            </a:r>
            <a:r>
              <a:rPr lang="en-GB" sz="3000" baseline="-25000" dirty="0" smtClean="0">
                <a:solidFill>
                  <a:srgbClr val="660033"/>
                </a:solidFill>
              </a:rPr>
              <a:t>1 </a:t>
            </a:r>
            <a:r>
              <a:rPr lang="en-GB" sz="3000" dirty="0" smtClean="0">
                <a:solidFill>
                  <a:srgbClr val="660033"/>
                </a:solidFill>
              </a:rPr>
              <a:t>+ 0.806*inc – 0.056(D</a:t>
            </a:r>
            <a:r>
              <a:rPr lang="en-GB" sz="3000" baseline="-25000" dirty="0" smtClean="0">
                <a:solidFill>
                  <a:srgbClr val="660033"/>
                </a:solidFill>
              </a:rPr>
              <a:t>1</a:t>
            </a:r>
            <a:r>
              <a:rPr lang="en-GB" sz="3000" dirty="0" smtClean="0">
                <a:solidFill>
                  <a:srgbClr val="660033"/>
                </a:solidFill>
              </a:rPr>
              <a:t>*inc)</a:t>
            </a:r>
            <a:r>
              <a:rPr lang="en-GB" sz="3000" dirty="0" smtClean="0">
                <a:solidFill>
                  <a:srgbClr val="008080"/>
                </a:solidFill>
              </a:rPr>
              <a:t> 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i="1" dirty="0" smtClean="0">
                <a:solidFill>
                  <a:srgbClr val="006600"/>
                </a:solidFill>
              </a:rPr>
              <a:t>p-value: </a:t>
            </a:r>
            <a:r>
              <a:rPr lang="en-GB" i="1" dirty="0" smtClean="0"/>
              <a:t> </a:t>
            </a:r>
            <a:r>
              <a:rPr lang="en-GB" i="1" dirty="0" smtClean="0">
                <a:solidFill>
                  <a:srgbClr val="006600"/>
                </a:solidFill>
              </a:rPr>
              <a:t>(0.968)  (0.010)   (0.000)            (0.002)</a:t>
            </a:r>
          </a:p>
        </p:txBody>
      </p:sp>
      <p:graphicFrame>
        <p:nvGraphicFramePr>
          <p:cNvPr id="2027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7207" y="3429000"/>
          <a:ext cx="92703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5" name="Equation" r:id="rId4" imgW="545760" imgH="457200" progId="Equation.3">
                  <p:embed/>
                </p:oleObj>
              </mc:Choice>
              <mc:Fallback>
                <p:oleObj name="Equation" r:id="rId4" imgW="5457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207" y="3429000"/>
                        <a:ext cx="927033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2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2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2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2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2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2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2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2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2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27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52413" y="1412875"/>
            <a:ext cx="8928100" cy="54451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>
                <a:solidFill>
                  <a:srgbClr val="9900CC"/>
                </a:solidFill>
              </a:rPr>
              <a:t>D</a:t>
            </a:r>
            <a:r>
              <a:rPr lang="en-GB" sz="3000" baseline="-25000" dirty="0" smtClean="0">
                <a:solidFill>
                  <a:srgbClr val="9900CC"/>
                </a:solidFill>
              </a:rPr>
              <a:t>1</a:t>
            </a:r>
            <a:r>
              <a:rPr lang="en-GB" sz="3000" dirty="0" smtClean="0">
                <a:solidFill>
                  <a:srgbClr val="9900CC"/>
                </a:solidFill>
              </a:rPr>
              <a:t>=1 for </a:t>
            </a:r>
            <a:r>
              <a:rPr lang="en-GB" sz="3000" dirty="0" err="1" smtClean="0">
                <a:solidFill>
                  <a:srgbClr val="9900CC"/>
                </a:solidFill>
              </a:rPr>
              <a:t>i</a:t>
            </a:r>
            <a:r>
              <a:rPr lang="en-GB" sz="3000" dirty="0" smtClean="0">
                <a:solidFill>
                  <a:srgbClr val="9900CC"/>
                </a:solidFill>
              </a:rPr>
              <a:t> </a:t>
            </a:r>
            <a:r>
              <a:rPr lang="el-GR" sz="3000" dirty="0" smtClean="0">
                <a:solidFill>
                  <a:srgbClr val="9900CC"/>
                </a:solidFill>
              </a:rPr>
              <a:t>ϵ</a:t>
            </a:r>
            <a:r>
              <a:rPr lang="en-US" sz="3000" dirty="0" smtClean="0">
                <a:solidFill>
                  <a:srgbClr val="9900CC"/>
                </a:solidFill>
              </a:rPr>
              <a:t> </a:t>
            </a:r>
            <a:r>
              <a:rPr lang="en-GB" sz="3000" dirty="0" smtClean="0">
                <a:solidFill>
                  <a:srgbClr val="9900CC"/>
                </a:solidFill>
              </a:rPr>
              <a:t>period-1</a:t>
            </a:r>
            <a:r>
              <a:rPr lang="en-GB" sz="3000" dirty="0" smtClean="0"/>
              <a:t> &amp; </a:t>
            </a:r>
            <a:r>
              <a:rPr lang="en-GB" sz="3000" dirty="0" smtClean="0">
                <a:solidFill>
                  <a:schemeClr val="tx2"/>
                </a:solidFill>
              </a:rPr>
              <a:t>D</a:t>
            </a:r>
            <a:r>
              <a:rPr lang="en-GB" sz="3000" baseline="-25000" dirty="0" smtClean="0">
                <a:solidFill>
                  <a:schemeClr val="tx2"/>
                </a:solidFill>
              </a:rPr>
              <a:t>1</a:t>
            </a:r>
            <a:r>
              <a:rPr lang="en-GB" sz="3000" dirty="0" smtClean="0">
                <a:solidFill>
                  <a:schemeClr val="tx2"/>
                </a:solidFill>
              </a:rPr>
              <a:t>=0 for </a:t>
            </a:r>
            <a:r>
              <a:rPr lang="en-GB" sz="3000" dirty="0" err="1" smtClean="0">
                <a:solidFill>
                  <a:schemeClr val="tx2"/>
                </a:solidFill>
              </a:rPr>
              <a:t>i</a:t>
            </a:r>
            <a:r>
              <a:rPr lang="en-GB" sz="3000" dirty="0" smtClean="0">
                <a:solidFill>
                  <a:schemeClr val="tx2"/>
                </a:solidFill>
              </a:rPr>
              <a:t> </a:t>
            </a:r>
            <a:r>
              <a:rPr lang="el-GR" sz="3000" dirty="0" smtClean="0">
                <a:solidFill>
                  <a:schemeClr val="tx2"/>
                </a:solidFill>
              </a:rPr>
              <a:t>ϵ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en-GB" sz="3000" dirty="0" smtClean="0">
                <a:solidFill>
                  <a:schemeClr val="tx2"/>
                </a:solidFill>
              </a:rPr>
              <a:t>period-2</a:t>
            </a:r>
            <a:r>
              <a:rPr lang="en-GB" sz="3000" dirty="0" smtClean="0"/>
              <a:t>: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		period 1 (1974-1991): </a:t>
            </a:r>
            <a:r>
              <a:rPr lang="en-GB" i="1" u="sng" dirty="0" smtClean="0">
                <a:solidFill>
                  <a:srgbClr val="9900CC"/>
                </a:solidFill>
              </a:rPr>
              <a:t>cons</a:t>
            </a:r>
            <a:r>
              <a:rPr lang="en-GB" dirty="0" smtClean="0">
                <a:solidFill>
                  <a:srgbClr val="9900CC"/>
                </a:solidFill>
              </a:rPr>
              <a:t> = 153.95</a:t>
            </a:r>
            <a:r>
              <a:rPr lang="en-GB" baseline="-25000" dirty="0" smtClean="0">
                <a:solidFill>
                  <a:srgbClr val="9900CC"/>
                </a:solidFill>
              </a:rPr>
              <a:t> </a:t>
            </a:r>
            <a:r>
              <a:rPr lang="en-GB" dirty="0" smtClean="0">
                <a:solidFill>
                  <a:srgbClr val="9900CC"/>
                </a:solidFill>
              </a:rPr>
              <a:t>+ 0.75*inc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/>
              <a:t>   		period 2 (1992-2005): </a:t>
            </a:r>
            <a:r>
              <a:rPr lang="en-GB" i="1" u="sng" dirty="0" smtClean="0">
                <a:solidFill>
                  <a:schemeClr val="tx2"/>
                </a:solidFill>
              </a:rPr>
              <a:t>cons</a:t>
            </a:r>
            <a:r>
              <a:rPr lang="en-GB" dirty="0" smtClean="0">
                <a:solidFill>
                  <a:schemeClr val="tx2"/>
                </a:solidFill>
              </a:rPr>
              <a:t> = 1.95</a:t>
            </a:r>
            <a:r>
              <a:rPr lang="en-GB" baseline="-25000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+ 0.806*inc</a:t>
            </a:r>
            <a:endParaRPr lang="en-GB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The Chow test is equivalent to testing </a:t>
            </a:r>
            <a:r>
              <a:rPr lang="el-GR" sz="3000" dirty="0" smtClean="0">
                <a:solidFill>
                  <a:srgbClr val="006600"/>
                </a:solidFill>
              </a:rPr>
              <a:t>α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=</a:t>
            </a:r>
            <a:r>
              <a:rPr lang="el-GR" sz="3000" dirty="0" smtClean="0">
                <a:solidFill>
                  <a:srgbClr val="006600"/>
                </a:solidFill>
              </a:rPr>
              <a:t>β</a:t>
            </a:r>
            <a:r>
              <a:rPr lang="en-GB" sz="3000" baseline="-25000" dirty="0" smtClean="0">
                <a:solidFill>
                  <a:srgbClr val="006600"/>
                </a:solidFill>
              </a:rPr>
              <a:t>1</a:t>
            </a:r>
            <a:r>
              <a:rPr lang="en-GB" sz="3000" dirty="0" smtClean="0">
                <a:solidFill>
                  <a:srgbClr val="006600"/>
                </a:solidFill>
              </a:rPr>
              <a:t>=0 </a:t>
            </a:r>
            <a:r>
              <a:rPr lang="en-GB" sz="3000" dirty="0" smtClean="0"/>
              <a:t>in:      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i="1" dirty="0" smtClean="0">
                <a:solidFill>
                  <a:srgbClr val="000000"/>
                </a:solidFill>
              </a:rPr>
              <a:t>          </a:t>
            </a:r>
            <a:r>
              <a:rPr lang="en-GB" i="1" u="sng" dirty="0" smtClean="0">
                <a:solidFill>
                  <a:srgbClr val="000000"/>
                </a:solidFill>
              </a:rPr>
              <a:t>cons</a:t>
            </a:r>
            <a:r>
              <a:rPr lang="en-GB" dirty="0" smtClean="0">
                <a:solidFill>
                  <a:srgbClr val="000000"/>
                </a:solidFill>
              </a:rPr>
              <a:t>=1.95+</a:t>
            </a:r>
            <a:r>
              <a:rPr lang="en-GB" dirty="0" smtClean="0">
                <a:solidFill>
                  <a:srgbClr val="006600"/>
                </a:solidFill>
              </a:rPr>
              <a:t>152</a:t>
            </a:r>
            <a:r>
              <a:rPr lang="en-GB" dirty="0" smtClean="0">
                <a:solidFill>
                  <a:srgbClr val="000000"/>
                </a:solidFill>
              </a:rPr>
              <a:t>D</a:t>
            </a:r>
            <a:r>
              <a:rPr lang="en-GB" baseline="-25000" dirty="0" smtClean="0">
                <a:solidFill>
                  <a:srgbClr val="000000"/>
                </a:solidFill>
              </a:rPr>
              <a:t>1</a:t>
            </a:r>
            <a:r>
              <a:rPr lang="en-GB" dirty="0" smtClean="0">
                <a:solidFill>
                  <a:srgbClr val="000000"/>
                </a:solidFill>
              </a:rPr>
              <a:t>+0.806*inc </a:t>
            </a:r>
            <a:r>
              <a:rPr lang="en-GB" dirty="0" smtClean="0">
                <a:solidFill>
                  <a:srgbClr val="006600"/>
                </a:solidFill>
              </a:rPr>
              <a:t>– 0.056</a:t>
            </a:r>
            <a:r>
              <a:rPr lang="en-GB" dirty="0" smtClean="0">
                <a:solidFill>
                  <a:srgbClr val="000000"/>
                </a:solidFill>
              </a:rPr>
              <a:t>(D</a:t>
            </a:r>
            <a:r>
              <a:rPr lang="en-GB" baseline="-25000" dirty="0" smtClean="0">
                <a:solidFill>
                  <a:srgbClr val="000000"/>
                </a:solidFill>
              </a:rPr>
              <a:t>1</a:t>
            </a:r>
            <a:r>
              <a:rPr lang="en-GB" dirty="0" smtClean="0">
                <a:solidFill>
                  <a:srgbClr val="000000"/>
                </a:solidFill>
              </a:rPr>
              <a:t>*inc)</a:t>
            </a:r>
            <a:endParaRPr lang="en-GB" sz="3000" dirty="0" smtClean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This gives: </a:t>
            </a:r>
            <a:r>
              <a:rPr lang="en-GB" sz="3000" i="1" dirty="0" smtClean="0"/>
              <a:t>F(2, 29) = 6.76; p-value = 0.0039</a:t>
            </a:r>
            <a:r>
              <a:rPr lang="en-GB" sz="3000" dirty="0" smtClean="0"/>
              <a:t>. 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Then, reject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! </a:t>
            </a:r>
            <a:r>
              <a:rPr lang="en-GB" sz="3000" dirty="0" smtClean="0">
                <a:solidFill>
                  <a:srgbClr val="000000"/>
                </a:solidFill>
              </a:rPr>
              <a:t>There is a structural break!</a:t>
            </a:r>
            <a:r>
              <a:rPr lang="en-GB" sz="3000" dirty="0" smtClean="0"/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Comparing the two methods, it is preferable to use the method of dummy variables regression.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This is because with the method of </a:t>
            </a:r>
            <a:r>
              <a:rPr lang="en-GB" sz="3000" dirty="0" err="1" smtClean="0"/>
              <a:t>DVR</a:t>
            </a:r>
            <a:r>
              <a:rPr lang="en-GB" sz="3000" dirty="0" smtClean="0"/>
              <a:t>: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we run only one regression.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 sz="3000" dirty="0" smtClean="0"/>
              <a:t>we can test whether the change is in the intercept only, in the slope only, or in both.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4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48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4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52413" y="1412875"/>
            <a:ext cx="8928100" cy="5445125"/>
          </a:xfrm>
        </p:spPr>
        <p:txBody>
          <a:bodyPr/>
          <a:lstStyle/>
          <a:p>
            <a:pPr marL="441325" indent="-441325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For a total of </a:t>
            </a:r>
            <a:r>
              <a:rPr lang="en-US" sz="3000" i="1" dirty="0" smtClean="0">
                <a:solidFill>
                  <a:srgbClr val="FF0000"/>
                </a:solidFill>
              </a:rPr>
              <a:t>m</a:t>
            </a:r>
            <a:r>
              <a:rPr lang="en-US" sz="3000" dirty="0" smtClean="0">
                <a:solidFill>
                  <a:srgbClr val="FF0000"/>
                </a:solidFill>
              </a:rPr>
              <a:t> categories</a:t>
            </a:r>
            <a:r>
              <a:rPr lang="en-US" sz="3000" dirty="0" smtClean="0"/>
              <a:t>, use </a:t>
            </a:r>
            <a:r>
              <a:rPr lang="en-US" sz="3000" i="1" dirty="0" smtClean="0">
                <a:solidFill>
                  <a:srgbClr val="7030A0"/>
                </a:solidFill>
              </a:rPr>
              <a:t>m–1</a:t>
            </a:r>
            <a:r>
              <a:rPr lang="en-US" sz="3000" dirty="0" smtClean="0">
                <a:solidFill>
                  <a:srgbClr val="7030A0"/>
                </a:solidFill>
              </a:rPr>
              <a:t> dummies</a:t>
            </a:r>
            <a:r>
              <a:rPr lang="en-US" sz="3000" dirty="0" smtClean="0"/>
              <a:t>!</a:t>
            </a:r>
          </a:p>
          <a:p>
            <a:pPr marL="441325" indent="-441325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dirty="0" smtClean="0"/>
              <a:t>Including </a:t>
            </a:r>
            <a:r>
              <a:rPr lang="en-US" sz="3000" i="1" dirty="0" smtClean="0"/>
              <a:t>m</a:t>
            </a:r>
            <a:r>
              <a:rPr lang="en-US" sz="3000" dirty="0" smtClean="0"/>
              <a:t> dummies (1 for each group) results in perfect multicollinearity (dummy variable trap). </a:t>
            </a:r>
            <a:r>
              <a:rPr lang="en-GB" sz="3000" dirty="0" smtClean="0"/>
              <a:t>e.g.: 2 groups &amp; 2 dummies:</a:t>
            </a:r>
          </a:p>
          <a:p>
            <a:pPr marL="441325" indent="-441325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3000" dirty="0" smtClean="0"/>
              <a:t>constant = D</a:t>
            </a:r>
            <a:r>
              <a:rPr lang="en-GB" sz="3000" baseline="-25000" dirty="0" smtClean="0"/>
              <a:t>1</a:t>
            </a:r>
            <a:r>
              <a:rPr lang="en-GB" sz="3000" dirty="0" smtClean="0"/>
              <a:t> + D</a:t>
            </a:r>
            <a:r>
              <a:rPr lang="en-GB" sz="3000" baseline="-25000" dirty="0" smtClean="0"/>
              <a:t>2</a:t>
            </a:r>
            <a:r>
              <a:rPr lang="en-GB" sz="3000" dirty="0" smtClean="0"/>
              <a:t> !!!</a:t>
            </a:r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375678" y="4286256"/>
          <a:ext cx="4357718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0" name="Equation" r:id="rId4" imgW="1384200" imgH="711000" progId="Equation.3">
                  <p:embed/>
                </p:oleObj>
              </mc:Choice>
              <mc:Fallback>
                <p:oleObj name="Equation" r:id="rId4" imgW="13842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678" y="4286256"/>
                        <a:ext cx="4357718" cy="1857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2375678" y="3643314"/>
          <a:ext cx="411246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1" name="Equation" r:id="rId6" imgW="2019240" imgH="215640" progId="Equation.3">
                  <p:embed/>
                </p:oleObj>
              </mc:Choice>
              <mc:Fallback>
                <p:oleObj name="Equation" r:id="rId6" imgW="20192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678" y="3643314"/>
                        <a:ext cx="411246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126238" y="349235"/>
            <a:ext cx="9036050" cy="1008063"/>
          </a:xfrm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4.6.3 Stability of Parameters and Dummy Variables Regression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DVR</a:t>
            </a:r>
            <a:r>
              <a:rPr lang="en-US" sz="2400" dirty="0" smtClean="0"/>
              <a:t>)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sz="half" idx="4294967295"/>
          </p:nvPr>
        </p:nvSpPr>
        <p:spPr>
          <a:xfrm>
            <a:off x="232538" y="1357322"/>
            <a:ext cx="8947975" cy="5500702"/>
          </a:xfrm>
        </p:spPr>
        <p:txBody>
          <a:bodyPr/>
          <a:lstStyle/>
          <a:p>
            <a:pPr marL="341313" indent="-341313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Simultaneity occurs when an equation is part of a simultaneous equations system, such that causation runs from Y to X as well as from X to Y.</a:t>
            </a:r>
          </a:p>
          <a:p>
            <a:pPr marL="341313" indent="-341313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/>
              <a:t>In such a case, </a:t>
            </a:r>
            <a:r>
              <a:rPr lang="en-GB" sz="3000" dirty="0" err="1" smtClean="0"/>
              <a:t>cov</a:t>
            </a:r>
            <a:r>
              <a:rPr lang="en-GB" sz="3000" dirty="0" smtClean="0"/>
              <a:t>(X, </a:t>
            </a:r>
            <a:r>
              <a:rPr lang="el-GR" sz="3000" dirty="0" smtClean="0"/>
              <a:t>ε</a:t>
            </a:r>
            <a:r>
              <a:rPr lang="en-GB" sz="3000" dirty="0" smtClean="0"/>
              <a:t>) ≠ 0 and OLS estimators are </a:t>
            </a:r>
            <a:r>
              <a:rPr lang="en-GB" sz="3000" i="1" dirty="0" smtClean="0">
                <a:solidFill>
                  <a:srgbClr val="336600"/>
                </a:solidFill>
              </a:rPr>
              <a:t>biased and inconsistent</a:t>
            </a:r>
            <a:r>
              <a:rPr lang="en-GB" sz="3000" dirty="0" smtClean="0"/>
              <a:t>. </a:t>
            </a:r>
          </a:p>
          <a:p>
            <a:pPr marL="341313" indent="-341313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u="sng" dirty="0" smtClean="0"/>
              <a:t>e.g.</a:t>
            </a:r>
            <a:r>
              <a:rPr lang="en-GB" sz="3000" dirty="0" smtClean="0"/>
              <a:t> The Simple Keynesian Consumption Function</a:t>
            </a:r>
          </a:p>
          <a:p>
            <a:pPr marL="341313" indent="-341313">
              <a:lnSpc>
                <a:spcPct val="95000"/>
              </a:lnSpc>
              <a:spcBef>
                <a:spcPct val="0"/>
              </a:spcBef>
            </a:pPr>
            <a:r>
              <a:rPr lang="en-GB" sz="3000" dirty="0" smtClean="0">
                <a:solidFill>
                  <a:srgbClr val="000000"/>
                </a:solidFill>
              </a:rPr>
              <a:t>Structural form</a:t>
            </a:r>
            <a:r>
              <a:rPr lang="en-GB" sz="3000" dirty="0" smtClean="0"/>
              <a:t> model: consists of </a:t>
            </a:r>
            <a:r>
              <a:rPr lang="en-GB" sz="3000" dirty="0" err="1" smtClean="0"/>
              <a:t>NIAs</a:t>
            </a:r>
            <a:r>
              <a:rPr lang="en-GB" sz="3000" dirty="0" smtClean="0"/>
              <a:t> identity &amp; a basic consumption function:</a:t>
            </a:r>
          </a:p>
          <a:p>
            <a:pPr marL="341313" indent="-341313">
              <a:lnSpc>
                <a:spcPct val="95000"/>
              </a:lnSpc>
              <a:spcBef>
                <a:spcPct val="0"/>
              </a:spcBef>
              <a:buNone/>
            </a:pPr>
            <a:endParaRPr lang="en-GB" sz="2400" dirty="0" smtClean="0"/>
          </a:p>
          <a:p>
            <a:pPr marL="341313" indent="-341313">
              <a:lnSpc>
                <a:spcPct val="95000"/>
              </a:lnSpc>
              <a:spcBef>
                <a:spcPct val="0"/>
              </a:spcBef>
              <a:buNone/>
            </a:pPr>
            <a:endParaRPr lang="en-GB" sz="2400" dirty="0" smtClean="0"/>
          </a:p>
          <a:p>
            <a:pPr marL="341313" indent="-341313">
              <a:lnSpc>
                <a:spcPct val="95000"/>
              </a:lnSpc>
              <a:spcBef>
                <a:spcPct val="0"/>
              </a:spcBef>
              <a:buNone/>
            </a:pPr>
            <a:endParaRPr lang="en-GB" sz="2400" dirty="0" smtClean="0"/>
          </a:p>
          <a:p>
            <a:pPr marL="341313" indent="-341313">
              <a:lnSpc>
                <a:spcPct val="95000"/>
              </a:lnSpc>
              <a:spcBef>
                <a:spcPct val="0"/>
              </a:spcBef>
            </a:pPr>
            <a:r>
              <a:rPr lang="en-GB" sz="2800" dirty="0" err="1" smtClean="0"/>
              <a:t>Y</a:t>
            </a:r>
            <a:r>
              <a:rPr lang="en-GB" sz="2800" baseline="-25000" dirty="0" err="1" smtClean="0"/>
              <a:t>t</a:t>
            </a:r>
            <a:r>
              <a:rPr lang="en-GB" sz="2800" dirty="0" smtClean="0"/>
              <a:t> &amp; C</a:t>
            </a:r>
            <a:r>
              <a:rPr lang="en-GB" sz="2800" baseline="-25000" dirty="0" smtClean="0"/>
              <a:t>t</a:t>
            </a:r>
            <a:r>
              <a:rPr lang="en-GB" sz="2800" dirty="0" smtClean="0"/>
              <a:t> are endogenous (simultaneously determined) and I</a:t>
            </a:r>
            <a:r>
              <a:rPr lang="en-GB" sz="2800" baseline="-25000" dirty="0" smtClean="0"/>
              <a:t>t</a:t>
            </a:r>
            <a:r>
              <a:rPr lang="en-GB" sz="2800" dirty="0" smtClean="0"/>
              <a:t> is exogenous.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8438" y="333375"/>
            <a:ext cx="8910637" cy="1008063"/>
          </a:xfr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/>
              <a:t>4.6.4 Simultaneity Bias</a:t>
            </a:r>
            <a:endParaRPr lang="en-GB" dirty="0" smtClean="0"/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2804306" y="4909514"/>
          <a:ext cx="2714644" cy="1019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66" name="Equation" r:id="rId4" imgW="1244520" imgH="482400" progId="Equation.3">
                  <p:embed/>
                </p:oleObj>
              </mc:Choice>
              <mc:Fallback>
                <p:oleObj name="Equation" r:id="rId4" imgW="124452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306" y="4909514"/>
                        <a:ext cx="2714644" cy="10198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sz="half" idx="4294967295"/>
          </p:nvPr>
        </p:nvSpPr>
        <p:spPr>
          <a:xfrm>
            <a:off x="161100" y="1412875"/>
            <a:ext cx="9019413" cy="5445125"/>
          </a:xfrm>
        </p:spPr>
        <p:txBody>
          <a:bodyPr/>
          <a:lstStyle/>
          <a:p>
            <a:pPr marL="341313" indent="-341313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>
                <a:solidFill>
                  <a:srgbClr val="000000"/>
                </a:solidFill>
              </a:rPr>
              <a:t>Reduced form:</a:t>
            </a:r>
            <a:r>
              <a:rPr lang="en-GB" sz="3000" dirty="0" smtClean="0"/>
              <a:t> expresses each </a:t>
            </a:r>
            <a:r>
              <a:rPr lang="en-GB" sz="3000" dirty="0" smtClean="0">
                <a:solidFill>
                  <a:srgbClr val="006600"/>
                </a:solidFill>
              </a:rPr>
              <a:t>endogenous</a:t>
            </a:r>
            <a:r>
              <a:rPr lang="en-GB" sz="3000" dirty="0" smtClean="0"/>
              <a:t> variable as a function of </a:t>
            </a:r>
            <a:r>
              <a:rPr lang="en-GB" sz="3000" dirty="0" smtClean="0">
                <a:solidFill>
                  <a:srgbClr val="006600"/>
                </a:solidFill>
              </a:rPr>
              <a:t>exogenous</a:t>
            </a:r>
            <a:r>
              <a:rPr lang="en-GB" sz="3000" dirty="0" smtClean="0"/>
              <a:t> variables (and/or </a:t>
            </a:r>
            <a:r>
              <a:rPr lang="en-GB" sz="3000" dirty="0" smtClean="0">
                <a:solidFill>
                  <a:srgbClr val="006600"/>
                </a:solidFill>
              </a:rPr>
              <a:t>predetermined</a:t>
            </a:r>
            <a:r>
              <a:rPr lang="en-GB" sz="3000" dirty="0" smtClean="0"/>
              <a:t> variables – lagged values of endogenous variables, if present) &amp; random term/s.</a:t>
            </a:r>
          </a:p>
          <a:p>
            <a:pPr marL="341313" indent="-341313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The reduced form is:</a:t>
            </a:r>
          </a:p>
          <a:p>
            <a:pPr marL="341313" indent="-341313">
              <a:lnSpc>
                <a:spcPct val="93000"/>
              </a:lnSpc>
              <a:spcBef>
                <a:spcPct val="0"/>
              </a:spcBef>
              <a:buNone/>
            </a:pPr>
            <a:endParaRPr lang="en-GB" sz="3000" dirty="0" smtClean="0"/>
          </a:p>
          <a:p>
            <a:pPr marL="341313" indent="-341313">
              <a:lnSpc>
                <a:spcPct val="93000"/>
              </a:lnSpc>
              <a:spcBef>
                <a:spcPct val="0"/>
              </a:spcBef>
              <a:buNone/>
            </a:pPr>
            <a:endParaRPr lang="en-GB" sz="3000" dirty="0" smtClean="0"/>
          </a:p>
          <a:p>
            <a:pPr marL="341313" indent="-341313">
              <a:lnSpc>
                <a:spcPct val="93000"/>
              </a:lnSpc>
              <a:spcBef>
                <a:spcPct val="0"/>
              </a:spcBef>
              <a:buNone/>
            </a:pPr>
            <a:endParaRPr lang="en-GB" sz="1800" dirty="0" smtClean="0"/>
          </a:p>
          <a:p>
            <a:pPr marL="341313" indent="-341313">
              <a:lnSpc>
                <a:spcPct val="93000"/>
              </a:lnSpc>
              <a:spcBef>
                <a:spcPct val="0"/>
              </a:spcBef>
            </a:pPr>
            <a:r>
              <a:rPr lang="en-GB" sz="3000" dirty="0" smtClean="0"/>
              <a:t>The reduced form equation for </a:t>
            </a:r>
            <a:r>
              <a:rPr lang="en-GB" sz="3000" dirty="0" err="1" smtClean="0"/>
              <a:t>Y</a:t>
            </a:r>
            <a:r>
              <a:rPr lang="en-GB" sz="3000" baseline="-25000" dirty="0" err="1" smtClean="0"/>
              <a:t>t</a:t>
            </a:r>
            <a:r>
              <a:rPr lang="en-GB" sz="3000" dirty="0" smtClean="0"/>
              <a:t> shows that: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8438" y="333375"/>
            <a:ext cx="8910637" cy="10080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4.6.4 Simultaneity Bias</a:t>
            </a:r>
            <a:endParaRPr lang="en-GB" smtClean="0"/>
          </a:p>
        </p:txBody>
      </p:sp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4161628" y="3071810"/>
          <a:ext cx="4572032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4" name="Equation" r:id="rId4" imgW="1892160" imgH="812520" progId="Equation.3">
                  <p:embed/>
                </p:oleObj>
              </mc:Choice>
              <mc:Fallback>
                <p:oleObj name="Equation" r:id="rId4" imgW="189216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628" y="3071810"/>
                        <a:ext cx="4572032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375414" y="5000636"/>
          <a:ext cx="558924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5" name="Equation" r:id="rId6" imgW="2781000" imgH="419040" progId="Equation.3">
                  <p:embed/>
                </p:oleObj>
              </mc:Choice>
              <mc:Fallback>
                <p:oleObj name="Equation" r:id="rId6" imgW="278100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14" y="5000636"/>
                        <a:ext cx="558924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375414" y="5653525"/>
          <a:ext cx="5286412" cy="990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6" name="Equation" r:id="rId8" imgW="3200400" imgH="419040" progId="Equation.3">
                  <p:embed/>
                </p:oleObj>
              </mc:Choice>
              <mc:Fallback>
                <p:oleObj name="Equation" r:id="rId8" imgW="32004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14" y="5653525"/>
                        <a:ext cx="5286412" cy="990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5661826" y="5647747"/>
          <a:ext cx="3447249" cy="99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7" name="Equation" r:id="rId10" imgW="1854000" imgH="444240" progId="Equation.3">
                  <p:embed/>
                </p:oleObj>
              </mc:Choice>
              <mc:Fallback>
                <p:oleObj name="Equation" r:id="rId10" imgW="185400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826" y="5647747"/>
                        <a:ext cx="3447249" cy="99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sz="half" idx="4294967295"/>
          </p:nvPr>
        </p:nvSpPr>
        <p:spPr>
          <a:xfrm>
            <a:off x="232538" y="1412875"/>
            <a:ext cx="8947975" cy="5445125"/>
          </a:xfrm>
        </p:spPr>
        <p:txBody>
          <a:bodyPr/>
          <a:lstStyle/>
          <a:p>
            <a:pPr marL="441325" indent="-441325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In </a:t>
            </a:r>
            <a:r>
              <a:rPr lang="en-GB" sz="3000" dirty="0" smtClean="0">
                <a:solidFill>
                  <a:srgbClr val="800080"/>
                </a:solidFill>
              </a:rPr>
              <a:t>C</a:t>
            </a:r>
            <a:r>
              <a:rPr lang="en-GB" sz="3000" baseline="-25000" dirty="0" smtClean="0">
                <a:solidFill>
                  <a:srgbClr val="800080"/>
                </a:solidFill>
              </a:rPr>
              <a:t>t</a:t>
            </a:r>
            <a:r>
              <a:rPr lang="en-GB" sz="3000" dirty="0" smtClean="0">
                <a:solidFill>
                  <a:srgbClr val="800080"/>
                </a:solidFill>
              </a:rPr>
              <a:t>=</a:t>
            </a:r>
            <a:r>
              <a:rPr lang="el-GR" sz="3000" dirty="0" smtClean="0">
                <a:solidFill>
                  <a:srgbClr val="800080"/>
                </a:solidFill>
              </a:rPr>
              <a:t>α</a:t>
            </a:r>
            <a:r>
              <a:rPr lang="en-GB" sz="3000" dirty="0" smtClean="0">
                <a:solidFill>
                  <a:srgbClr val="800080"/>
                </a:solidFill>
              </a:rPr>
              <a:t>+</a:t>
            </a:r>
            <a:r>
              <a:rPr lang="el-GR" sz="3000" dirty="0" smtClean="0">
                <a:solidFill>
                  <a:srgbClr val="800080"/>
                </a:solidFill>
              </a:rPr>
              <a:t>β</a:t>
            </a:r>
            <a:r>
              <a:rPr lang="en-GB" sz="3000" dirty="0" err="1" smtClean="0">
                <a:solidFill>
                  <a:srgbClr val="800080"/>
                </a:solidFill>
              </a:rPr>
              <a:t>Y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t</a:t>
            </a:r>
            <a:r>
              <a:rPr lang="en-GB" sz="3000" dirty="0" err="1" smtClean="0">
                <a:solidFill>
                  <a:srgbClr val="800080"/>
                </a:solidFill>
              </a:rPr>
              <a:t>+U</a:t>
            </a:r>
            <a:r>
              <a:rPr lang="en-GB" sz="3000" baseline="-25000" dirty="0" err="1" smtClean="0">
                <a:solidFill>
                  <a:srgbClr val="800080"/>
                </a:solidFill>
              </a:rPr>
              <a:t>t</a:t>
            </a:r>
            <a:r>
              <a:rPr lang="en-GB" sz="3000" dirty="0" smtClean="0"/>
              <a:t>, </a:t>
            </a:r>
            <a:r>
              <a:rPr lang="en-GB" sz="3000" u="sng" dirty="0" err="1" smtClean="0">
                <a:solidFill>
                  <a:srgbClr val="000000"/>
                </a:solidFill>
              </a:rPr>
              <a:t>Y</a:t>
            </a:r>
            <a:r>
              <a:rPr lang="en-GB" sz="3000" u="sng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3000" u="sng" dirty="0" smtClean="0"/>
              <a:t> is correlated with </a:t>
            </a:r>
            <a:r>
              <a:rPr lang="en-GB" sz="3000" u="sng" dirty="0" err="1" smtClean="0">
                <a:solidFill>
                  <a:srgbClr val="000000"/>
                </a:solidFill>
              </a:rPr>
              <a:t>U</a:t>
            </a:r>
            <a:r>
              <a:rPr lang="en-GB" sz="3000" u="sng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3000" dirty="0" smtClean="0"/>
              <a:t>.</a:t>
            </a:r>
          </a:p>
          <a:p>
            <a:pPr marL="441325" indent="-441325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OLS estimators for </a:t>
            </a:r>
            <a:r>
              <a:rPr lang="el-GR" sz="3000" i="1" dirty="0" smtClean="0"/>
              <a:t>β</a:t>
            </a:r>
            <a:r>
              <a:rPr lang="en-GB" sz="3000" dirty="0" smtClean="0"/>
              <a:t> (=</a:t>
            </a:r>
            <a:r>
              <a:rPr lang="en-GB" sz="3000" dirty="0" err="1" smtClean="0"/>
              <a:t>MPC</a:t>
            </a:r>
            <a:r>
              <a:rPr lang="en-GB" sz="3000" dirty="0" smtClean="0"/>
              <a:t>) &amp; </a:t>
            </a:r>
            <a:r>
              <a:rPr lang="el-GR" sz="3000" i="1" dirty="0" smtClean="0"/>
              <a:t>α</a:t>
            </a:r>
            <a:r>
              <a:rPr lang="en-GB" sz="3000" dirty="0" smtClean="0"/>
              <a:t> (=autonomous consumption) are biased and inconsistent.</a:t>
            </a:r>
          </a:p>
          <a:p>
            <a:pPr marL="441325" indent="-441325">
              <a:lnSpc>
                <a:spcPct val="98000"/>
              </a:lnSpc>
              <a:spcBef>
                <a:spcPct val="0"/>
              </a:spcBef>
            </a:pPr>
            <a:r>
              <a:rPr lang="en-GB" sz="30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Solution</a:t>
            </a:r>
            <a:r>
              <a:rPr lang="en-GB" sz="3000" dirty="0" smtClean="0">
                <a:solidFill>
                  <a:srgbClr val="006600"/>
                </a:solidFill>
              </a:rPr>
              <a:t>: IV/2SLS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8438" y="333375"/>
            <a:ext cx="8910637" cy="1008063"/>
          </a:xfrm>
        </p:spPr>
        <p:txBody>
          <a:bodyPr anchor="ctr" anchorCtr="1"/>
          <a:lstStyle/>
          <a:p>
            <a:pPr eaLnBrk="1" hangingPunct="1"/>
            <a:r>
              <a:rPr lang="en-US" smtClean="0"/>
              <a:t>4.6.4 Simultaneity Bias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69875" y="1000109"/>
            <a:ext cx="8910638" cy="5857892"/>
          </a:xfrm>
        </p:spPr>
        <p:txBody>
          <a:bodyPr/>
          <a:lstStyle/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The several tests for violations of the assumptions of the CLRM are tests of model misspecification.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None/>
            </a:pPr>
            <a:endParaRPr lang="en-GB" sz="3000" dirty="0" smtClean="0"/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The values of the test statistics for testing particular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's tend to reject these H</a:t>
            </a:r>
            <a:r>
              <a:rPr lang="en-GB" sz="3000" baseline="-25000" dirty="0" smtClean="0"/>
              <a:t>0</a:t>
            </a:r>
            <a:r>
              <a:rPr lang="en-GB" sz="3000" dirty="0" smtClean="0"/>
              <a:t>'s when the model is misspecified in some way.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3000" dirty="0" smtClean="0"/>
              <a:t>e.g., tests for heteroskedasticity or autocorrelation are sensitive to omission of relevant variables. </a:t>
            </a:r>
          </a:p>
          <a:p>
            <a:pPr marL="361950" indent="-361950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A significant test statistic may indicate hetero-</a:t>
            </a:r>
            <a:r>
              <a:rPr lang="en-GB" sz="3000" dirty="0" err="1" smtClean="0"/>
              <a:t>skedasticity</a:t>
            </a:r>
            <a:r>
              <a:rPr lang="en-GB" sz="3000" dirty="0" smtClean="0"/>
              <a:t> or autocorrelation, but it may also reflect omission of relevant variables.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001125" cy="792163"/>
          </a:xfrm>
        </p:spPr>
        <p:txBody>
          <a:bodyPr anchor="ctr" anchorCtr="1"/>
          <a:lstStyle/>
          <a:p>
            <a:pPr algn="justLow" eaLnBrk="1" hangingPunct="1"/>
            <a:r>
              <a:rPr lang="en-US" dirty="0" smtClean="0"/>
              <a:t>4.1 Introduction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sz="half" idx="4294967295"/>
          </p:nvPr>
        </p:nvSpPr>
        <p:spPr>
          <a:xfrm>
            <a:off x="252413" y="0"/>
            <a:ext cx="8928100" cy="6858000"/>
          </a:xfrm>
        </p:spPr>
        <p:txBody>
          <a:bodyPr/>
          <a:lstStyle/>
          <a:p>
            <a:pPr marL="441325" indent="-441325">
              <a:buFont typeface="Wingdings" pitchFamily="2" charset="2"/>
              <a:buNone/>
            </a:pPr>
            <a:endParaRPr lang="en-US" smtClean="0"/>
          </a:p>
          <a:p>
            <a:pPr marL="441325" indent="-441325">
              <a:buFont typeface="Wingdings" pitchFamily="2" charset="2"/>
              <a:buNone/>
            </a:pPr>
            <a:endParaRPr lang="en-US" smtClean="0"/>
          </a:p>
          <a:p>
            <a:pPr marL="441325" indent="-441325">
              <a:buFont typeface="Wingdings" pitchFamily="2" charset="2"/>
              <a:buNone/>
            </a:pPr>
            <a:endParaRPr lang="en-US" smtClean="0"/>
          </a:p>
          <a:p>
            <a:pPr marL="441325" indent="-441325">
              <a:buFont typeface="Wingdings" pitchFamily="2" charset="2"/>
              <a:buNone/>
            </a:pPr>
            <a:r>
              <a:rPr lang="en-US" sz="8800" i="1" smtClean="0">
                <a:solidFill>
                  <a:srgbClr val="800080"/>
                </a:solidFill>
                <a:latin typeface="Imprint MT Shadow" pitchFamily="82" charset="0"/>
              </a:rPr>
              <a:t>… THE END …</a:t>
            </a:r>
          </a:p>
          <a:p>
            <a:pPr marL="441325" indent="-441325" algn="ctr">
              <a:buFont typeface="Wingdings" pitchFamily="2" charset="2"/>
              <a:buNone/>
            </a:pPr>
            <a:r>
              <a:rPr lang="en-US" sz="8800" i="1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GOOD LUCK!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484313"/>
            <a:ext cx="8910637" cy="5400675"/>
          </a:xfrm>
        </p:spPr>
        <p:txBody>
          <a:bodyPr/>
          <a:lstStyle/>
          <a:p>
            <a:pPr marL="1160463" lvl="1" indent="-441325" eaLnBrk="1" hangingPunct="1">
              <a:lnSpc>
                <a:spcPct val="85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AutoNum type="arabicPeriod"/>
            </a:pPr>
            <a:r>
              <a:rPr lang="en-GB" sz="3000" i="1" dirty="0" smtClean="0">
                <a:solidFill>
                  <a:srgbClr val="660033"/>
                </a:solidFill>
              </a:rPr>
              <a:t>Small Samples</a:t>
            </a:r>
            <a:r>
              <a:rPr lang="en-GB" sz="3000" i="1" dirty="0" smtClean="0">
                <a:solidFill>
                  <a:schemeClr val="tx2"/>
                </a:solidFill>
              </a:rPr>
              <a:t> </a:t>
            </a:r>
            <a:r>
              <a:rPr lang="en-GB" sz="3000" i="1" dirty="0" smtClean="0"/>
              <a:t>(A1?)</a:t>
            </a:r>
          </a:p>
          <a:p>
            <a:pPr marL="1160463" lvl="1" indent="-441325" eaLnBrk="1" hangingPunct="1">
              <a:lnSpc>
                <a:spcPct val="85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AutoNum type="arabicPeriod"/>
            </a:pPr>
            <a:r>
              <a:rPr lang="en-GB" sz="3000" i="1" dirty="0" smtClean="0">
                <a:solidFill>
                  <a:srgbClr val="660033"/>
                </a:solidFill>
              </a:rPr>
              <a:t>Multicollinearity</a:t>
            </a:r>
            <a:r>
              <a:rPr lang="en-GB" sz="3000" i="1" dirty="0" smtClean="0">
                <a:solidFill>
                  <a:schemeClr val="tx2"/>
                </a:solidFill>
              </a:rPr>
              <a:t> </a:t>
            </a:r>
            <a:r>
              <a:rPr lang="en-GB" sz="3000" i="1" dirty="0" smtClean="0"/>
              <a:t>(A2?)</a:t>
            </a:r>
          </a:p>
          <a:p>
            <a:pPr marL="1160463" lvl="1" indent="-441325" eaLnBrk="1" hangingPunct="1">
              <a:lnSpc>
                <a:spcPct val="85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AutoNum type="arabicPeriod"/>
            </a:pPr>
            <a:r>
              <a:rPr lang="en-GB" sz="3000" i="1" dirty="0" smtClean="0">
                <a:solidFill>
                  <a:srgbClr val="660033"/>
                </a:solidFill>
              </a:rPr>
              <a:t>Non-Normal Error terms</a:t>
            </a:r>
            <a:r>
              <a:rPr lang="en-GB" sz="3000" i="1" dirty="0" smtClean="0">
                <a:solidFill>
                  <a:schemeClr val="tx2"/>
                </a:solidFill>
              </a:rPr>
              <a:t> </a:t>
            </a:r>
            <a:r>
              <a:rPr lang="en-GB" sz="3000" i="1" dirty="0" smtClean="0"/>
              <a:t>(A4?)</a:t>
            </a:r>
          </a:p>
          <a:p>
            <a:pPr marL="1160463" lvl="1" indent="-441325" eaLnBrk="1" hangingPunct="1">
              <a:lnSpc>
                <a:spcPct val="85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AutoNum type="arabicPeriod"/>
            </a:pPr>
            <a:r>
              <a:rPr lang="en-GB" sz="3000" i="1" dirty="0" smtClean="0">
                <a:solidFill>
                  <a:srgbClr val="660033"/>
                </a:solidFill>
              </a:rPr>
              <a:t>Non-IID Error terms</a:t>
            </a:r>
            <a:r>
              <a:rPr lang="en-GB" sz="3000" i="1" dirty="0" smtClean="0">
                <a:solidFill>
                  <a:schemeClr val="tx2"/>
                </a:solidFill>
              </a:rPr>
              <a:t> </a:t>
            </a:r>
            <a:r>
              <a:rPr lang="en-GB" sz="3000" i="1" dirty="0" smtClean="0"/>
              <a:t>(A3?)</a:t>
            </a:r>
            <a:r>
              <a:rPr lang="en-GB" sz="3000" i="1" dirty="0" smtClean="0">
                <a:solidFill>
                  <a:srgbClr val="006000"/>
                </a:solidFill>
              </a:rPr>
              <a:t>:</a:t>
            </a:r>
          </a:p>
          <a:p>
            <a:pPr marL="1703388" lvl="2" indent="-363538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i="1" dirty="0" smtClean="0">
                <a:solidFill>
                  <a:srgbClr val="000000"/>
                </a:solidFill>
              </a:rPr>
              <a:t>A. Heteroskedasticity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  <a:r>
              <a:rPr lang="en-GB" sz="2800" i="1" dirty="0" smtClean="0"/>
              <a:t>(A3.1?)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</a:p>
          <a:p>
            <a:pPr marL="1703388" lvl="2" indent="-363538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i="1" dirty="0" smtClean="0">
                <a:solidFill>
                  <a:srgbClr val="000000"/>
                </a:solidFill>
              </a:rPr>
              <a:t>B. Autocorrelation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  <a:r>
              <a:rPr lang="en-GB" sz="2800" i="1" dirty="0" smtClean="0"/>
              <a:t>(A3.2?)</a:t>
            </a:r>
          </a:p>
          <a:p>
            <a:pPr marL="1160463" lvl="1" indent="-441325" eaLnBrk="1" hangingPunct="1">
              <a:lnSpc>
                <a:spcPct val="85000"/>
              </a:lnSpc>
              <a:spcBef>
                <a:spcPct val="0"/>
              </a:spcBef>
              <a:buClr>
                <a:srgbClr val="660033"/>
              </a:buClr>
              <a:buFont typeface="Wingdings" pitchFamily="2" charset="2"/>
              <a:buAutoNum type="arabicPeriod" startAt="5"/>
            </a:pPr>
            <a:r>
              <a:rPr lang="en-GB" sz="3000" i="1" dirty="0" smtClean="0">
                <a:solidFill>
                  <a:srgbClr val="660033"/>
                </a:solidFill>
              </a:rPr>
              <a:t>Endogeneity</a:t>
            </a:r>
            <a:r>
              <a:rPr lang="en-GB" sz="3000" i="1" dirty="0" smtClean="0">
                <a:solidFill>
                  <a:schemeClr val="tx2"/>
                </a:solidFill>
              </a:rPr>
              <a:t> </a:t>
            </a:r>
            <a:r>
              <a:rPr lang="en-GB" sz="3000" i="1" dirty="0" smtClean="0"/>
              <a:t>(A5?)</a:t>
            </a:r>
            <a:r>
              <a:rPr lang="en-GB" sz="3000" i="1" dirty="0" smtClean="0">
                <a:solidFill>
                  <a:srgbClr val="006000"/>
                </a:solidFill>
              </a:rPr>
              <a:t>:</a:t>
            </a:r>
          </a:p>
          <a:p>
            <a:pPr marL="1703388" lvl="2" indent="-439738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i="1" dirty="0" smtClean="0">
                <a:solidFill>
                  <a:srgbClr val="000000"/>
                </a:solidFill>
              </a:rPr>
              <a:t>A. Stochastic Regressors and Measurement Errors</a:t>
            </a:r>
          </a:p>
          <a:p>
            <a:pPr marL="1703388" lvl="2" indent="-439738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i="1" dirty="0" smtClean="0">
                <a:solidFill>
                  <a:srgbClr val="000000"/>
                </a:solidFill>
              </a:rPr>
              <a:t>B. Model Specification Errors: </a:t>
            </a:r>
          </a:p>
          <a:p>
            <a:pPr marL="2381250" lvl="3" indent="-304800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b="1" i="1" dirty="0" smtClean="0">
                <a:solidFill>
                  <a:schemeClr val="tx2"/>
                </a:solidFill>
              </a:rPr>
              <a:t>a. Omission of Relevant Variables </a:t>
            </a:r>
          </a:p>
          <a:p>
            <a:pPr marL="2381250" lvl="3" indent="-304800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b="1" i="1" dirty="0" smtClean="0">
                <a:solidFill>
                  <a:schemeClr val="tx2"/>
                </a:solidFill>
              </a:rPr>
              <a:t>b. Wrong Functional Form</a:t>
            </a:r>
          </a:p>
          <a:p>
            <a:pPr marL="2381250" lvl="3" indent="-304800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b="1" i="1" dirty="0" smtClean="0">
                <a:solidFill>
                  <a:srgbClr val="006600"/>
                </a:solidFill>
              </a:rPr>
              <a:t>c. Inclusion of Irrelevant Variables (</a:t>
            </a:r>
            <a:r>
              <a:rPr lang="en-GB" sz="2800" b="1" i="1" dirty="0" smtClean="0">
                <a:solidFill>
                  <a:srgbClr val="000000"/>
                </a:solidFill>
              </a:rPr>
              <a:t>?XXX</a:t>
            </a:r>
            <a:r>
              <a:rPr lang="en-GB" sz="2800" b="1" i="1" dirty="0" smtClean="0">
                <a:solidFill>
                  <a:srgbClr val="006600"/>
                </a:solidFill>
              </a:rPr>
              <a:t>)</a:t>
            </a:r>
          </a:p>
          <a:p>
            <a:pPr marL="2381250" lvl="3" indent="-304800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b="1" i="1" dirty="0" smtClean="0">
                <a:solidFill>
                  <a:schemeClr val="tx2"/>
                </a:solidFill>
              </a:rPr>
              <a:t>d. Stability of Parameters</a:t>
            </a:r>
            <a:endParaRPr lang="en-GB" sz="2800" i="1" dirty="0" smtClean="0">
              <a:solidFill>
                <a:srgbClr val="000000"/>
              </a:solidFill>
            </a:endParaRPr>
          </a:p>
          <a:p>
            <a:pPr marL="1703388" lvl="2" indent="-363538" eaLnBrk="1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i="1" dirty="0" smtClean="0">
                <a:solidFill>
                  <a:srgbClr val="000000"/>
                </a:solidFill>
              </a:rPr>
              <a:t>C. Simultaneity (or Reverse Causality)</a:t>
            </a:r>
            <a:endParaRPr lang="en-GB" sz="3000" i="1" dirty="0" smtClean="0">
              <a:solidFill>
                <a:srgbClr val="000000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125413" y="188913"/>
            <a:ext cx="9001125" cy="1223962"/>
          </a:xfrm>
        </p:spPr>
        <p:txBody>
          <a:bodyPr anchor="ctr" anchorCtr="1"/>
          <a:lstStyle/>
          <a:p>
            <a:pPr eaLnBrk="1" hangingPunct="1"/>
            <a:r>
              <a:rPr lang="en-US" dirty="0" smtClean="0"/>
              <a:t>4.1 Introduction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u="sng" dirty="0" smtClean="0">
                <a:solidFill>
                  <a:schemeClr val="tx1"/>
                </a:solidFill>
                <a:effectLst/>
              </a:rPr>
              <a:t>Outline of the Chapter:</a:t>
            </a:r>
            <a:endParaRPr lang="en-GB" u="sng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0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0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0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2538" y="1412875"/>
            <a:ext cx="8947975" cy="5445125"/>
          </a:xfrm>
        </p:spPr>
        <p:txBody>
          <a:bodyPr/>
          <a:lstStyle/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Requirement for estimation: n ≥ K+1.</a:t>
            </a:r>
          </a:p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If </a:t>
            </a:r>
            <a:r>
              <a:rPr lang="en-GB" sz="3000" i="1" dirty="0" smtClean="0"/>
              <a:t>n</a:t>
            </a:r>
            <a:r>
              <a:rPr lang="en-GB" sz="3000" dirty="0" smtClean="0"/>
              <a:t> is small, it may be difficult to detect violations of assumptions. </a:t>
            </a:r>
          </a:p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With small </a:t>
            </a:r>
            <a:r>
              <a:rPr lang="en-GB" sz="3000" i="1" dirty="0" smtClean="0"/>
              <a:t>n</a:t>
            </a:r>
            <a:r>
              <a:rPr lang="en-GB" sz="3000" dirty="0" smtClean="0"/>
              <a:t>, it is hard to detect heteroskedast-icity or non-normality of ɛ</a:t>
            </a:r>
            <a:r>
              <a:rPr lang="en-GB" sz="3000" baseline="-25000" dirty="0" smtClean="0"/>
              <a:t>i</a:t>
            </a:r>
            <a:r>
              <a:rPr lang="en-GB" sz="3000" dirty="0" smtClean="0"/>
              <a:t>'s even when present.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Though no assumption is violated, a regression with small </a:t>
            </a:r>
            <a:r>
              <a:rPr lang="en-GB" sz="3000" i="1" dirty="0" smtClean="0"/>
              <a:t>n</a:t>
            </a:r>
            <a:r>
              <a:rPr lang="en-GB" sz="3000" dirty="0" smtClean="0"/>
              <a:t> may not have sufficient power to reject 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j</a:t>
            </a:r>
            <a:r>
              <a:rPr lang="en-GB" sz="3000" dirty="0" smtClean="0"/>
              <a:t> = 0, even if </a:t>
            </a:r>
            <a:r>
              <a:rPr lang="el-GR" sz="3000" dirty="0" smtClean="0"/>
              <a:t>β</a:t>
            </a:r>
            <a:r>
              <a:rPr lang="en-GB" sz="3000" baseline="-25000" dirty="0" smtClean="0"/>
              <a:t>j</a:t>
            </a:r>
            <a:r>
              <a:rPr lang="en-GB" sz="3000" dirty="0" smtClean="0"/>
              <a:t> ≠ 0. </a:t>
            </a:r>
          </a:p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dirty="0" smtClean="0"/>
              <a:t>If </a:t>
            </a:r>
            <a:r>
              <a:rPr lang="en-GB" sz="3000" dirty="0" smtClean="0">
                <a:solidFill>
                  <a:srgbClr val="006000"/>
                </a:solidFill>
              </a:rPr>
              <a:t>[(K+1)/n]</a:t>
            </a:r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006000"/>
                </a:solidFill>
              </a:rPr>
              <a:t>&gt; 0.4</a:t>
            </a:r>
            <a:r>
              <a:rPr lang="en-GB" sz="3000" dirty="0" smtClean="0"/>
              <a:t>, it will often be difficult to fit a reliable model. </a:t>
            </a:r>
          </a:p>
          <a:p>
            <a:pPr marL="441325" indent="-441325" eaLnBrk="1" hangingPunct="1">
              <a:lnSpc>
                <a:spcPct val="98000"/>
              </a:lnSpc>
              <a:spcBef>
                <a:spcPct val="0"/>
              </a:spcBef>
            </a:pPr>
            <a:r>
              <a:rPr lang="en-GB" sz="3000" i="1" u="sng" dirty="0" smtClean="0">
                <a:solidFill>
                  <a:srgbClr val="660033"/>
                </a:solidFill>
              </a:rPr>
              <a:t>Rule of thumb</a:t>
            </a:r>
            <a:r>
              <a:rPr lang="en-GB" sz="3000" dirty="0" smtClean="0"/>
              <a:t>: aim to have </a:t>
            </a:r>
            <a:r>
              <a:rPr lang="en-GB" sz="3000" dirty="0" smtClean="0">
                <a:solidFill>
                  <a:srgbClr val="006000"/>
                </a:solidFill>
              </a:rPr>
              <a:t>n≥6X</a:t>
            </a:r>
            <a:r>
              <a:rPr lang="en-GB" sz="3000" dirty="0" smtClean="0"/>
              <a:t> &amp; </a:t>
            </a:r>
            <a:r>
              <a:rPr lang="en-GB" sz="3000" dirty="0" smtClean="0">
                <a:solidFill>
                  <a:srgbClr val="006000"/>
                </a:solidFill>
              </a:rPr>
              <a:t>ideally n≥10X</a:t>
            </a:r>
            <a:r>
              <a:rPr lang="en-GB" sz="3000" dirty="0" smtClean="0"/>
              <a:t>.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25413" y="476250"/>
            <a:ext cx="9001125" cy="647700"/>
          </a:xfr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 anchorCtr="1"/>
          <a:lstStyle/>
          <a:p>
            <a:pPr eaLnBrk="1" hangingPunct="1">
              <a:defRPr/>
            </a:pPr>
            <a:r>
              <a:rPr lang="en-GB" dirty="0" smtClean="0"/>
              <a:t>4.2 Sample Size: Problems with Few Data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1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438" y="1412875"/>
            <a:ext cx="8982075" cy="5445125"/>
          </a:xfrm>
        </p:spPr>
        <p:txBody>
          <a:bodyPr/>
          <a:lstStyle/>
          <a:p>
            <a:pPr marL="395288" indent="-395288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Many social research studies use a large number of predictors. Problems arise when the various predictors are highly &amp; linearly related.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Recall that, in a MLR, only the independent variation in a regressor is used in estimating the coefficient of that regressor.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dirty="0" smtClean="0"/>
              <a:t>If 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&amp; 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are highly correlated, the coefficients of 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&amp; 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will be determined by the minority of cases where they don’t overlap.</a:t>
            </a:r>
          </a:p>
          <a:p>
            <a:pPr marL="341313" indent="-341313" eaLnBrk="1" hangingPunct="1">
              <a:lnSpc>
                <a:spcPct val="98000"/>
              </a:lnSpc>
              <a:spcBef>
                <a:spcPct val="0"/>
              </a:spcBef>
            </a:pPr>
            <a:r>
              <a:rPr lang="en-US" sz="3000" u="sng" dirty="0" smtClean="0">
                <a:solidFill>
                  <a:srgbClr val="000000"/>
                </a:solidFill>
              </a:rPr>
              <a:t>Perfect multicollinearity</a:t>
            </a:r>
            <a:r>
              <a:rPr lang="en-US" sz="3000" dirty="0" smtClean="0"/>
              <a:t>: occurs when one (or more) of the regressors in a model (e.g., X</a:t>
            </a:r>
            <a:r>
              <a:rPr lang="en-US" sz="3000" baseline="-25000" dirty="0" smtClean="0"/>
              <a:t>K</a:t>
            </a:r>
            <a:r>
              <a:rPr lang="en-US" sz="3000" dirty="0" smtClean="0"/>
              <a:t>) is a linear function of other/s (X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, </a:t>
            </a:r>
            <a:r>
              <a:rPr lang="en-US" sz="3000" dirty="0" err="1" smtClean="0"/>
              <a:t>i</a:t>
            </a:r>
            <a:r>
              <a:rPr lang="en-US" sz="3000" dirty="0" smtClean="0"/>
              <a:t> = 1, 2, …, K-1).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xfrm>
            <a:off x="541338" y="333375"/>
            <a:ext cx="8494712" cy="792163"/>
          </a:xfr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4.3 Multicollinearity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Level 15">
      <a:dk1>
        <a:srgbClr val="003399"/>
      </a:dk1>
      <a:lt1>
        <a:srgbClr val="FFFFFF"/>
      </a:lt1>
      <a:dk2>
        <a:srgbClr val="CC0000"/>
      </a:dk2>
      <a:lt2>
        <a:srgbClr val="99CC00"/>
      </a:lt2>
      <a:accent1>
        <a:srgbClr val="D60093"/>
      </a:accent1>
      <a:accent2>
        <a:srgbClr val="00FFFF"/>
      </a:accent2>
      <a:accent3>
        <a:srgbClr val="FFFFFF"/>
      </a:accent3>
      <a:accent4>
        <a:srgbClr val="002A82"/>
      </a:accent4>
      <a:accent5>
        <a:srgbClr val="E8AAC8"/>
      </a:accent5>
      <a:accent6>
        <a:srgbClr val="00E7E7"/>
      </a:accent6>
      <a:hlink>
        <a:srgbClr val="FFCC00"/>
      </a:hlink>
      <a:folHlink>
        <a:srgbClr val="CC9900"/>
      </a:folHlink>
    </a:clrScheme>
    <a:fontScheme name="Level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3399"/>
        </a:dk1>
        <a:lt1>
          <a:srgbClr val="FFFFFF"/>
        </a:lt1>
        <a:dk2>
          <a:srgbClr val="006600"/>
        </a:dk2>
        <a:lt2>
          <a:srgbClr val="66660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2A82"/>
        </a:accent4>
        <a:accent5>
          <a:srgbClr val="CAE2AA"/>
        </a:accent5>
        <a:accent6>
          <a:srgbClr val="B9000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3399"/>
        </a:dk1>
        <a:lt1>
          <a:srgbClr val="FFFFFF"/>
        </a:lt1>
        <a:dk2>
          <a:srgbClr val="006600"/>
        </a:dk2>
        <a:lt2>
          <a:srgbClr val="666600"/>
        </a:lt2>
        <a:accent1>
          <a:srgbClr val="D60093"/>
        </a:accent1>
        <a:accent2>
          <a:srgbClr val="FFCC66"/>
        </a:accent2>
        <a:accent3>
          <a:srgbClr val="FFFFFF"/>
        </a:accent3>
        <a:accent4>
          <a:srgbClr val="002A82"/>
        </a:accent4>
        <a:accent5>
          <a:srgbClr val="E8AAC8"/>
        </a:accent5>
        <a:accent6>
          <a:srgbClr val="E7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3399"/>
        </a:dk1>
        <a:lt1>
          <a:srgbClr val="FFFFFF"/>
        </a:lt1>
        <a:dk2>
          <a:srgbClr val="CC0000"/>
        </a:dk2>
        <a:lt2>
          <a:srgbClr val="666600"/>
        </a:lt2>
        <a:accent1>
          <a:srgbClr val="D60093"/>
        </a:accent1>
        <a:accent2>
          <a:srgbClr val="FFCC66"/>
        </a:accent2>
        <a:accent3>
          <a:srgbClr val="FFFFFF"/>
        </a:accent3>
        <a:accent4>
          <a:srgbClr val="002A82"/>
        </a:accent4>
        <a:accent5>
          <a:srgbClr val="E8AAC8"/>
        </a:accent5>
        <a:accent6>
          <a:srgbClr val="E7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3399"/>
        </a:dk1>
        <a:lt1>
          <a:srgbClr val="FFFFFF"/>
        </a:lt1>
        <a:dk2>
          <a:srgbClr val="CC0000"/>
        </a:dk2>
        <a:lt2>
          <a:srgbClr val="009900"/>
        </a:lt2>
        <a:accent1>
          <a:srgbClr val="D60093"/>
        </a:accent1>
        <a:accent2>
          <a:srgbClr val="9966FF"/>
        </a:accent2>
        <a:accent3>
          <a:srgbClr val="FFFFFF"/>
        </a:accent3>
        <a:accent4>
          <a:srgbClr val="002A82"/>
        </a:accent4>
        <a:accent5>
          <a:srgbClr val="E8AAC8"/>
        </a:accent5>
        <a:accent6>
          <a:srgbClr val="8A5C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3399"/>
        </a:dk1>
        <a:lt1>
          <a:srgbClr val="FFFFFF"/>
        </a:lt1>
        <a:dk2>
          <a:srgbClr val="DF0000"/>
        </a:dk2>
        <a:lt2>
          <a:srgbClr val="009900"/>
        </a:lt2>
        <a:accent1>
          <a:srgbClr val="D60093"/>
        </a:accent1>
        <a:accent2>
          <a:srgbClr val="9966FF"/>
        </a:accent2>
        <a:accent3>
          <a:srgbClr val="FFFFFF"/>
        </a:accent3>
        <a:accent4>
          <a:srgbClr val="002A82"/>
        </a:accent4>
        <a:accent5>
          <a:srgbClr val="E8AAC8"/>
        </a:accent5>
        <a:accent6>
          <a:srgbClr val="8A5C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3399"/>
        </a:dk1>
        <a:lt1>
          <a:srgbClr val="FFFFFF"/>
        </a:lt1>
        <a:dk2>
          <a:srgbClr val="CC0000"/>
        </a:dk2>
        <a:lt2>
          <a:srgbClr val="666600"/>
        </a:lt2>
        <a:accent1>
          <a:srgbClr val="D60093"/>
        </a:accent1>
        <a:accent2>
          <a:srgbClr val="00FFFF"/>
        </a:accent2>
        <a:accent3>
          <a:srgbClr val="FFFFFF"/>
        </a:accent3>
        <a:accent4>
          <a:srgbClr val="002A82"/>
        </a:accent4>
        <a:accent5>
          <a:srgbClr val="E8AAC8"/>
        </a:accent5>
        <a:accent6>
          <a:srgbClr val="00E7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3399"/>
        </a:dk1>
        <a:lt1>
          <a:srgbClr val="FFFFFF"/>
        </a:lt1>
        <a:dk2>
          <a:srgbClr val="CC0000"/>
        </a:dk2>
        <a:lt2>
          <a:srgbClr val="99CC00"/>
        </a:lt2>
        <a:accent1>
          <a:srgbClr val="D60093"/>
        </a:accent1>
        <a:accent2>
          <a:srgbClr val="00FFFF"/>
        </a:accent2>
        <a:accent3>
          <a:srgbClr val="FFFFFF"/>
        </a:accent3>
        <a:accent4>
          <a:srgbClr val="002A82"/>
        </a:accent4>
        <a:accent5>
          <a:srgbClr val="E8AAC8"/>
        </a:accent5>
        <a:accent6>
          <a:srgbClr val="00E7E7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7955</TotalTime>
  <Words>5777</Words>
  <Application>Microsoft Office PowerPoint</Application>
  <PresentationFormat>Custom</PresentationFormat>
  <Paragraphs>542</Paragraphs>
  <Slides>60</Slides>
  <Notes>60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Level</vt:lpstr>
      <vt:lpstr>Equation</vt:lpstr>
      <vt:lpstr> CHAPTER FOUR  VIOLATING THE ASSUMPTIONS OF THE CLASSICAL LINEAR REGRESSION MODEL (CLRM) </vt:lpstr>
      <vt:lpstr>4.1 Introduction</vt:lpstr>
      <vt:lpstr>4.1 Introduction</vt:lpstr>
      <vt:lpstr>4.1 Introduction</vt:lpstr>
      <vt:lpstr>4.1 Introduction  II. The Assumptions of the CLRM:</vt:lpstr>
      <vt:lpstr>4.1 Introduction</vt:lpstr>
      <vt:lpstr>4.1 Introduction  Outline of the Chapter:</vt:lpstr>
      <vt:lpstr>4.2 Sample Size: Problems with Few Data Points</vt:lpstr>
      <vt:lpstr>4.3 Multicollinearity</vt:lpstr>
      <vt:lpstr>4.3 Multicollinearity</vt:lpstr>
      <vt:lpstr>4.3 Multicollinearity</vt:lpstr>
      <vt:lpstr>4.3 Multicollinearity</vt:lpstr>
      <vt:lpstr>4.3 Multicollinearity</vt:lpstr>
      <vt:lpstr>4.3 Multicollinearity</vt:lpstr>
      <vt:lpstr>4.3 Multicollinearity</vt:lpstr>
      <vt:lpstr>4.3 Multicollinearity</vt:lpstr>
      <vt:lpstr>4.3 Multicollinearity</vt:lpstr>
      <vt:lpstr>4.3 Multicollinearity</vt:lpstr>
      <vt:lpstr>4.3 Multicollinearity</vt:lpstr>
      <vt:lpstr>4.4 Non-normality of the Error Term</vt:lpstr>
      <vt:lpstr>4.4 Non-normality of the Error Term</vt:lpstr>
      <vt:lpstr>4.5 Non-IID Errors</vt:lpstr>
      <vt:lpstr>4.5.1 Heteroskedasticity</vt:lpstr>
      <vt:lpstr>4.5.1 Heteroskedasticity</vt:lpstr>
      <vt:lpstr>4.5.1 Heteroskedasticity</vt:lpstr>
      <vt:lpstr>4.5.1 Heteroskedasticity</vt:lpstr>
      <vt:lpstr>4.5.1 Heteroskedasticity</vt:lpstr>
      <vt:lpstr>4.5.1 Heteroskedasticity</vt:lpstr>
      <vt:lpstr>4.5.2 Autocorrelation</vt:lpstr>
      <vt:lpstr>4.5.2 Autocorrelation</vt:lpstr>
      <vt:lpstr>4.5.2 Autocorrelation</vt:lpstr>
      <vt:lpstr>4.5.2 Autocorrelation</vt:lpstr>
      <vt:lpstr>4.6 Endogenous Regressors: E(ɛi|Xj) ≠ 0</vt:lpstr>
      <vt:lpstr>4.6 Endogenous Regressors: E(ɛi|Xj) ≠ 0</vt:lpstr>
      <vt:lpstr>4.6 Endogenous Regressors: E(ɛi|Xj) ≠ 0</vt:lpstr>
      <vt:lpstr>4.6.1 Stochastic Regressors and Measurement Error</vt:lpstr>
      <vt:lpstr>4.6.1 Stochastic Regressors and Measurement Error</vt:lpstr>
      <vt:lpstr>4.6.1 Stochastic Regressors and Measurement Error</vt:lpstr>
      <vt:lpstr>4.6.2 Specification Errors</vt:lpstr>
      <vt:lpstr>4.6.2 Specification Errors</vt:lpstr>
      <vt:lpstr>4.6.2 Specification Errors</vt:lpstr>
      <vt:lpstr>4.6.2 Specification Errors</vt:lpstr>
      <vt:lpstr>4.6.2 Specification Errors</vt:lpstr>
      <vt:lpstr>4.6.2 Specification Errors</vt:lpstr>
      <vt:lpstr>4.6.2 Specification Errors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4.6.3 Stability of Parameters and Dummy Variables Regression (DVR)</vt:lpstr>
      <vt:lpstr>4.6.4 Simultaneity Bias</vt:lpstr>
      <vt:lpstr>4.6.4 Simultaneity Bias</vt:lpstr>
      <vt:lpstr>4.6.4 Simultaneity Bias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</cp:lastModifiedBy>
  <cp:revision>158</cp:revision>
  <dcterms:created xsi:type="dcterms:W3CDTF">2009-04-06T15:37:26Z</dcterms:created>
  <dcterms:modified xsi:type="dcterms:W3CDTF">2020-04-23T07:51:14Z</dcterms:modified>
</cp:coreProperties>
</file>