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607" r:id="rId2"/>
    <p:sldId id="608" r:id="rId3"/>
    <p:sldId id="609" r:id="rId4"/>
    <p:sldId id="611" r:id="rId5"/>
    <p:sldId id="612" r:id="rId6"/>
    <p:sldId id="613" r:id="rId7"/>
    <p:sldId id="614" r:id="rId8"/>
    <p:sldId id="615" r:id="rId9"/>
    <p:sldId id="616" r:id="rId10"/>
    <p:sldId id="617" r:id="rId11"/>
    <p:sldId id="618" r:id="rId12"/>
    <p:sldId id="619" r:id="rId13"/>
    <p:sldId id="620" r:id="rId14"/>
    <p:sldId id="621" r:id="rId15"/>
    <p:sldId id="622" r:id="rId16"/>
    <p:sldId id="623" r:id="rId17"/>
    <p:sldId id="624" r:id="rId1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p:scale>
          <a:sx n="77" d="100"/>
          <a:sy n="77" d="100"/>
        </p:scale>
        <p:origin x="-1176" y="-42"/>
      </p:cViewPr>
      <p:guideLst>
        <p:guide orient="horz" pos="2172"/>
        <p:guide pos="28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981" cy="466434"/>
          </a:xfrm>
          <a:prstGeom prst="rect">
            <a:avLst/>
          </a:prstGeom>
        </p:spPr>
        <p:txBody>
          <a:bodyPr vert="horz" lIns="91440" tIns="45720" rIns="91440" bIns="45720" rtlCol="0"/>
          <a:lstStyle>
            <a:lvl1pPr algn="l">
              <a:defRPr sz="1205"/>
            </a:lvl1pPr>
          </a:lstStyle>
          <a:p>
            <a:endParaRPr lang="en-US"/>
          </a:p>
        </p:txBody>
      </p:sp>
      <p:sp>
        <p:nvSpPr>
          <p:cNvPr id="3" name="Date Placeholder 2"/>
          <p:cNvSpPr>
            <a:spLocks noGrp="1"/>
          </p:cNvSpPr>
          <p:nvPr>
            <p:ph type="dt" sz="quarter" idx="1"/>
          </p:nvPr>
        </p:nvSpPr>
        <p:spPr>
          <a:xfrm>
            <a:off x="3897921" y="0"/>
            <a:ext cx="2981981" cy="466434"/>
          </a:xfrm>
          <a:prstGeom prst="rect">
            <a:avLst/>
          </a:prstGeom>
        </p:spPr>
        <p:txBody>
          <a:bodyPr vert="horz" lIns="91440" tIns="45720" rIns="91440" bIns="45720" rtlCol="0"/>
          <a:lstStyle>
            <a:lvl1pPr algn="r">
              <a:defRPr sz="1205"/>
            </a:lvl1pPr>
          </a:lstStyle>
          <a:p>
            <a:r>
              <a:rPr lang="en-US" smtClean="0"/>
              <a:t>3/8/2020</a:t>
            </a:r>
            <a:endParaRPr lang="en-US"/>
          </a:p>
        </p:txBody>
      </p:sp>
      <p:sp>
        <p:nvSpPr>
          <p:cNvPr id="4" name="Footer Placeholder 3"/>
          <p:cNvSpPr>
            <a:spLocks noGrp="1"/>
          </p:cNvSpPr>
          <p:nvPr>
            <p:ph type="ftr" sz="quarter" idx="2"/>
          </p:nvPr>
        </p:nvSpPr>
        <p:spPr>
          <a:xfrm>
            <a:off x="0" y="8829967"/>
            <a:ext cx="2981981" cy="466433"/>
          </a:xfrm>
          <a:prstGeom prst="rect">
            <a:avLst/>
          </a:prstGeom>
        </p:spPr>
        <p:txBody>
          <a:bodyPr vert="horz" lIns="91440" tIns="45720" rIns="91440" bIns="45720" rtlCol="0" anchor="b"/>
          <a:lstStyle>
            <a:lvl1pPr algn="l">
              <a:defRPr sz="1205"/>
            </a:lvl1pPr>
          </a:lstStyle>
          <a:p>
            <a:endParaRPr lang="en-US"/>
          </a:p>
        </p:txBody>
      </p:sp>
      <p:sp>
        <p:nvSpPr>
          <p:cNvPr id="5" name="Slide Number Placeholder 4"/>
          <p:cNvSpPr>
            <a:spLocks noGrp="1"/>
          </p:cNvSpPr>
          <p:nvPr>
            <p:ph type="sldNum" sz="quarter" idx="3"/>
          </p:nvPr>
        </p:nvSpPr>
        <p:spPr>
          <a:xfrm>
            <a:off x="3897921" y="8829967"/>
            <a:ext cx="2981981" cy="466433"/>
          </a:xfrm>
          <a:prstGeom prst="rect">
            <a:avLst/>
          </a:prstGeom>
        </p:spPr>
        <p:txBody>
          <a:bodyPr vert="horz" lIns="91440" tIns="45720" rIns="91440" bIns="45720" rtlCol="0" anchor="b"/>
          <a:lstStyle>
            <a:lvl1pPr algn="r">
              <a:defRPr sz="1205"/>
            </a:lvl1pPr>
          </a:lstStyle>
          <a:p>
            <a:fld id="{50305E07-67EA-4042-A3F6-853A8AD8D209}" type="slidenum">
              <a:rPr lang="en-US" smtClean="0"/>
              <a:t>‹#›</a:t>
            </a:fld>
            <a:endParaRPr lang="en-US"/>
          </a:p>
        </p:txBody>
      </p:sp>
    </p:spTree>
    <p:extLst>
      <p:ext uri="{BB962C8B-B14F-4D97-AF65-F5344CB8AC3E}">
        <p14:creationId xmlns:p14="http://schemas.microsoft.com/office/powerpoint/2010/main" val="90874084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r>
              <a:rPr lang="en-US" smtClean="0"/>
              <a:t>3/8/2020</a:t>
            </a:r>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94C9D935-204B-4B33-99FB-C3F0CC832FB1}" type="slidenum">
              <a:rPr lang="en-US" smtClean="0"/>
              <a:t>‹#›</a:t>
            </a:fld>
            <a:endParaRPr lang="en-US"/>
          </a:p>
        </p:txBody>
      </p:sp>
    </p:spTree>
    <p:extLst>
      <p:ext uri="{BB962C8B-B14F-4D97-AF65-F5344CB8AC3E}">
        <p14:creationId xmlns:p14="http://schemas.microsoft.com/office/powerpoint/2010/main" val="242567900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9C7527-A224-486D-B8B7-750CD9D52FFF}" type="slidenum">
              <a:rPr lang="en-US" smtClean="0"/>
              <a:t>1</a:t>
            </a:fld>
            <a:endParaRPr lang="en-US"/>
          </a:p>
        </p:txBody>
      </p:sp>
      <p:sp>
        <p:nvSpPr>
          <p:cNvPr id="5" name="Date Placeholder 4"/>
          <p:cNvSpPr>
            <a:spLocks noGrp="1"/>
          </p:cNvSpPr>
          <p:nvPr>
            <p:ph type="dt" idx="1"/>
          </p:nvPr>
        </p:nvSpPr>
        <p:spPr/>
        <p:txBody>
          <a:bodyPr/>
          <a:lstStyle/>
          <a:p>
            <a:r>
              <a:rPr lang="en-US" smtClean="0"/>
              <a:t>3/8/2020</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
        <p:nvSpPr>
          <p:cNvPr id="4" name="Date Placeholder 3"/>
          <p:cNvSpPr>
            <a:spLocks noGrp="1"/>
          </p:cNvSpPr>
          <p:nvPr>
            <p:ph type="dt" idx="1"/>
          </p:nvPr>
        </p:nvSpPr>
        <p:spPr/>
        <p:txBody>
          <a:bodyPr/>
          <a:lstStyle/>
          <a:p>
            <a:r>
              <a:rPr lang="en-US" smtClean="0"/>
              <a:t>3/8/2020</a:t>
            </a:r>
            <a:endParaRPr lang="en-US"/>
          </a:p>
        </p:txBody>
      </p:sp>
      <p:sp>
        <p:nvSpPr>
          <p:cNvPr id="5" name="Slide Number Placeholder 4"/>
          <p:cNvSpPr>
            <a:spLocks noGrp="1"/>
          </p:cNvSpPr>
          <p:nvPr>
            <p:ph type="sldNum" sz="quarter" idx="5"/>
          </p:nvPr>
        </p:nvSpPr>
        <p:spPr/>
        <p:txBody>
          <a:bodyPr/>
          <a:lstStyle/>
          <a:p>
            <a:fld id="{94C9D935-204B-4B33-99FB-C3F0CC832FB1}"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7FD285D-4F7A-429A-8EDD-0A0423C95FEE}" type="datetime1">
              <a:rPr lang="en-US" smtClean="0"/>
              <a:t>4/26/2020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DC2355-F73F-4EF2-A30B-85C87DBABF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87C7EA-1CFC-418D-B7FB-A7C76EED770B}" type="datetime1">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2355-F73F-4EF2-A30B-85C87DBABFF9}" type="slidenum">
              <a:rPr lang="en-US" smtClean="0"/>
              <a:t>‹#›</a:t>
            </a:fld>
            <a:endParaRPr lang="en-US"/>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6D5E67-4921-4970-90DA-CDC52789CA0F}" type="datetime1">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2355-F73F-4EF2-A30B-85C87DBABFF9}" type="slidenum">
              <a:rPr lang="en-US" smtClean="0"/>
              <a:t>‹#›</a:t>
            </a:fld>
            <a:endParaRPr lang="en-US"/>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6F8A7A-903D-465A-88F9-817DDC3C07E9}" type="datetime1">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2355-F73F-4EF2-A30B-85C87DBABFF9}" type="slidenum">
              <a:rPr lang="en-US" smtClean="0"/>
              <a:t>‹#›</a:t>
            </a:fld>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B0785B-AEE0-4BC3-878A-A571D0B40E39}" type="datetime1">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C2355-F73F-4EF2-A30B-85C87DBABF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433D1F-297C-48AD-875E-9BB688BD147D}" type="datetime1">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C2355-F73F-4EF2-A30B-85C87DBABFF9}" type="slidenum">
              <a:rPr lang="en-US" smtClean="0"/>
              <a:t>‹#›</a:t>
            </a:fld>
            <a:endParaRPr lang="en-US"/>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352E84-DCF3-48E2-83B3-290C35425B50}" type="datetime1">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C2355-F73F-4EF2-A30B-85C87DBABFF9}" type="slidenum">
              <a:rPr lang="en-US" smtClean="0"/>
              <a:t>‹#›</a:t>
            </a:fld>
            <a:endParaRPr lang="en-US"/>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4850C0-094E-456E-82E5-8688A4F625DD}" type="datetime1">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C2355-F73F-4EF2-A30B-85C87DBABFF9}" type="slidenum">
              <a:rPr lang="en-US" smtClean="0"/>
              <a:t>‹#›</a:t>
            </a:fld>
            <a:endParaRPr lang="en-US"/>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B4D47-60F1-4B64-B46E-113683730782}" type="datetime1">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C2355-F73F-4EF2-A30B-85C87DBABFF9}" type="slidenum">
              <a:rPr lang="en-US" smtClean="0"/>
              <a:t>‹#›</a:t>
            </a:fld>
            <a:endParaRPr lang="en-US"/>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E6D97B-FB05-4B79-9DE2-F11AADBE4E56}" type="datetime1">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C2355-F73F-4EF2-A30B-85C87DBABFF9}" type="slidenum">
              <a:rPr lang="en-US" smtClean="0"/>
              <a:t>‹#›</a:t>
            </a:fld>
            <a:endParaRPr lang="en-US"/>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F88808-A296-4210-8C73-04BB0B19FC4E}" type="datetime1">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4DC2355-F73F-4EF2-A30B-85C87DBABFF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64337C-2A33-4AB2-B1D1-8FE1210B3827}" type="datetime1">
              <a:rPr lang="en-US" smtClean="0"/>
              <a:t>4/26/2020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DC2355-F73F-4EF2-A30B-85C87DBABFF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8890" y="0"/>
            <a:ext cx="9135745" cy="6870065"/>
          </a:xfrm>
          <a:noFill/>
        </p:spPr>
        <p:txBody>
          <a:bodyPr/>
          <a:lstStyle/>
          <a:p>
            <a:pPr>
              <a:buNone/>
            </a:pPr>
            <a:r>
              <a:rPr lang="en-US" b="1" dirty="0" smtClean="0"/>
              <a:t>                            </a:t>
            </a:r>
            <a:r>
              <a:rPr lang="en-US" sz="4000" b="1" dirty="0" smtClean="0">
                <a:solidFill>
                  <a:srgbClr val="002060"/>
                </a:solidFill>
                <a:latin typeface="Times New Roman" panose="02020603050405020304" pitchFamily="18" charset="0"/>
                <a:cs typeface="Times New Roman" panose="02020603050405020304" pitchFamily="18" charset="0"/>
              </a:rPr>
              <a:t>Field </a:t>
            </a:r>
            <a:r>
              <a:rPr lang="en-US" sz="4000" b="1" dirty="0">
                <a:solidFill>
                  <a:srgbClr val="002060"/>
                </a:solidFill>
                <a:latin typeface="Times New Roman" panose="02020603050405020304" pitchFamily="18" charset="0"/>
                <a:cs typeface="Times New Roman" panose="02020603050405020304" pitchFamily="18" charset="0"/>
              </a:rPr>
              <a:t>Geology </a:t>
            </a:r>
            <a:endParaRPr lang="en-US" sz="4000" b="1" dirty="0" smtClean="0">
              <a:solidFill>
                <a:srgbClr val="002060"/>
              </a:solidFill>
              <a:latin typeface="Times New Roman" panose="02020603050405020304" pitchFamily="18" charset="0"/>
              <a:cs typeface="Times New Roman" panose="02020603050405020304" pitchFamily="18" charset="0"/>
            </a:endParaRPr>
          </a:p>
          <a:p>
            <a:pPr>
              <a:buNone/>
            </a:pPr>
            <a:r>
              <a:rPr lang="en-US" sz="4000" b="1" dirty="0" smtClean="0">
                <a:solidFill>
                  <a:srgbClr val="002060"/>
                </a:solidFill>
                <a:latin typeface="Times New Roman" panose="02020603050405020304" pitchFamily="18" charset="0"/>
                <a:cs typeface="Times New Roman" panose="02020603050405020304" pitchFamily="18" charset="0"/>
              </a:rPr>
              <a:t>                          and </a:t>
            </a:r>
          </a:p>
          <a:p>
            <a:pPr>
              <a:buNone/>
            </a:pP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smtClean="0">
                <a:solidFill>
                  <a:srgbClr val="002060"/>
                </a:solidFill>
                <a:latin typeface="Times New Roman" panose="02020603050405020304" pitchFamily="18" charset="0"/>
                <a:cs typeface="Times New Roman" panose="02020603050405020304" pitchFamily="18" charset="0"/>
              </a:rPr>
              <a:t>                 Report Writing</a:t>
            </a:r>
          </a:p>
          <a:p>
            <a:pPr>
              <a:buNone/>
            </a:pP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smtClean="0">
                <a:solidFill>
                  <a:srgbClr val="002060"/>
                </a:solidFill>
                <a:latin typeface="Times New Roman" panose="02020603050405020304" pitchFamily="18" charset="0"/>
                <a:cs typeface="Times New Roman" panose="02020603050405020304" pitchFamily="18" charset="0"/>
              </a:rPr>
              <a:t>                  Geol(3062)</a:t>
            </a:r>
          </a:p>
          <a:p>
            <a:pPr>
              <a:buNone/>
            </a:pPr>
            <a:r>
              <a:rPr lang="en-US" sz="4000" b="1" dirty="0" smtClean="0">
                <a:solidFill>
                  <a:srgbClr val="002060"/>
                </a:solidFill>
                <a:latin typeface="Times New Roman" panose="02020603050405020304" pitchFamily="18" charset="0"/>
                <a:cs typeface="Times New Roman" panose="02020603050405020304" pitchFamily="18" charset="0"/>
              </a:rPr>
              <a:t>  </a:t>
            </a:r>
          </a:p>
          <a:p>
            <a:pPr>
              <a:buNone/>
            </a:pPr>
            <a:endParaRPr lang="en-US" sz="4000" dirty="0">
              <a:solidFill>
                <a:srgbClr val="002060"/>
              </a:solidFill>
              <a:latin typeface="Times New Roman" panose="02020603050405020304" pitchFamily="18" charset="0"/>
              <a:cs typeface="Times New Roman" panose="02020603050405020304" pitchFamily="18" charset="0"/>
            </a:endParaRPr>
          </a:p>
          <a:p>
            <a:pPr>
              <a:buNone/>
            </a:pPr>
            <a:r>
              <a:rPr lang="en-US" sz="4000" dirty="0">
                <a:solidFill>
                  <a:srgbClr val="002060"/>
                </a:solidFill>
                <a:latin typeface="Times New Roman" panose="02020603050405020304" pitchFamily="18" charset="0"/>
                <a:cs typeface="Times New Roman" panose="02020603050405020304" pitchFamily="18" charset="0"/>
              </a:rPr>
              <a:t>               Prepared by Abere T</a:t>
            </a:r>
            <a:r>
              <a:rPr lang="en-US" sz="4000" dirty="0" smtClean="0">
                <a:solidFill>
                  <a:srgbClr val="002060"/>
                </a:solidFill>
                <a:latin typeface="Times New Roman" panose="02020603050405020304" pitchFamily="18" charset="0"/>
                <a:cs typeface="Times New Roman" panose="02020603050405020304" pitchFamily="18" charset="0"/>
              </a:rPr>
              <a:t>.</a:t>
            </a:r>
          </a:p>
          <a:p>
            <a:pPr>
              <a:buNone/>
            </a:pPr>
            <a:r>
              <a:rPr lang="en-US" sz="4000" smtClean="0">
                <a:solidFill>
                  <a:srgbClr val="002060"/>
                </a:solidFill>
                <a:latin typeface="Times New Roman" panose="02020603050405020304" pitchFamily="18" charset="0"/>
                <a:cs typeface="Times New Roman" panose="02020603050405020304" pitchFamily="18" charset="0"/>
              </a:rPr>
              <a:t>                  +251930493353</a:t>
            </a:r>
            <a:endParaRPr lang="en-US" sz="4000" dirty="0">
              <a:solidFill>
                <a:srgbClr val="00206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F2156D0-0B57-4428-9F9D-726BB62F9165}" type="slidenum">
              <a:rPr lang="en-US" smtClean="0"/>
              <a:t>1</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350"/>
            <a:ext cx="9144000" cy="6855460"/>
          </a:xfrm>
          <a:ln>
            <a:solidFill>
              <a:srgbClr val="FF0000"/>
            </a:solidFill>
          </a:ln>
        </p:spPr>
        <p:txBody>
          <a:bodyPr>
            <a:normAutofit lnSpcReduction="10000"/>
          </a:bodyPr>
          <a:lstStyle/>
          <a:p>
            <a:pPr algn="just">
              <a:buNone/>
            </a:pPr>
            <a:r>
              <a:rPr lang="en-US" sz="2800" b="1" dirty="0" smtClean="0">
                <a:effectLst/>
                <a:latin typeface="Times New Roman" panose="02020603050405020304" pitchFamily="18" charset="0"/>
                <a:cs typeface="Times New Roman" panose="02020603050405020304" pitchFamily="18" charset="0"/>
              </a:rPr>
              <a:t>1.3 Field work and field data in geology</a:t>
            </a:r>
          </a:p>
          <a:p>
            <a:pPr algn="just">
              <a:buFont typeface="Wingdings" panose="05000000000000000000" pitchFamily="2" charset="2"/>
              <a:buChar char="v"/>
            </a:pPr>
            <a:r>
              <a:rPr lang="en-US" sz="2400" dirty="0">
                <a:effectLst/>
                <a:latin typeface="Times New Roman" panose="02020603050405020304" pitchFamily="18" charset="0"/>
                <a:cs typeface="Times New Roman" panose="02020603050405020304" pitchFamily="18" charset="0"/>
              </a:rPr>
              <a:t>Geologic field work : </a:t>
            </a:r>
            <a:r>
              <a:rPr lang="en-US" sz="2400" dirty="0" smtClean="0">
                <a:effectLst/>
                <a:latin typeface="Times New Roman" panose="02020603050405020304" pitchFamily="18" charset="0"/>
                <a:cs typeface="Times New Roman" panose="02020603050405020304" pitchFamily="18" charset="0"/>
              </a:rPr>
              <a:t>is the </a:t>
            </a:r>
            <a:r>
              <a:rPr lang="en-US" sz="2400" dirty="0">
                <a:effectLst/>
                <a:latin typeface="Times New Roman" panose="02020603050405020304" pitchFamily="18" charset="0"/>
                <a:cs typeface="Times New Roman" panose="02020603050405020304" pitchFamily="18" charset="0"/>
              </a:rPr>
              <a:t>aggregate work to determine the spatial distribution and age of rock units and structures that cut or deform those rock units, and to determine the processes that led to their emplacement and subsequent </a:t>
            </a:r>
            <a:r>
              <a:rPr lang="en-US" sz="2400" dirty="0" smtClean="0">
                <a:effectLst/>
                <a:latin typeface="Times New Roman" panose="02020603050405020304" pitchFamily="18" charset="0"/>
                <a:cs typeface="Times New Roman" panose="02020603050405020304" pitchFamily="18" charset="0"/>
              </a:rPr>
              <a:t>modification.</a:t>
            </a:r>
            <a:r>
              <a:rPr lang="en-US" sz="2400" dirty="0">
                <a:effectLst/>
                <a:latin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dirty="0" smtClean="0">
                <a:effectLst/>
                <a:latin typeface="Times New Roman" panose="02020603050405020304" pitchFamily="18" charset="0"/>
                <a:cs typeface="Times New Roman" panose="02020603050405020304" pitchFamily="18" charset="0"/>
              </a:rPr>
              <a:t> Geologic </a:t>
            </a:r>
            <a:r>
              <a:rPr lang="en-US" sz="2400" dirty="0">
                <a:effectLst/>
                <a:latin typeface="Times New Roman" panose="02020603050405020304" pitchFamily="18" charset="0"/>
                <a:cs typeface="Times New Roman" panose="02020603050405020304" pitchFamily="18" charset="0"/>
              </a:rPr>
              <a:t>field work is</a:t>
            </a:r>
            <a:r>
              <a:rPr lang="en-US" sz="2400" dirty="0" smtClean="0">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the primary source of data in the solution of geologic problems</a:t>
            </a:r>
            <a:r>
              <a:rPr lang="en-US" sz="2400" dirty="0" smtClean="0">
                <a:effectLst/>
                <a:latin typeface="Times New Roman" panose="02020603050405020304" pitchFamily="18" charset="0"/>
                <a:cs typeface="Times New Roman" panose="02020603050405020304" pitchFamily="18" charset="0"/>
              </a:rPr>
              <a:t>. why?</a:t>
            </a:r>
            <a:r>
              <a:rPr lang="en-US" sz="2400" dirty="0">
                <a:effectLst/>
                <a:latin typeface="Times New Roman" panose="02020603050405020304" pitchFamily="18" charset="0"/>
                <a:cs typeface="Times New Roman" panose="02020603050405020304" pitchFamily="18" charset="0"/>
              </a:rPr>
              <a:t>  Because:-</a:t>
            </a:r>
            <a:endParaRPr lang="en-US" sz="2400" dirty="0" smtClean="0">
              <a:effectLst/>
              <a:latin typeface="Times New Roman" panose="02020603050405020304" pitchFamily="18" charset="0"/>
              <a:cs typeface="Times New Roman" panose="02020603050405020304" pitchFamily="18" charset="0"/>
            </a:endParaRPr>
          </a:p>
          <a:p>
            <a:pPr lvl="1" algn="just">
              <a:buFont typeface="Wingdings" panose="05000000000000000000" charset="0"/>
              <a:buChar char="ü"/>
            </a:pPr>
            <a:r>
              <a:rPr lang="en-US" sz="2400" dirty="0" smtClean="0">
                <a:effectLst/>
                <a:latin typeface="Times New Roman" panose="02020603050405020304" pitchFamily="18" charset="0"/>
                <a:cs typeface="Times New Roman" panose="02020603050405020304" pitchFamily="18" charset="0"/>
              </a:rPr>
              <a:t>The primary data source remains the rocks, in the field, and their spatial distribution. </a:t>
            </a:r>
          </a:p>
          <a:p>
            <a:pPr lvl="1" algn="just">
              <a:buFont typeface="Wingdings" panose="05000000000000000000" charset="0"/>
              <a:buChar char="ü"/>
            </a:pPr>
            <a:r>
              <a:rPr lang="en-US" sz="2400" dirty="0" smtClean="0">
                <a:effectLst/>
                <a:latin typeface="Times New Roman" panose="02020603050405020304" pitchFamily="18" charset="0"/>
                <a:cs typeface="Times New Roman" panose="02020603050405020304" pitchFamily="18" charset="0"/>
              </a:rPr>
              <a:t>The </a:t>
            </a:r>
            <a:r>
              <a:rPr lang="en-US" sz="2400" dirty="0">
                <a:effectLst/>
                <a:latin typeface="Times New Roman" panose="02020603050405020304" pitchFamily="18" charset="0"/>
                <a:cs typeface="Times New Roman" panose="02020603050405020304" pitchFamily="18" charset="0"/>
              </a:rPr>
              <a:t>ultimate </a:t>
            </a:r>
            <a:r>
              <a:rPr lang="en-US" sz="2400" dirty="0" smtClean="0">
                <a:effectLst/>
                <a:latin typeface="Times New Roman" panose="02020603050405020304" pitchFamily="18" charset="0"/>
                <a:cs typeface="Times New Roman" panose="02020603050405020304" pitchFamily="18" charset="0"/>
              </a:rPr>
              <a:t>sources </a:t>
            </a:r>
            <a:r>
              <a:rPr lang="en-US" sz="2400" dirty="0">
                <a:effectLst/>
                <a:latin typeface="Times New Roman" panose="02020603050405020304" pitchFamily="18" charset="0"/>
                <a:cs typeface="Times New Roman" panose="02020603050405020304" pitchFamily="18" charset="0"/>
              </a:rPr>
              <a:t>of geologic data are the field distribution of rocks and the relationship of one rock unit to another. </a:t>
            </a:r>
          </a:p>
          <a:p>
            <a:pPr lvl="1" algn="just">
              <a:buFont typeface="Wingdings" panose="05000000000000000000" charset="0"/>
              <a:buChar char="ü"/>
            </a:pPr>
            <a:r>
              <a:rPr lang="en-US" sz="2400" dirty="0" smtClean="0">
                <a:effectLst/>
                <a:latin typeface="Times New Roman" panose="02020603050405020304" pitchFamily="18" charset="0"/>
                <a:cs typeface="Times New Roman" panose="02020603050405020304" pitchFamily="18" charset="0"/>
              </a:rPr>
              <a:t>To predict the behavior and condition of the natural world. Example</a:t>
            </a:r>
            <a:r>
              <a:rPr lang="en-US" sz="2400" dirty="0">
                <a:effectLst/>
                <a:latin typeface="Times New Roman" panose="02020603050405020304" pitchFamily="18" charset="0"/>
                <a:cs typeface="Times New Roman" panose="02020603050405020304" pitchFamily="18" charset="0"/>
              </a:rPr>
              <a:t>: Modeling of earthquake behavior, relies heavily on data from field </a:t>
            </a:r>
            <a:r>
              <a:rPr lang="en-US" sz="2400" dirty="0" smtClean="0">
                <a:effectLst/>
                <a:latin typeface="Times New Roman" panose="02020603050405020304" pitchFamily="18" charset="0"/>
                <a:cs typeface="Times New Roman" panose="02020603050405020304" pitchFamily="18" charset="0"/>
              </a:rPr>
              <a:t>sources.</a:t>
            </a:r>
          </a:p>
          <a:p>
            <a:pPr lvl="0" algn="just">
              <a:buFont typeface="Wingdings" panose="05000000000000000000" charset="0"/>
              <a:buChar char="v"/>
            </a:pPr>
            <a:r>
              <a:rPr lang="en-US" sz="2400" dirty="0">
                <a:latin typeface="Times New Roman" panose="02020603050405020304" pitchFamily="18" charset="0"/>
                <a:cs typeface="Times New Roman" panose="02020603050405020304" pitchFamily="18" charset="0"/>
                <a:sym typeface="+mn-ea"/>
              </a:rPr>
              <a:t>Geologic field work is </a:t>
            </a:r>
            <a:r>
              <a:rPr lang="en-US" sz="2400" dirty="0" smtClean="0">
                <a:latin typeface="Times New Roman" panose="02020603050405020304" pitchFamily="18" charset="0"/>
                <a:cs typeface="Times New Roman" panose="02020603050405020304" pitchFamily="18" charset="0"/>
                <a:sym typeface="+mn-ea"/>
              </a:rPr>
              <a:t>the collecting  of data </a:t>
            </a:r>
            <a:r>
              <a:rPr lang="en-US" sz="2400" dirty="0">
                <a:latin typeface="Times New Roman" panose="02020603050405020304" pitchFamily="18" charset="0"/>
                <a:cs typeface="Times New Roman" panose="02020603050405020304" pitchFamily="18" charset="0"/>
                <a:sym typeface="+mn-ea"/>
              </a:rPr>
              <a:t>about the spatial </a:t>
            </a:r>
            <a:r>
              <a:rPr lang="en-US" sz="2400" dirty="0" smtClean="0">
                <a:latin typeface="Times New Roman" panose="02020603050405020304" pitchFamily="18" charset="0"/>
                <a:cs typeface="Times New Roman" panose="02020603050405020304" pitchFamily="18" charset="0"/>
                <a:sym typeface="+mn-ea"/>
              </a:rPr>
              <a:t>distribution and structures of </a:t>
            </a:r>
            <a:r>
              <a:rPr lang="en-US" sz="2400" dirty="0">
                <a:latin typeface="Times New Roman" panose="02020603050405020304" pitchFamily="18" charset="0"/>
                <a:cs typeface="Times New Roman" panose="02020603050405020304" pitchFamily="18" charset="0"/>
                <a:sym typeface="+mn-ea"/>
              </a:rPr>
              <a:t>rock units </a:t>
            </a:r>
            <a:r>
              <a:rPr lang="en-US" sz="2400" dirty="0" smtClean="0">
                <a:latin typeface="Times New Roman" panose="02020603050405020304" pitchFamily="18" charset="0"/>
                <a:cs typeface="Times New Roman" panose="02020603050405020304" pitchFamily="18" charset="0"/>
                <a:sym typeface="+mn-ea"/>
              </a:rPr>
              <a:t>in </a:t>
            </a:r>
            <a:r>
              <a:rPr lang="en-US" sz="2400" dirty="0">
                <a:latin typeface="Times New Roman" panose="02020603050405020304" pitchFamily="18" charset="0"/>
                <a:cs typeface="Times New Roman" panose="02020603050405020304" pitchFamily="18" charset="0"/>
                <a:sym typeface="+mn-ea"/>
              </a:rPr>
              <a:t>order to develop an understanding of the geologic history of </a:t>
            </a:r>
            <a:r>
              <a:rPr lang="en-US" sz="2400" dirty="0" smtClean="0">
                <a:latin typeface="Times New Roman" panose="02020603050405020304" pitchFamily="18" charset="0"/>
                <a:cs typeface="Times New Roman" panose="02020603050405020304" pitchFamily="18" charset="0"/>
                <a:sym typeface="+mn-ea"/>
              </a:rPr>
              <a:t>a </a:t>
            </a:r>
            <a:r>
              <a:rPr lang="en-US" sz="2400" dirty="0">
                <a:latin typeface="Times New Roman" panose="02020603050405020304" pitchFamily="18" charset="0"/>
                <a:cs typeface="Times New Roman" panose="02020603050405020304" pitchFamily="18" charset="0"/>
                <a:sym typeface="+mn-ea"/>
              </a:rPr>
              <a:t>particular region</a:t>
            </a:r>
            <a:r>
              <a:rPr lang="en-US" sz="2400" dirty="0" smtClean="0">
                <a:latin typeface="Times New Roman" panose="02020603050405020304" pitchFamily="18" charset="0"/>
                <a:cs typeface="Times New Roman" panose="02020603050405020304" pitchFamily="18" charset="0"/>
                <a:sym typeface="+mn-ea"/>
              </a:rPr>
              <a:t>.</a:t>
            </a:r>
            <a:r>
              <a:rPr lang="en-US" sz="2400" dirty="0">
                <a:latin typeface="Times New Roman" panose="02020603050405020304" pitchFamily="18" charset="0"/>
                <a:cs typeface="Times New Roman" panose="02020603050405020304" pitchFamily="18" charset="0"/>
                <a:sym typeface="+mn-ea"/>
              </a:rPr>
              <a:t> </a:t>
            </a:r>
            <a:endParaRPr lang="en-US" sz="2740" dirty="0" smtClean="0">
              <a:latin typeface="Times New Roman" panose="02020603050405020304" pitchFamily="18" charset="0"/>
              <a:cs typeface="Times New Roman" panose="02020603050405020304" pitchFamily="18" charset="0"/>
            </a:endParaRPr>
          </a:p>
          <a:p>
            <a:pPr lvl="0" algn="just">
              <a:buFont typeface="Wingdings" panose="05000000000000000000" charset="0"/>
              <a:buChar char="ü"/>
            </a:pPr>
            <a:endParaRPr lang="en-US" sz="2740" dirty="0" smtClean="0">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F2156D0-0B57-4428-9F9D-726BB62F9165}" type="slidenum">
              <a:rPr lang="en-US" smtClean="0"/>
              <a:t>10</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amon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 y="2540"/>
            <a:ext cx="9114790" cy="6845300"/>
          </a:xfrm>
          <a:ln>
            <a:solidFill>
              <a:srgbClr val="FF0000"/>
            </a:solidFill>
          </a:ln>
        </p:spPr>
        <p:txBody>
          <a:bodyPr>
            <a:normAutofit/>
          </a:bodyPr>
          <a:lstStyle/>
          <a:p>
            <a:pPr>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reasons for collecting field </a:t>
            </a:r>
            <a:r>
              <a:rPr lang="en-US" sz="2400" i="1" dirty="0" smtClean="0">
                <a:latin typeface="Times New Roman" panose="02020603050405020304" pitchFamily="18" charset="0"/>
                <a:cs typeface="Times New Roman" panose="02020603050405020304" pitchFamily="18" charset="0"/>
              </a:rPr>
              <a:t>information (</a:t>
            </a:r>
            <a:r>
              <a:rPr lang="en-US" sz="2400" i="1" dirty="0">
                <a:latin typeface="Times New Roman" panose="02020603050405020304" pitchFamily="18" charset="0"/>
                <a:cs typeface="Times New Roman" panose="02020603050405020304" pitchFamily="18" charset="0"/>
              </a:rPr>
              <a:t>field </a:t>
            </a:r>
            <a:r>
              <a:rPr lang="en-US" sz="2400" i="1" dirty="0" smtClean="0">
                <a:latin typeface="Times New Roman" panose="02020603050405020304" pitchFamily="18" charset="0"/>
                <a:cs typeface="Times New Roman" panose="02020603050405020304" pitchFamily="18" charset="0"/>
              </a:rPr>
              <a:t>mapping &amp;datas):</a:t>
            </a:r>
          </a:p>
          <a:p>
            <a:pPr lvl="1">
              <a:buFont typeface="Wingdings" panose="05000000000000000000" charset="0"/>
              <a:buChar char="Ø"/>
            </a:pPr>
            <a:r>
              <a:rPr lang="en-US" sz="2100" dirty="0" smtClean="0">
                <a:latin typeface="Times New Roman" panose="02020603050405020304" pitchFamily="18" charset="0"/>
                <a:cs typeface="Times New Roman" panose="02020603050405020304" pitchFamily="18" charset="0"/>
              </a:rPr>
              <a:t>To understand the geology of a particular unknown or poorly known area .</a:t>
            </a:r>
          </a:p>
          <a:p>
            <a:pPr lvl="1">
              <a:buFont typeface="Wingdings" panose="05000000000000000000" charset="0"/>
              <a:buChar char="Ø"/>
            </a:pPr>
            <a:r>
              <a:rPr lang="en-US" sz="2100" dirty="0" smtClean="0">
                <a:latin typeface="Times New Roman" panose="02020603050405020304" pitchFamily="18" charset="0"/>
                <a:cs typeface="Times New Roman" panose="02020603050405020304" pitchFamily="18" charset="0"/>
              </a:rPr>
              <a:t>To understand a particular geologic process(volcanism, weathering  &amp; seismic actives).</a:t>
            </a:r>
          </a:p>
          <a:p>
            <a:pPr lvl="1">
              <a:buFont typeface="Wingdings" panose="05000000000000000000" charset="0"/>
              <a:buChar char="Ø"/>
            </a:pPr>
            <a:r>
              <a:rPr lang="en-US" sz="2100" dirty="0" smtClean="0">
                <a:latin typeface="Times New Roman" panose="02020603050405020304" pitchFamily="18" charset="0"/>
                <a:cs typeface="Times New Roman" panose="02020603050405020304" pitchFamily="18" charset="0"/>
              </a:rPr>
              <a:t>To understand the variation of rocks in space and time.</a:t>
            </a:r>
          </a:p>
          <a:p>
            <a:pPr lvl="1">
              <a:buFont typeface="Wingdings" panose="05000000000000000000" charset="0"/>
              <a:buChar char="Ø"/>
            </a:pPr>
            <a:r>
              <a:rPr lang="en-US" sz="2100" dirty="0" smtClean="0">
                <a:latin typeface="Times New Roman" panose="02020603050405020304" pitchFamily="18" charset="0"/>
                <a:cs typeface="Times New Roman" panose="02020603050405020304" pitchFamily="18" charset="0"/>
              </a:rPr>
              <a:t>To conduct sampling </a:t>
            </a:r>
            <a:r>
              <a:rPr lang="en-US" sz="2100" dirty="0">
                <a:latin typeface="Times New Roman" panose="02020603050405020304" pitchFamily="18" charset="0"/>
                <a:cs typeface="Times New Roman" panose="02020603050405020304" pitchFamily="18" charset="0"/>
              </a:rPr>
              <a:t>rock units as well as making geological map of the given area.</a:t>
            </a:r>
          </a:p>
          <a:p>
            <a:pPr>
              <a:buFont typeface="Wingdings" panose="05000000000000000000" charset="0"/>
              <a:buChar char="v"/>
            </a:pPr>
            <a:r>
              <a:rPr lang="en-US" sz="2400" dirty="0" smtClean="0">
                <a:effectLst/>
                <a:latin typeface="Times New Roman" panose="02020603050405020304" pitchFamily="18" charset="0"/>
                <a:cs typeface="Times New Roman" panose="02020603050405020304" pitchFamily="18" charset="0"/>
                <a:sym typeface="+mn-ea"/>
              </a:rPr>
              <a:t>Geologic field work</a:t>
            </a:r>
            <a:r>
              <a:rPr lang="en-US" sz="2400" dirty="0">
                <a:effectLst/>
                <a:latin typeface="Times New Roman" panose="02020603050405020304" pitchFamily="18" charset="0"/>
                <a:cs typeface="Times New Roman" panose="02020603050405020304" pitchFamily="18" charset="0"/>
                <a:sym typeface="+mn-ea"/>
              </a:rPr>
              <a:t> involves </a:t>
            </a:r>
            <a:r>
              <a:rPr lang="en-US" sz="2400" dirty="0" smtClean="0">
                <a:effectLst/>
                <a:latin typeface="Times New Roman" panose="02020603050405020304" pitchFamily="18" charset="0"/>
                <a:cs typeface="Times New Roman" panose="02020603050405020304" pitchFamily="18" charset="0"/>
                <a:sym typeface="+mn-ea"/>
              </a:rPr>
              <a:t> the integrating  of spatial</a:t>
            </a:r>
            <a:r>
              <a:rPr lang="en-US" sz="2400" dirty="0">
                <a:effectLst/>
                <a:latin typeface="Times New Roman" panose="02020603050405020304" pitchFamily="18" charset="0"/>
                <a:cs typeface="Times New Roman" panose="02020603050405020304" pitchFamily="18" charset="0"/>
                <a:sym typeface="+mn-ea"/>
              </a:rPr>
              <a:t>, descriptive, structural, petrologic, and temporal data to understand the geological makeup and history of an </a:t>
            </a:r>
            <a:r>
              <a:rPr lang="en-US" sz="2400" dirty="0" smtClean="0">
                <a:effectLst/>
                <a:latin typeface="Times New Roman" panose="02020603050405020304" pitchFamily="18" charset="0"/>
                <a:cs typeface="Times New Roman" panose="02020603050405020304" pitchFamily="18" charset="0"/>
                <a:sym typeface="+mn-ea"/>
              </a:rPr>
              <a:t>area.</a:t>
            </a:r>
            <a:endParaRPr lang="en-US" sz="2400" dirty="0" smtClean="0">
              <a:effectLst/>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r>
              <a:rPr lang="en-US" sz="2400" dirty="0" smtClean="0">
                <a:latin typeface="Times New Roman" panose="02020603050405020304" pitchFamily="18" charset="0"/>
                <a:cs typeface="Times New Roman" panose="02020603050405020304" pitchFamily="18" charset="0"/>
              </a:rPr>
              <a:t>    Tangible Results of field work:</a:t>
            </a:r>
          </a:p>
          <a:p>
            <a:pPr lvl="1">
              <a:buFont typeface="Wingdings" panose="05000000000000000000" charset="0"/>
              <a:buChar char="ü"/>
            </a:pPr>
            <a:r>
              <a:rPr lang="en-US" sz="2100" dirty="0" smtClean="0">
                <a:latin typeface="Times New Roman" panose="02020603050405020304" pitchFamily="18" charset="0"/>
                <a:cs typeface="Times New Roman" panose="02020603050405020304" pitchFamily="18" charset="0"/>
              </a:rPr>
              <a:t>Geologic maps,</a:t>
            </a:r>
          </a:p>
          <a:p>
            <a:pPr lvl="1">
              <a:buFont typeface="Wingdings" panose="05000000000000000000" charset="0"/>
              <a:buChar char="ü"/>
            </a:pPr>
            <a:r>
              <a:rPr lang="en-US" sz="2100" dirty="0" smtClean="0">
                <a:latin typeface="Times New Roman" panose="02020603050405020304" pitchFamily="18" charset="0"/>
                <a:cs typeface="Times New Roman" panose="02020603050405020304" pitchFamily="18" charset="0"/>
              </a:rPr>
              <a:t>Cross sections, and</a:t>
            </a:r>
          </a:p>
          <a:p>
            <a:pPr lvl="1">
              <a:buFont typeface="Wingdings" panose="05000000000000000000" charset="0"/>
              <a:buChar char="ü"/>
            </a:pPr>
            <a:r>
              <a:rPr lang="en-US" sz="2100" dirty="0" smtClean="0">
                <a:latin typeface="Times New Roman" panose="02020603050405020304" pitchFamily="18" charset="0"/>
                <a:cs typeface="Times New Roman" panose="02020603050405020304" pitchFamily="18" charset="0"/>
              </a:rPr>
              <a:t>Written reports</a:t>
            </a:r>
          </a:p>
          <a:p>
            <a:pPr lvl="1">
              <a:buFont typeface="Wingdings" panose="05000000000000000000" charset="0"/>
              <a:buChar char="ü"/>
            </a:pPr>
            <a:r>
              <a:rPr lang="en-US" sz="2100" dirty="0" smtClean="0">
                <a:latin typeface="Times New Roman" panose="02020603050405020304" pitchFamily="18" charset="0"/>
                <a:cs typeface="Times New Roman" panose="02020603050405020304" pitchFamily="18" charset="0"/>
              </a:rPr>
              <a:t>Sampling of rock types for specific reasons</a:t>
            </a:r>
          </a:p>
          <a:p>
            <a:pPr lvl="1">
              <a:buFont typeface="Wingdings" panose="05000000000000000000" charset="0"/>
              <a:buChar char="ü"/>
            </a:pPr>
            <a:r>
              <a:rPr lang="en-US" sz="2100" dirty="0" smtClean="0">
                <a:latin typeface="Times New Roman" panose="02020603050405020304" pitchFamily="18" charset="0"/>
                <a:cs typeface="Times New Roman" panose="02020603050405020304" pitchFamily="18" charset="0"/>
                <a:sym typeface="+mn-ea"/>
              </a:rPr>
              <a:t>petrological  identification</a:t>
            </a:r>
            <a:endParaRPr lang="en-US" sz="21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F2156D0-0B57-4428-9F9D-726BB62F9165}" type="slidenum">
              <a:rPr lang="en-US" smtClean="0"/>
              <a:t>11</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amon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85" y="43815"/>
            <a:ext cx="9105265" cy="6809105"/>
          </a:xfrm>
        </p:spPr>
        <p:txBody>
          <a:bodyPr>
            <a:normAutofit/>
          </a:bodyPr>
          <a:lstStyle/>
          <a:p>
            <a:pPr marL="0" indent="0">
              <a:buNone/>
            </a:pPr>
            <a:r>
              <a:rPr lang="en-US" sz="2800" b="1">
                <a:latin typeface="Times New Roman" panose="02020603050405020304" pitchFamily="18" charset="0"/>
                <a:cs typeface="Times New Roman" panose="02020603050405020304" pitchFamily="18" charset="0"/>
              </a:rPr>
              <a:t>                     The Usefulness of Fieldwork</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Improving observation skills and a better understanding of the processes that contributed to the development of environmental features.</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Experiential learning: fieldwork provides opportunities to learn through direct, concrete experiences, enhancing the understanding that comes from observing 'real world' manifestations of abstract geographical concepts and processes.</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Increasing geological interest through interacting with the environment.</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Directly involving students in responsibility for learning: fieldwork requires that students plan and carry out learning in an independent manner.</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Developing and applying analytical skills: fieldwork relies on a range of skills, many of which are not used in the classroom.</a:t>
            </a:r>
          </a:p>
        </p:txBody>
      </p:sp>
      <p:sp>
        <p:nvSpPr>
          <p:cNvPr id="4" name="Slide Number Placeholder 3"/>
          <p:cNvSpPr>
            <a:spLocks noGrp="1"/>
          </p:cNvSpPr>
          <p:nvPr>
            <p:ph type="sldNum" sz="quarter" idx="12"/>
          </p:nvPr>
        </p:nvSpPr>
        <p:spPr/>
        <p:txBody>
          <a:bodyPr/>
          <a:lstStyle/>
          <a:p>
            <a:fld id="{1F2156D0-0B57-4428-9F9D-726BB62F9165}" type="slidenum">
              <a:rPr lang="en-US" smtClean="0"/>
              <a:t>12</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amon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 y="35560"/>
            <a:ext cx="9142730" cy="6808470"/>
          </a:xfrm>
        </p:spPr>
        <p:txBody>
          <a:bodyPr>
            <a:normAutofit lnSpcReduction="10000"/>
          </a:bodyPr>
          <a:lstStyle/>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Experiencing real-life research: developing investigative, communicative and participatory skills.</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Developing environmental ethics</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Teamwork: fieldwork experiences provide an important teamwork element, with social benefits derived from working cooperatively with others in a setting outside the classroom.</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Skill development: observation, synthesis, evaluation, reasoning, instrumentation skills, practical problem solving, adaptability to new demands that call upon creative solutions, etc.</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Uses of technology: applying technology to investigate problems and issues.</a:t>
            </a:r>
          </a:p>
          <a:p>
            <a:pPr>
              <a:buFont typeface="Wingdings" panose="05000000000000000000" charset="0"/>
              <a:buChar char="v"/>
            </a:pPr>
            <a:r>
              <a:rPr lang="en-US" sz="2400">
                <a:latin typeface="Times New Roman" panose="02020603050405020304" pitchFamily="18" charset="0"/>
                <a:cs typeface="Times New Roman" panose="02020603050405020304" pitchFamily="18" charset="0"/>
              </a:rPr>
              <a:t>Key Skill development, namely communication, application of number, information technology, working with others, improving own learning performance and problem solving</a:t>
            </a:r>
          </a:p>
        </p:txBody>
      </p:sp>
      <p:sp>
        <p:nvSpPr>
          <p:cNvPr id="4" name="Slide Number Placeholder 3"/>
          <p:cNvSpPr>
            <a:spLocks noGrp="1"/>
          </p:cNvSpPr>
          <p:nvPr>
            <p:ph type="sldNum" sz="quarter" idx="12"/>
          </p:nvPr>
        </p:nvSpPr>
        <p:spPr/>
        <p:txBody>
          <a:bodyPr/>
          <a:lstStyle/>
          <a:p>
            <a:fld id="{1F2156D0-0B57-4428-9F9D-726BB62F9165}" type="slidenum">
              <a:rPr lang="en-US" smtClean="0"/>
              <a:t>13</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 y="8255"/>
            <a:ext cx="9114790" cy="6847840"/>
          </a:xfrm>
          <a:ln>
            <a:solidFill>
              <a:srgbClr val="FF0000"/>
            </a:solidFill>
          </a:ln>
        </p:spPr>
        <p:txBody>
          <a:bodyPr>
            <a:normAutofit/>
          </a:bodyPr>
          <a:lstStyle/>
          <a:p>
            <a:pPr algn="just">
              <a:buNone/>
            </a:pPr>
            <a:r>
              <a:rPr lang="en-US" sz="2800" b="1" dirty="0" smtClean="0">
                <a:latin typeface="Times New Roman" panose="02020603050405020304" pitchFamily="18" charset="0"/>
                <a:cs typeface="Times New Roman" panose="02020603050405020304" pitchFamily="18" charset="0"/>
              </a:rPr>
              <a:t>1.4  Field data collection in geology</a:t>
            </a:r>
            <a:endParaRPr lang="en-US" sz="2400" dirty="0" smtClean="0">
              <a:latin typeface="Times New Roman" panose="02020603050405020304" pitchFamily="18" charset="0"/>
              <a:cs typeface="Times New Roman" panose="02020603050405020304" pitchFamily="18" charset="0"/>
            </a:endParaRPr>
          </a:p>
          <a:p>
            <a:pPr marL="514350" indent="-514350" algn="just">
              <a:buFont typeface="+mj-lt"/>
              <a:buAutoNum type="arabicParenR"/>
            </a:pPr>
            <a:r>
              <a:rPr lang="en-US" sz="2400" dirty="0" smtClean="0">
                <a:latin typeface="Times New Roman" panose="02020603050405020304" pitchFamily="18" charset="0"/>
                <a:cs typeface="Times New Roman" panose="02020603050405020304" pitchFamily="18" charset="0"/>
              </a:rPr>
              <a:t>The first and foremost, information collected during field work is the spatial distribution of rock units at the surface .</a:t>
            </a:r>
          </a:p>
          <a:p>
            <a:pPr lvl="1" algn="just">
              <a:buFont typeface="Wingdings" panose="05000000000000000000" charset="0"/>
              <a:buChar char="ü"/>
            </a:pPr>
            <a:r>
              <a:rPr lang="en-US" sz="2000" dirty="0" smtClean="0">
                <a:latin typeface="Times New Roman" panose="02020603050405020304" pitchFamily="18" charset="0"/>
                <a:cs typeface="Times New Roman" panose="02020603050405020304" pitchFamily="18" charset="0"/>
              </a:rPr>
              <a:t>This requires determining what rock units are exposed, where on the surface, and tying that data to ageographic data base, usually a topographic map or aerial photograph.</a:t>
            </a:r>
          </a:p>
          <a:p>
            <a:pPr lvl="1" algn="just">
              <a:buFont typeface="Wingdings" panose="05000000000000000000" charset="0"/>
              <a:buChar char="ü"/>
            </a:pPr>
            <a:r>
              <a:rPr lang="en-US" sz="2000" dirty="0" smtClean="0">
                <a:latin typeface="Times New Roman" panose="02020603050405020304" pitchFamily="18" charset="0"/>
                <a:cs typeface="Times New Roman" panose="02020603050405020304" pitchFamily="18" charset="0"/>
              </a:rPr>
              <a:t> It requires determining  of the general composition of each rock type by visual identification.</a:t>
            </a:r>
          </a:p>
          <a:p>
            <a:pPr lvl="1" algn="just">
              <a:buFont typeface="Wingdings" panose="05000000000000000000" charset="0"/>
              <a:buChar char="ü"/>
            </a:pPr>
            <a:r>
              <a:rPr lang="en-US" sz="2000" dirty="0" smtClean="0">
                <a:latin typeface="Times New Roman" panose="02020603050405020304" pitchFamily="18" charset="0"/>
                <a:cs typeface="Times New Roman" panose="02020603050405020304" pitchFamily="18" charset="0"/>
              </a:rPr>
              <a:t>For most rock types, it is possible to visually identify the minerals and other components using either the naked eye or a hand-held 10x pocket magnifier.</a:t>
            </a:r>
          </a:p>
          <a:p>
            <a:pPr marL="514350" indent="-514350" algn="just">
              <a:buFont typeface="+mj-lt"/>
              <a:buAutoNum type="arabicParenR"/>
            </a:pPr>
            <a:r>
              <a:rPr lang="en-US" sz="2400" dirty="0" smtClean="0">
                <a:latin typeface="Times New Roman" panose="02020603050405020304" pitchFamily="18" charset="0"/>
                <a:cs typeface="Times New Roman" panose="02020603050405020304" pitchFamily="18" charset="0"/>
              </a:rPr>
              <a:t>The second type of data collected are the effects of the deformation that the geologic section may have been subjected to folding and fracturing. It allows a geologist to understand the nature and magnitude of the stresses the rocks have been exposed to after deposition. Understanding deformational stresses and history begins with measuring the orientation of planar or linear elements that have been oriented by the deformational stresses.</a:t>
            </a:r>
          </a:p>
          <a:p>
            <a:pPr marL="0" indent="0" algn="l">
              <a:buFont typeface="+mj-lt"/>
              <a:buNone/>
            </a:pP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F2156D0-0B57-4428-9F9D-726BB62F9165}" type="slidenum">
              <a:rPr lang="en-US" smtClean="0"/>
              <a:t>14</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35" y="53975"/>
            <a:ext cx="9067165" cy="6753225"/>
          </a:xfrm>
        </p:spPr>
        <p:txBody>
          <a:bodyPr/>
          <a:lstStyle/>
          <a:p>
            <a:pPr marL="0" indent="0">
              <a:buNone/>
            </a:pPr>
            <a:r>
              <a:rPr lang="en-US" sz="2400" dirty="0" smtClean="0">
                <a:latin typeface="Times New Roman" panose="02020603050405020304" pitchFamily="18" charset="0"/>
                <a:cs typeface="Times New Roman" panose="02020603050405020304" pitchFamily="18" charset="0"/>
                <a:sym typeface="+mn-ea"/>
              </a:rPr>
              <a:t>These measurements include the spatial orientation of fracture planes;   fold axes, the preferred orientation of either planar or cylindrical minerals, or the orientation of planes formed by bedded rock units.</a:t>
            </a:r>
          </a:p>
          <a:p>
            <a:pPr marL="0" indent="0">
              <a:buNone/>
            </a:pPr>
            <a:r>
              <a:rPr lang="en-US" sz="2400" dirty="0" smtClean="0">
                <a:latin typeface="Times New Roman" panose="02020603050405020304" pitchFamily="18" charset="0"/>
                <a:cs typeface="Times New Roman" panose="02020603050405020304" pitchFamily="18" charset="0"/>
                <a:sym typeface="+mn-ea"/>
              </a:rPr>
              <a:t>3)  The third types of data collected are actual samples of the different rock units encountered. Samples provide the ability to take the field units back into the laboratory, and to conduct more detailed examinations on the composition and texture of the rock units seen in the field.</a:t>
            </a:r>
            <a:br>
              <a:rPr lang="en-US" sz="2400" dirty="0" smtClean="0">
                <a:latin typeface="Times New Roman" panose="02020603050405020304" pitchFamily="18" charset="0"/>
                <a:cs typeface="Times New Roman" panose="02020603050405020304" pitchFamily="18" charset="0"/>
                <a:sym typeface="+mn-ea"/>
              </a:rPr>
            </a:br>
            <a:endParaRPr lang="en-US" sz="2400"/>
          </a:p>
        </p:txBody>
      </p:sp>
      <p:sp>
        <p:nvSpPr>
          <p:cNvPr id="4" name="Slide Number Placeholder 3"/>
          <p:cNvSpPr>
            <a:spLocks noGrp="1"/>
          </p:cNvSpPr>
          <p:nvPr>
            <p:ph type="sldNum" sz="quarter" idx="12"/>
          </p:nvPr>
        </p:nvSpPr>
        <p:spPr/>
        <p:txBody>
          <a:bodyPr/>
          <a:lstStyle/>
          <a:p>
            <a:fld id="{1F2156D0-0B57-4428-9F9D-726BB62F9165}" type="slidenum">
              <a:rPr lang="en-US" smtClean="0"/>
              <a:t>15</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75" y="16510"/>
            <a:ext cx="9113520" cy="6842125"/>
          </a:xfrm>
          <a:ln>
            <a:solidFill>
              <a:srgbClr val="FF0000"/>
            </a:solidFill>
          </a:ln>
        </p:spPr>
        <p:txBody>
          <a:bodyPr/>
          <a:lstStyle/>
          <a:p>
            <a:pPr>
              <a:buNone/>
            </a:pPr>
            <a:r>
              <a:rPr lang="en-US" dirty="0" smtClean="0"/>
              <a:t>#)</a:t>
            </a:r>
            <a:endParaRPr lang="en-US" dirty="0"/>
          </a:p>
        </p:txBody>
      </p:sp>
      <p:sp>
        <p:nvSpPr>
          <p:cNvPr id="4" name="Rounded Rectangle 3"/>
          <p:cNvSpPr/>
          <p:nvPr/>
        </p:nvSpPr>
        <p:spPr>
          <a:xfrm>
            <a:off x="3048000" y="381000"/>
            <a:ext cx="30480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Geological field  data</a:t>
            </a:r>
            <a:endParaRPr lang="en-US" sz="2800" dirty="0"/>
          </a:p>
        </p:txBody>
      </p:sp>
      <p:sp>
        <p:nvSpPr>
          <p:cNvPr id="5" name="Rectangle 4"/>
          <p:cNvSpPr/>
          <p:nvPr/>
        </p:nvSpPr>
        <p:spPr>
          <a:xfrm>
            <a:off x="609600" y="3200400"/>
            <a:ext cx="2209800" cy="2057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Spatial distribution of rock units </a:t>
            </a:r>
            <a:endParaRPr lang="en-US" sz="2800" dirty="0"/>
          </a:p>
        </p:txBody>
      </p:sp>
      <p:sp>
        <p:nvSpPr>
          <p:cNvPr id="6" name="Rectangle 5"/>
          <p:cNvSpPr/>
          <p:nvPr/>
        </p:nvSpPr>
        <p:spPr>
          <a:xfrm>
            <a:off x="3276600" y="3200400"/>
            <a:ext cx="2286000" cy="1981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Structural data</a:t>
            </a:r>
            <a:endParaRPr lang="en-US" sz="2800" dirty="0"/>
          </a:p>
        </p:txBody>
      </p:sp>
      <p:sp>
        <p:nvSpPr>
          <p:cNvPr id="7" name="Rectangle 6"/>
          <p:cNvSpPr/>
          <p:nvPr/>
        </p:nvSpPr>
        <p:spPr>
          <a:xfrm>
            <a:off x="6019800" y="3200400"/>
            <a:ext cx="2133600" cy="1981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t>Actual samples </a:t>
            </a:r>
            <a:endParaRPr lang="en-US" sz="2800" dirty="0"/>
          </a:p>
        </p:txBody>
      </p:sp>
      <p:cxnSp>
        <p:nvCxnSpPr>
          <p:cNvPr id="9" name="Straight Arrow Connector 8"/>
          <p:cNvCxnSpPr/>
          <p:nvPr/>
        </p:nvCxnSpPr>
        <p:spPr>
          <a:xfrm rot="5400000">
            <a:off x="1447800" y="1676400"/>
            <a:ext cx="2057400" cy="1143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6" idx="0"/>
          </p:cNvCxnSpPr>
          <p:nvPr/>
        </p:nvCxnSpPr>
        <p:spPr>
          <a:xfrm rot="16200000" flipH="1">
            <a:off x="3505200" y="2286000"/>
            <a:ext cx="17526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5410200" y="1905000"/>
            <a:ext cx="1981200" cy="914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505200" y="5638800"/>
            <a:ext cx="2667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Mapping</a:t>
            </a:r>
            <a:endParaRPr lang="en-US" sz="2400" dirty="0"/>
          </a:p>
        </p:txBody>
      </p:sp>
      <p:cxnSp>
        <p:nvCxnSpPr>
          <p:cNvPr id="14" name="Straight Arrow Connector 13"/>
          <p:cNvCxnSpPr/>
          <p:nvPr/>
        </p:nvCxnSpPr>
        <p:spPr>
          <a:xfrm>
            <a:off x="1981200" y="5334000"/>
            <a:ext cx="1676400" cy="762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2"/>
          </p:cNvCxnSpPr>
          <p:nvPr/>
        </p:nvCxnSpPr>
        <p:spPr>
          <a:xfrm rot="16200000" flipH="1">
            <a:off x="4076700" y="5524500"/>
            <a:ext cx="7620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5791200" y="5029200"/>
            <a:ext cx="1066800" cy="762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fld id="{1F2156D0-0B57-4428-9F9D-726BB62F9165}" type="slidenum">
              <a:rPr lang="en-US" smtClean="0"/>
              <a:t>16</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 y="45085"/>
            <a:ext cx="9048750" cy="6789420"/>
          </a:xfrm>
        </p:spPr>
        <p:txBody>
          <a:bodyPr>
            <a:normAutofit/>
          </a:bodyPr>
          <a:lstStyle/>
          <a:p>
            <a:pPr marL="0" indent="0">
              <a:buNone/>
            </a:pPr>
            <a:r>
              <a:rPr lang="en-US" sz="2800" b="1">
                <a:latin typeface="Times New Roman" panose="02020603050405020304" pitchFamily="18" charset="0"/>
                <a:cs typeface="Times New Roman" panose="02020603050405020304" pitchFamily="18" charset="0"/>
              </a:rPr>
              <a:t>               Effective Fieldwork</a:t>
            </a:r>
          </a:p>
          <a:p>
            <a:pPr marL="0" indent="0">
              <a:buNone/>
            </a:pPr>
            <a:r>
              <a:rPr lang="en-US" sz="2400">
                <a:latin typeface="Times New Roman" panose="02020603050405020304" pitchFamily="18" charset="0"/>
                <a:cs typeface="Times New Roman" panose="02020603050405020304" pitchFamily="18" charset="0"/>
              </a:rPr>
              <a:t> Effective fieldwork should:</a:t>
            </a:r>
          </a:p>
          <a:p>
            <a:r>
              <a:rPr lang="en-US" sz="2400">
                <a:latin typeface="Times New Roman" panose="02020603050405020304" pitchFamily="18" charset="0"/>
                <a:cs typeface="Times New Roman" panose="02020603050405020304" pitchFamily="18" charset="0"/>
              </a:rPr>
              <a:t>be well planned, cost effective and represent an effective use of the time available</a:t>
            </a:r>
          </a:p>
          <a:p>
            <a:r>
              <a:rPr lang="en-US" sz="2400">
                <a:latin typeface="Times New Roman" panose="02020603050405020304" pitchFamily="18" charset="0"/>
                <a:cs typeface="Times New Roman" panose="02020603050405020304" pitchFamily="18" charset="0"/>
              </a:rPr>
              <a:t>target specific syllabus and topic outcomes</a:t>
            </a:r>
          </a:p>
          <a:p>
            <a:r>
              <a:rPr lang="en-US" sz="2400">
                <a:latin typeface="Times New Roman" panose="02020603050405020304" pitchFamily="18" charset="0"/>
                <a:cs typeface="Times New Roman" panose="02020603050405020304" pitchFamily="18" charset="0"/>
              </a:rPr>
              <a:t>provide opportunities for students to develop a range of cognitive and</a:t>
            </a:r>
          </a:p>
          <a:p>
            <a:pPr marL="0" indent="0">
              <a:buNone/>
            </a:pPr>
            <a:r>
              <a:rPr lang="en-US" sz="2400">
                <a:latin typeface="Times New Roman" panose="02020603050405020304" pitchFamily="18" charset="0"/>
                <a:cs typeface="Times New Roman" panose="02020603050405020304" pitchFamily="18" charset="0"/>
              </a:rPr>
              <a:t>manipulative skills</a:t>
            </a:r>
          </a:p>
          <a:p>
            <a:r>
              <a:rPr lang="en-US" sz="2400">
                <a:latin typeface="Times New Roman" panose="02020603050405020304" pitchFamily="18" charset="0"/>
                <a:cs typeface="Times New Roman" panose="02020603050405020304" pitchFamily="18" charset="0"/>
              </a:rPr>
              <a:t>be integrated with the subject matter to ensure that students take full advantage of enhanced understanding that is achieved through direct observation, data collection/recording and inquiry learning.</a:t>
            </a:r>
          </a:p>
          <a:p>
            <a:r>
              <a:rPr lang="en-US" sz="2400">
                <a:latin typeface="Times New Roman" panose="02020603050405020304" pitchFamily="18" charset="0"/>
                <a:cs typeface="Times New Roman" panose="02020603050405020304" pitchFamily="18" charset="0"/>
              </a:rPr>
              <a:t>be supported by pre-and post-excursion classroom activities that establish the context for learning and provide the necessary follow-up and reinforcement.</a:t>
            </a:r>
          </a:p>
        </p:txBody>
      </p:sp>
      <p:sp>
        <p:nvSpPr>
          <p:cNvPr id="4" name="Slide Number Placeholder 3"/>
          <p:cNvSpPr>
            <a:spLocks noGrp="1"/>
          </p:cNvSpPr>
          <p:nvPr>
            <p:ph type="sldNum" sz="quarter" idx="12"/>
          </p:nvPr>
        </p:nvSpPr>
        <p:spPr/>
        <p:txBody>
          <a:bodyPr/>
          <a:lstStyle/>
          <a:p>
            <a:fld id="{1F2156D0-0B57-4428-9F9D-726BB62F9165}" type="slidenum">
              <a:rPr lang="en-US" smtClean="0"/>
              <a:t>17</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 y="8255"/>
            <a:ext cx="9107805" cy="6859270"/>
          </a:xfrm>
          <a:ln>
            <a:solidFill>
              <a:srgbClr val="FF0000"/>
            </a:solidFill>
          </a:ln>
        </p:spPr>
        <p:txBody>
          <a:bodyPr>
            <a:normAutofit/>
          </a:bodyPr>
          <a:lstStyle/>
          <a:p>
            <a:pPr algn="l">
              <a:buNone/>
            </a:pPr>
            <a:r>
              <a:rPr lang="en-US" sz="4000" b="1" dirty="0" smtClean="0"/>
              <a:t>                </a:t>
            </a:r>
            <a:r>
              <a:rPr lang="en-US" sz="2800" b="1" dirty="0" smtClean="0">
                <a:latin typeface="Times New Roman" panose="02020603050405020304" pitchFamily="18" charset="0"/>
                <a:cs typeface="Times New Roman" panose="02020603050405020304" pitchFamily="18" charset="0"/>
              </a:rPr>
              <a:t>CHAPTER ONE</a:t>
            </a:r>
            <a:endParaRPr lang="en-US" sz="4000" b="1" dirty="0" smtClean="0"/>
          </a:p>
          <a:p>
            <a:pPr>
              <a:buNone/>
            </a:pPr>
            <a:r>
              <a:rPr lang="en-US" sz="2800" b="1" dirty="0" smtClean="0"/>
              <a:t>                      </a:t>
            </a:r>
            <a:r>
              <a:rPr lang="en-US" sz="2800" b="1" dirty="0" smtClean="0">
                <a:latin typeface="Times New Roman" panose="02020603050405020304" pitchFamily="18" charset="0"/>
                <a:cs typeface="Times New Roman" panose="02020603050405020304" pitchFamily="18" charset="0"/>
              </a:rPr>
              <a:t>History of Geology</a:t>
            </a:r>
          </a:p>
          <a:p>
            <a:pPr>
              <a:buNone/>
            </a:pPr>
            <a:r>
              <a:rPr lang="en-US" sz="2400" b="1" dirty="0" smtClean="0">
                <a:latin typeface="Times New Roman" panose="02020603050405020304" pitchFamily="18" charset="0"/>
                <a:cs typeface="Times New Roman" panose="02020603050405020304" pitchFamily="18" charset="0"/>
              </a:rPr>
              <a:t>                           MAJOR TOPICS</a:t>
            </a:r>
            <a:endParaRPr lang="en-US" sz="2400" b="1" dirty="0" smtClean="0">
              <a:effectLst/>
              <a:latin typeface="Times New Roman" panose="02020603050405020304" pitchFamily="18" charset="0"/>
              <a:cs typeface="Times New Roman" panose="02020603050405020304" pitchFamily="18" charset="0"/>
            </a:endParaRPr>
          </a:p>
          <a:p>
            <a:pPr>
              <a:buNone/>
            </a:pPr>
            <a:r>
              <a:rPr lang="en-US" sz="2400" b="1" dirty="0" smtClean="0">
                <a:effectLst/>
                <a:latin typeface="Times New Roman" panose="02020603050405020304" pitchFamily="18" charset="0"/>
                <a:cs typeface="Times New Roman" panose="02020603050405020304" pitchFamily="18" charset="0"/>
              </a:rPr>
              <a:t>•Development of geology as independent science</a:t>
            </a:r>
          </a:p>
          <a:p>
            <a:pPr>
              <a:buNone/>
            </a:pPr>
            <a:r>
              <a:rPr lang="en-US" sz="2400" b="1" dirty="0" smtClean="0">
                <a:effectLst/>
                <a:latin typeface="Times New Roman" panose="02020603050405020304" pitchFamily="18" charset="0"/>
                <a:cs typeface="Times New Roman" panose="02020603050405020304" pitchFamily="18" charset="0"/>
              </a:rPr>
              <a:t>•Field expeditions and geological sciences</a:t>
            </a:r>
          </a:p>
          <a:p>
            <a:pPr>
              <a:buNone/>
            </a:pPr>
            <a:r>
              <a:rPr lang="en-US" sz="2400" b="1" dirty="0" smtClean="0">
                <a:effectLst/>
                <a:latin typeface="Times New Roman" panose="02020603050405020304" pitchFamily="18" charset="0"/>
                <a:cs typeface="Times New Roman" panose="02020603050405020304" pitchFamily="18" charset="0"/>
              </a:rPr>
              <a:t>•Field work and field data in geology</a:t>
            </a:r>
          </a:p>
          <a:p>
            <a:pPr>
              <a:buNone/>
            </a:pPr>
            <a:r>
              <a:rPr lang="en-US" sz="2400" b="1" dirty="0" smtClean="0">
                <a:effectLst/>
                <a:latin typeface="Times New Roman" panose="02020603050405020304" pitchFamily="18" charset="0"/>
                <a:cs typeface="Times New Roman" panose="02020603050405020304" pitchFamily="18" charset="0"/>
              </a:rPr>
              <a:t>     Introduction</a:t>
            </a:r>
          </a:p>
          <a:p>
            <a:pPr>
              <a:buFont typeface="Wingdings" panose="05000000000000000000" pitchFamily="2" charset="2"/>
              <a:buChar char="v"/>
            </a:pPr>
            <a:r>
              <a:rPr lang="en-US" sz="2400" dirty="0" smtClean="0">
                <a:effectLst/>
                <a:latin typeface="Times New Roman" panose="02020603050405020304" pitchFamily="18" charset="0"/>
                <a:cs typeface="Times New Roman" panose="02020603050405020304" pitchFamily="18" charset="0"/>
                <a:sym typeface="+mn-ea"/>
              </a:rPr>
              <a:t>Geology is the study of the earth including the materials that it is made up of ,the physical and chemical changes that occur on its surface and interior, and the history of the planet as well as its life form.</a:t>
            </a:r>
            <a:endParaRPr lang="en-US" sz="2400" dirty="0" smtClean="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sz="2400" dirty="0">
                <a:latin typeface="Times New Roman" panose="02020603050405020304" pitchFamily="18" charset="0"/>
                <a:cs typeface="Times New Roman" panose="02020603050405020304" pitchFamily="18" charset="0"/>
                <a:sym typeface="+mn-ea"/>
              </a:rPr>
              <a:t>To be a go</a:t>
            </a:r>
            <a:r>
              <a:rPr lang="en-US" sz="2400" dirty="0">
                <a:latin typeface="Times New Roman" panose="02020603050405020304" pitchFamily="18" charset="0"/>
                <a:cs typeface="Times New Roman" panose="02020603050405020304" pitchFamily="18" charset="0"/>
                <a:sym typeface="+mn-ea"/>
              </a:rPr>
              <a:t>o</a:t>
            </a:r>
            <a:r>
              <a:rPr sz="2400" dirty="0">
                <a:latin typeface="Times New Roman" panose="02020603050405020304" pitchFamily="18" charset="0"/>
                <a:cs typeface="Times New Roman" panose="02020603050405020304" pitchFamily="18" charset="0"/>
                <a:sym typeface="+mn-ea"/>
              </a:rPr>
              <a:t>d geologist, one should be good field geologist. </a:t>
            </a:r>
          </a:p>
          <a:p>
            <a:pPr>
              <a:buFont typeface="Wingdings" panose="05000000000000000000" pitchFamily="2" charset="2"/>
              <a:buChar char="v"/>
            </a:pPr>
            <a:r>
              <a:rPr sz="2400" dirty="0">
                <a:latin typeface="Times New Roman" panose="02020603050405020304" pitchFamily="18" charset="0"/>
                <a:cs typeface="Times New Roman" panose="02020603050405020304" pitchFamily="18" charset="0"/>
                <a:sym typeface="+mn-ea"/>
              </a:rPr>
              <a:t>To the geologist, field is one where rocks or soil can be observed in place</a:t>
            </a:r>
            <a:r>
              <a:rPr lang="en-US" sz="2400" dirty="0">
                <a:latin typeface="Times New Roman" panose="02020603050405020304" pitchFamily="18" charset="0"/>
                <a:cs typeface="Times New Roman" panose="02020603050405020304" pitchFamily="18" charset="0"/>
                <a:sym typeface="+mn-ea"/>
              </a:rPr>
              <a:t>.</a:t>
            </a:r>
            <a:r>
              <a:rPr sz="2400" dirty="0">
                <a:latin typeface="Times New Roman" panose="02020603050405020304" pitchFamily="18" charset="0"/>
                <a:cs typeface="Times New Roman" panose="02020603050405020304" pitchFamily="18" charset="0"/>
                <a:sym typeface="+mn-ea"/>
              </a:rPr>
              <a:t> </a:t>
            </a:r>
          </a:p>
          <a:p>
            <a:pPr>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sym typeface="+mn-ea"/>
              </a:rPr>
              <a:t>F</a:t>
            </a:r>
            <a:r>
              <a:rPr sz="2400" dirty="0">
                <a:latin typeface="Times New Roman" panose="02020603050405020304" pitchFamily="18" charset="0"/>
                <a:cs typeface="Times New Roman" panose="02020603050405020304" pitchFamily="18" charset="0"/>
                <a:sym typeface="+mn-ea"/>
              </a:rPr>
              <a:t>ield Geology consists of the methods used to examine and interpret structures and materials at the outcrops.</a:t>
            </a:r>
            <a:r>
              <a:rPr sz="2400" dirty="0">
                <a:latin typeface="Arial" panose="020B0604020202020204" pitchFamily="34" charset="0"/>
                <a:sym typeface="+mn-ea"/>
              </a:rPr>
              <a:t> </a:t>
            </a:r>
            <a:endParaRPr lang="en-US" sz="2400" b="1" dirty="0" smtClean="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sz="2400" b="1" dirty="0" smtClean="0">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F2156D0-0B57-4428-9F9D-726BB62F9165}" type="slidenum">
              <a:rPr lang="en-US" smtClean="0"/>
              <a:t>2</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510"/>
            <a:ext cx="9144000" cy="6827520"/>
          </a:xfrm>
          <a:ln>
            <a:solidFill>
              <a:srgbClr val="FF0000"/>
            </a:solidFill>
          </a:ln>
        </p:spPr>
        <p:txBody>
          <a:bodyPr>
            <a:normAutofit fontScale="97500"/>
          </a:bodyPr>
          <a:lstStyle/>
          <a:p>
            <a:pPr marL="457200" lvl="1" indent="0" algn="just">
              <a:buFont typeface="Wingdings" panose="05000000000000000000" pitchFamily="2" charset="2"/>
              <a:buNone/>
            </a:pPr>
            <a:r>
              <a:rPr lang="en-US" altLang="en-GB" b="1" dirty="0" smtClean="0">
                <a:latin typeface="Times New Roman" panose="02020603050405020304" pitchFamily="18" charset="0"/>
                <a:cs typeface="Times New Roman" panose="02020603050405020304" pitchFamily="18" charset="0"/>
              </a:rPr>
              <a:t>                   </a:t>
            </a:r>
            <a:r>
              <a:rPr lang="en-GB" b="1" dirty="0" smtClean="0">
                <a:latin typeface="Times New Roman" panose="02020603050405020304" pitchFamily="18" charset="0"/>
                <a:cs typeface="Times New Roman" panose="02020603050405020304" pitchFamily="18" charset="0"/>
              </a:rPr>
              <a:t>Branch of geology</a:t>
            </a:r>
          </a:p>
          <a:p>
            <a:pPr marL="457200" lvl="1" indent="0" algn="just">
              <a:buFont typeface="Wingdings" panose="05000000000000000000" pitchFamily="2" charset="2"/>
              <a:buNone/>
            </a:pPr>
            <a:r>
              <a:rPr lang="en-US" altLang="en-GB" dirty="0" smtClean="0">
                <a:latin typeface="Times New Roman" panose="02020603050405020304" pitchFamily="18" charset="0"/>
                <a:cs typeface="Times New Roman" panose="02020603050405020304" pitchFamily="18" charset="0"/>
              </a:rPr>
              <a:t>There are two branchs of geology. These are:-</a:t>
            </a:r>
            <a:endParaRPr lang="en-GB" dirty="0" smtClean="0">
              <a:latin typeface="Times New Roman" panose="02020603050405020304" pitchFamily="18" charset="0"/>
              <a:cs typeface="Times New Roman" panose="02020603050405020304" pitchFamily="18" charset="0"/>
            </a:endParaRPr>
          </a:p>
          <a:p>
            <a:pPr algn="just">
              <a:buNone/>
            </a:pPr>
            <a:r>
              <a:rPr lang="en-GB" b="1" dirty="0" smtClean="0">
                <a:latin typeface="Times New Roman" panose="02020603050405020304" pitchFamily="18" charset="0"/>
                <a:cs typeface="Times New Roman" panose="02020603050405020304" pitchFamily="18" charset="0"/>
              </a:rPr>
              <a:t>1. </a:t>
            </a:r>
            <a:r>
              <a:rPr lang="en-GB" sz="2400" b="1" dirty="0" smtClean="0">
                <a:latin typeface="Times New Roman" panose="02020603050405020304" pitchFamily="18" charset="0"/>
                <a:cs typeface="Times New Roman" panose="02020603050405020304" pitchFamily="18" charset="0"/>
              </a:rPr>
              <a:t>Pure geology:</a:t>
            </a:r>
            <a:r>
              <a:rPr lang="en-US" sz="2400" b="1" dirty="0" smtClean="0">
                <a:effectLst>
                  <a:outerShdw blurRad="50800" dist="38100" algn="tr" rotWithShape="0">
                    <a:prstClr val="black">
                      <a:alpha val="40000"/>
                    </a:prstClr>
                  </a:outerShdw>
                </a:effectLst>
                <a:latin typeface="Times New Roman" panose="02020603050405020304" pitchFamily="18" charset="0"/>
                <a:cs typeface="Times New Roman" panose="02020603050405020304" pitchFamily="18" charset="0"/>
              </a:rPr>
              <a:t> </a:t>
            </a:r>
            <a:r>
              <a:rPr lang="en-US" sz="2400" dirty="0" smtClean="0">
                <a:effectLst>
                  <a:outerShdw blurRad="50800" dist="38100" algn="tr" rotWithShape="0">
                    <a:prstClr val="black">
                      <a:alpha val="40000"/>
                    </a:prstClr>
                  </a:outerShdw>
                </a:effectLst>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formulate geological principles and laws</a:t>
            </a:r>
            <a:r>
              <a:rPr lang="en-US" sz="2400" dirty="0" smtClean="0">
                <a:effectLst>
                  <a:outerShdw blurRad="50800" dist="38100" algn="tr" rotWithShape="0">
                    <a:prstClr val="black">
                      <a:alpha val="40000"/>
                    </a:prstClr>
                  </a:outerShdw>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It includes:-</a:t>
            </a:r>
            <a:endParaRPr lang="en-GB"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Mineralogy</a:t>
            </a: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study of the chemical composition,property and structure of minerals. </a:t>
            </a:r>
          </a:p>
          <a:p>
            <a:pPr algn="just">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Petrology</a:t>
            </a: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study of the composition and origin of rocks.</a:t>
            </a:r>
            <a:r>
              <a:rPr lang="en-US" sz="2400" i="1"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Sedimentology</a:t>
            </a:r>
            <a:r>
              <a:rPr lang="en-US" sz="2400" dirty="0" smtClean="0">
                <a:latin typeface="Times New Roman" panose="02020603050405020304" pitchFamily="18" charset="0"/>
                <a:cs typeface="Times New Roman" panose="02020603050405020304" pitchFamily="18" charset="0"/>
              </a:rPr>
              <a:t>: the science of the erosion and deposition of rock particles by wind, water, or ice.</a:t>
            </a:r>
          </a:p>
          <a:p>
            <a:pPr algn="just">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Paleontology</a:t>
            </a:r>
            <a:r>
              <a:rPr lang="en-US" sz="2400" dirty="0" smtClean="0">
                <a:latin typeface="Times New Roman" panose="02020603050405020304" pitchFamily="18" charset="0"/>
                <a:cs typeface="Times New Roman" panose="02020603050405020304" pitchFamily="18" charset="0"/>
              </a:rPr>
              <a:t>: the systematic study of past life forms. </a:t>
            </a:r>
          </a:p>
          <a:p>
            <a:pPr algn="just">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Stratigraphy</a:t>
            </a:r>
            <a:r>
              <a:rPr lang="en-US" sz="2400" dirty="0" smtClean="0">
                <a:latin typeface="Times New Roman" panose="02020603050405020304" pitchFamily="18" charset="0"/>
                <a:cs typeface="Times New Roman" panose="02020603050405020304" pitchFamily="18" charset="0"/>
              </a:rPr>
              <a:t>:  the study of layered rocks and their interrelationships. </a:t>
            </a:r>
          </a:p>
          <a:p>
            <a:pPr lvl="0" algn="just">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Paleogeography</a:t>
            </a: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locations of ancient land masses and their boundaries.</a:t>
            </a:r>
          </a:p>
          <a:p>
            <a:pPr algn="just">
              <a:buFont typeface="Wingdings" panose="05000000000000000000" pitchFamily="2" charset="2"/>
              <a:buChar char="v"/>
            </a:pPr>
            <a:r>
              <a:rPr lang="en-US" sz="2400" i="1" dirty="0" smtClean="0">
                <a:latin typeface="Times New Roman" panose="02020603050405020304" pitchFamily="18" charset="0"/>
                <a:cs typeface="Times New Roman" panose="02020603050405020304" pitchFamily="18" charset="0"/>
              </a:rPr>
              <a:t> </a:t>
            </a:r>
            <a:r>
              <a:rPr lang="en-US" sz="2400" b="1" dirty="0" smtClean="0">
                <a:effectLst/>
                <a:latin typeface="Times New Roman" panose="02020603050405020304" pitchFamily="18" charset="0"/>
                <a:cs typeface="Times New Roman" panose="02020603050405020304" pitchFamily="18" charset="0"/>
              </a:rPr>
              <a:t>Structural Geology and Tectonics</a:t>
            </a:r>
            <a:r>
              <a:rPr lang="en-US" sz="2400" dirty="0" smtClean="0">
                <a:effectLst>
                  <a:outerShdw blurRad="50800" dist="38100" algn="tr" rotWithShape="0">
                    <a:prstClr val="black">
                      <a:alpha val="40000"/>
                    </a:prstClr>
                  </a:outerShdw>
                </a:effectLst>
                <a:latin typeface="Times New Roman" panose="02020603050405020304" pitchFamily="18" charset="0"/>
                <a:cs typeface="Times New Roman" panose="02020603050405020304" pitchFamily="18" charset="0"/>
              </a:rPr>
              <a:t> - </a:t>
            </a:r>
            <a:r>
              <a:rPr lang="en-US" sz="2400" dirty="0" smtClean="0">
                <a:effectLst/>
                <a:latin typeface="Times New Roman" panose="02020603050405020304" pitchFamily="18" charset="0"/>
                <a:cs typeface="Times New Roman" panose="02020603050405020304" pitchFamily="18" charset="0"/>
              </a:rPr>
              <a:t>deals with the structural features of the earth and the effects of internal processes on earth's surfaces, including ocean formation and mountain building processes. </a:t>
            </a:r>
          </a:p>
          <a:p>
            <a:pPr algn="just">
              <a:buFont typeface="Wingdings" panose="05000000000000000000" pitchFamily="2" charset="2"/>
              <a:buChar char="v"/>
            </a:pPr>
            <a:r>
              <a:rPr lang="en-US" sz="2400" b="1" dirty="0" smtClean="0">
                <a:effectLst/>
                <a:latin typeface="Times New Roman" panose="02020603050405020304" pitchFamily="18" charset="0"/>
                <a:cs typeface="Times New Roman" panose="02020603050405020304" pitchFamily="18" charset="0"/>
              </a:rPr>
              <a:t>Physical Geology (Geomorphology) </a:t>
            </a:r>
            <a:r>
              <a:rPr lang="en-US" sz="2400" dirty="0" smtClean="0">
                <a:effectLst>
                  <a:outerShdw blurRad="50800" dist="38100" algn="tr" rotWithShape="0">
                    <a:prstClr val="black">
                      <a:alpha val="40000"/>
                    </a:prstClr>
                  </a:outerShdw>
                </a:effectLst>
                <a:latin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cs typeface="Times New Roman" panose="02020603050405020304" pitchFamily="18" charset="0"/>
              </a:rPr>
              <a:t>deals with earth's land forms and the process of their origin.</a:t>
            </a:r>
          </a:p>
          <a:p>
            <a:pPr lvl="0" algn="just">
              <a:buFont typeface="Wingdings" panose="05000000000000000000" pitchFamily="2" charset="2"/>
              <a:buChar char="v"/>
            </a:pPr>
            <a:endParaRPr lang="en-US" sz="2400" b="1" dirty="0" smtClean="0">
              <a:effectLst/>
            </a:endParaRPr>
          </a:p>
          <a:p>
            <a:pPr algn="just">
              <a:buFont typeface="Wingdings" panose="05000000000000000000" pitchFamily="2" charset="2"/>
              <a:buChar char="v"/>
            </a:pPr>
            <a:endParaRPr lang="en-US" b="1" i="1" dirty="0" smtClean="0">
              <a:effectLst/>
            </a:endParaRPr>
          </a:p>
          <a:p>
            <a:pPr algn="just"/>
            <a:endParaRPr lang="en-US" dirty="0" smtClean="0"/>
          </a:p>
          <a:p>
            <a:pPr algn="just"/>
            <a:endParaRPr lang="en-US" b="1" i="1" dirty="0" smtClean="0"/>
          </a:p>
          <a:p>
            <a:pPr algn="just">
              <a:buNone/>
            </a:pPr>
            <a:endParaRPr lang="en-US" dirty="0"/>
          </a:p>
        </p:txBody>
      </p:sp>
      <p:sp>
        <p:nvSpPr>
          <p:cNvPr id="4" name="Slide Number Placeholder 3"/>
          <p:cNvSpPr>
            <a:spLocks noGrp="1"/>
          </p:cNvSpPr>
          <p:nvPr>
            <p:ph type="sldNum" sz="quarter" idx="12"/>
          </p:nvPr>
        </p:nvSpPr>
        <p:spPr/>
        <p:txBody>
          <a:bodyPr/>
          <a:lstStyle/>
          <a:p>
            <a:fld id="{1F2156D0-0B57-4428-9F9D-726BB62F9165}" type="slidenum">
              <a:rPr lang="en-US" smtClean="0"/>
              <a:t>3</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 y="11430"/>
            <a:ext cx="9111615" cy="6836410"/>
          </a:xfrm>
          <a:ln>
            <a:solidFill>
              <a:srgbClr val="FF0000"/>
            </a:solidFill>
          </a:ln>
        </p:spPr>
        <p:txBody>
          <a:bodyPr>
            <a:normAutofit fontScale="90000" lnSpcReduction="10000"/>
          </a:bodyPr>
          <a:lstStyle/>
          <a:p>
            <a:pPr>
              <a:buNone/>
            </a:pPr>
            <a:r>
              <a:rPr lang="en-US" b="1" dirty="0" smtClean="0">
                <a:effectLst>
                  <a:outerShdw blurRad="50800" dist="38100" algn="tr" rotWithShape="0">
                    <a:prstClr val="black">
                      <a:alpha val="40000"/>
                    </a:prstClr>
                  </a:outerShdw>
                </a:effectLst>
              </a:rPr>
              <a:t>2. </a:t>
            </a:r>
            <a:r>
              <a:rPr lang="en-US" sz="2400" b="1" dirty="0" smtClean="0">
                <a:effectLst/>
                <a:latin typeface="Times New Roman" panose="02020603050405020304" pitchFamily="18" charset="0"/>
                <a:cs typeface="Times New Roman" panose="02020603050405020304" pitchFamily="18" charset="0"/>
              </a:rPr>
              <a:t>Applied Geology  </a:t>
            </a:r>
            <a:endParaRPr lang="en-US" b="1" dirty="0" smtClean="0"/>
          </a:p>
          <a:p>
            <a:pPr lvl="0">
              <a:buFont typeface="Wingdings" panose="05000000000000000000" pitchFamily="2" charset="2"/>
              <a:buChar char="v"/>
            </a:pPr>
            <a:r>
              <a:rPr lang="en-US" sz="2400" dirty="0" smtClean="0">
                <a:effectLst/>
                <a:latin typeface="Times New Roman" panose="02020603050405020304" pitchFamily="18" charset="0"/>
                <a:cs typeface="Times New Roman" panose="02020603050405020304" pitchFamily="18" charset="0"/>
              </a:rPr>
              <a:t> Utilize the geologic principles &amp; laws in the exploration of Earth resources. It includes:-</a:t>
            </a:r>
          </a:p>
          <a:p>
            <a:pPr lvl="0">
              <a:buFont typeface="Wingdings" panose="05000000000000000000" pitchFamily="2" charset="2"/>
              <a:buChar char="q"/>
            </a:pPr>
            <a:r>
              <a:rPr lang="en-US" sz="2400" b="1" dirty="0" smtClean="0">
                <a:effectLst/>
                <a:latin typeface="Times New Roman" panose="02020603050405020304" pitchFamily="18" charset="0"/>
                <a:cs typeface="Times New Roman" panose="02020603050405020304" pitchFamily="18" charset="0"/>
              </a:rPr>
              <a:t>Economic Geology</a:t>
            </a:r>
            <a:r>
              <a:rPr lang="en-US" sz="2400" dirty="0" smtClean="0">
                <a:effectLst/>
                <a:latin typeface="Times New Roman" panose="02020603050405020304" pitchFamily="18" charset="0"/>
                <a:cs typeface="Times New Roman" panose="02020603050405020304" pitchFamily="18" charset="0"/>
              </a:rPr>
              <a:t> - deals with economic minerals and rocks such as Gold (and other metals), Diamond, Marble, Salt, etc.</a:t>
            </a:r>
          </a:p>
          <a:p>
            <a:pPr>
              <a:buFont typeface="Wingdings" panose="05000000000000000000" pitchFamily="2" charset="2"/>
              <a:buChar char="q"/>
            </a:pPr>
            <a:r>
              <a:rPr lang="en-US" sz="2400" b="1" dirty="0" smtClean="0">
                <a:effectLst/>
                <a:latin typeface="Times New Roman" panose="02020603050405020304" pitchFamily="18" charset="0"/>
                <a:cs typeface="Times New Roman" panose="02020603050405020304" pitchFamily="18" charset="0"/>
              </a:rPr>
              <a:t>Engineering geology</a:t>
            </a:r>
            <a:r>
              <a:rPr lang="en-US" sz="2400" dirty="0" smtClean="0">
                <a:effectLst/>
                <a:latin typeface="Times New Roman" panose="02020603050405020304" pitchFamily="18" charset="0"/>
                <a:cs typeface="Times New Roman" panose="02020603050405020304" pitchFamily="18" charset="0"/>
              </a:rPr>
              <a:t>- the study of the interactions of the earth's crust with human-made structures such as tunnels, mines, dams, bridges, and building foundations. </a:t>
            </a:r>
          </a:p>
          <a:p>
            <a:pPr lvl="0">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rPr>
              <a:t> </a:t>
            </a:r>
            <a:r>
              <a:rPr lang="en-US" sz="2400" b="1" dirty="0" smtClean="0">
                <a:effectLst/>
                <a:latin typeface="Times New Roman" panose="02020603050405020304" pitchFamily="18" charset="0"/>
                <a:cs typeface="Times New Roman" panose="02020603050405020304" pitchFamily="18" charset="0"/>
              </a:rPr>
              <a:t>Geochemistry-</a:t>
            </a:r>
            <a:r>
              <a:rPr lang="en-US" sz="2400" dirty="0" smtClean="0">
                <a:effectLst/>
                <a:latin typeface="Times New Roman" panose="02020603050405020304" pitchFamily="18" charset="0"/>
                <a:cs typeface="Times New Roman" panose="02020603050405020304" pitchFamily="18" charset="0"/>
              </a:rPr>
              <a:t>the study of the chemical composition of earth materials and the chemical changes that occur within the earth and on its surface.</a:t>
            </a:r>
          </a:p>
          <a:p>
            <a:pPr lvl="0">
              <a:buFont typeface="Wingdings" panose="05000000000000000000" pitchFamily="2" charset="2"/>
              <a:buChar char="q"/>
            </a:pPr>
            <a:r>
              <a:rPr lang="en-US" sz="2400" b="1" dirty="0" smtClean="0">
                <a:effectLst/>
                <a:latin typeface="Times New Roman" panose="02020603050405020304" pitchFamily="18" charset="0"/>
                <a:cs typeface="Times New Roman" panose="02020603050405020304" pitchFamily="18" charset="0"/>
              </a:rPr>
              <a:t>Geophysics-</a:t>
            </a:r>
            <a:r>
              <a:rPr lang="en-US" sz="2400" dirty="0" smtClean="0">
                <a:effectLst/>
                <a:latin typeface="Times New Roman" panose="02020603050405020304" pitchFamily="18" charset="0"/>
                <a:cs typeface="Times New Roman" panose="02020603050405020304" pitchFamily="18" charset="0"/>
              </a:rPr>
              <a:t>the study of the behavior of rock materials in response to stresses and according to the principles of physics.</a:t>
            </a:r>
          </a:p>
          <a:p>
            <a:pPr lvl="0">
              <a:buFont typeface="Wingdings" panose="05000000000000000000" pitchFamily="2" charset="2"/>
              <a:buChar char="q"/>
            </a:pPr>
            <a:r>
              <a:rPr lang="en-US" sz="2400" b="1" dirty="0" smtClean="0">
                <a:effectLst/>
                <a:latin typeface="Times New Roman" panose="02020603050405020304" pitchFamily="18" charset="0"/>
                <a:cs typeface="Times New Roman" panose="02020603050405020304" pitchFamily="18" charset="0"/>
              </a:rPr>
              <a:t>Mining Geology </a:t>
            </a:r>
            <a:r>
              <a:rPr lang="en-US" sz="2400" dirty="0" smtClean="0">
                <a:effectLst/>
                <a:latin typeface="Times New Roman" panose="02020603050405020304" pitchFamily="18" charset="0"/>
                <a:cs typeface="Times New Roman" panose="02020603050405020304" pitchFamily="18" charset="0"/>
              </a:rPr>
              <a:t>- deals with the techniques of extraction of the economic minerals and rocks. </a:t>
            </a:r>
          </a:p>
          <a:p>
            <a:pPr lvl="0">
              <a:buFont typeface="Wingdings" panose="05000000000000000000" pitchFamily="2" charset="2"/>
              <a:buChar char="q"/>
            </a:pPr>
            <a:r>
              <a:rPr lang="en-US" sz="2400" b="1" dirty="0" smtClean="0">
                <a:effectLst/>
                <a:latin typeface="Times New Roman" panose="02020603050405020304" pitchFamily="18" charset="0"/>
                <a:cs typeface="Times New Roman" panose="02020603050405020304" pitchFamily="18" charset="0"/>
              </a:rPr>
              <a:t>Hydrogeology </a:t>
            </a:r>
            <a:r>
              <a:rPr lang="en-US" sz="2400" dirty="0" smtClean="0">
                <a:effectLst/>
                <a:latin typeface="Times New Roman" panose="02020603050405020304" pitchFamily="18" charset="0"/>
                <a:cs typeface="Times New Roman" panose="02020603050405020304" pitchFamily="18" charset="0"/>
              </a:rPr>
              <a:t>- deals with surface and underground water management.</a:t>
            </a:r>
          </a:p>
          <a:p>
            <a:pPr lvl="0">
              <a:buFont typeface="Wingdings" panose="05000000000000000000" pitchFamily="2" charset="2"/>
              <a:buChar char="q"/>
            </a:pPr>
            <a:r>
              <a:rPr lang="en-US" sz="2400" b="1" dirty="0" smtClean="0">
                <a:effectLst/>
                <a:latin typeface="Times New Roman" panose="02020603050405020304" pitchFamily="18" charset="0"/>
                <a:cs typeface="Times New Roman" panose="02020603050405020304" pitchFamily="18" charset="0"/>
              </a:rPr>
              <a:t>Remote sensing- </a:t>
            </a:r>
            <a:r>
              <a:rPr lang="en-US" sz="2400" dirty="0" smtClean="0">
                <a:effectLst/>
                <a:latin typeface="Times New Roman" panose="02020603050405020304" pitchFamily="18" charset="0"/>
                <a:cs typeface="Times New Roman" panose="02020603050405020304" pitchFamily="18" charset="0"/>
              </a:rPr>
              <a:t>the study of the earth and other planets using satellite images and aerial photos.</a:t>
            </a:r>
          </a:p>
          <a:p>
            <a:pPr lvl="0">
              <a:buFont typeface="Wingdings" panose="05000000000000000000" pitchFamily="2" charset="2"/>
              <a:buChar char="q"/>
            </a:pPr>
            <a:r>
              <a:rPr lang="en-US" sz="2400" b="1" dirty="0" smtClean="0">
                <a:effectLst/>
                <a:latin typeface="Times New Roman" panose="02020603050405020304" pitchFamily="18" charset="0"/>
                <a:cs typeface="Times New Roman" panose="02020603050405020304" pitchFamily="18" charset="0"/>
              </a:rPr>
              <a:t>Environmental Geology</a:t>
            </a:r>
            <a:r>
              <a:rPr lang="en-US" sz="2400" dirty="0" smtClean="0">
                <a:effectLst/>
                <a:latin typeface="Times New Roman" panose="02020603050405020304" pitchFamily="18" charset="0"/>
                <a:cs typeface="Times New Roman" panose="02020603050405020304" pitchFamily="18" charset="0"/>
              </a:rPr>
              <a:t>- is an applied geology that concerns on solving the major environmental problems such as pollution, resource depletion, and other global problems.</a:t>
            </a:r>
          </a:p>
          <a:p>
            <a:pPr>
              <a:buNone/>
            </a:pPr>
            <a:endParaRPr lang="en-US" sz="2400" dirty="0" smtClean="0">
              <a:effectLst/>
              <a:latin typeface="Times New Roman" panose="02020603050405020304" pitchFamily="18" charset="0"/>
              <a:cs typeface="Times New Roman" panose="02020603050405020304" pitchFamily="18" charset="0"/>
            </a:endParaRPr>
          </a:p>
          <a:p>
            <a:endParaRPr lang="en-US" sz="2400" dirty="0">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F2156D0-0B57-4428-9F9D-726BB62F9165}" type="slidenum">
              <a:rPr lang="en-US" smtClean="0"/>
              <a:t>4</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55" y="66675"/>
            <a:ext cx="9123045" cy="6762115"/>
          </a:xfrm>
        </p:spPr>
        <p:txBody>
          <a:bodyPr>
            <a:normAutofit fontScale="97500" lnSpcReduction="10000"/>
          </a:bodyPr>
          <a:lstStyle/>
          <a:p>
            <a:pPr marL="0" indent="0">
              <a:buNone/>
            </a:pPr>
            <a:r>
              <a:rPr lang="en-US" sz="2800" b="1">
                <a:latin typeface="Times New Roman" panose="02020603050405020304" pitchFamily="18" charset="0"/>
                <a:cs typeface="Times New Roman" panose="02020603050405020304" pitchFamily="18" charset="0"/>
              </a:rPr>
              <a:t> 1.1. Development of Geology as Independent Science</a:t>
            </a:r>
          </a:p>
          <a:p>
            <a:pPr marL="0" indent="0">
              <a:buNone/>
            </a:pPr>
            <a:r>
              <a:rPr lang="en-US" sz="2800" b="1">
                <a:latin typeface="Times New Roman" panose="02020603050405020304" pitchFamily="18" charset="0"/>
                <a:cs typeface="Times New Roman" panose="02020603050405020304" pitchFamily="18" charset="0"/>
              </a:rPr>
              <a:t>•</a:t>
            </a:r>
            <a:r>
              <a:rPr lang="en-US" sz="2400">
                <a:latin typeface="Times New Roman" panose="02020603050405020304" pitchFamily="18" charset="0"/>
                <a:cs typeface="Times New Roman" panose="02020603050405020304" pitchFamily="18" charset="0"/>
              </a:rPr>
              <a:t>Modern geology began in the 18th century when field studies by the French mineralogist J. E. Guettard and others proved more fruitful than speculation.</a:t>
            </a:r>
          </a:p>
          <a:p>
            <a:pPr marL="0" indent="0">
              <a:buNone/>
            </a:pPr>
            <a:r>
              <a:rPr lang="en-US" sz="2400">
                <a:latin typeface="Times New Roman" panose="02020603050405020304" pitchFamily="18" charset="0"/>
                <a:cs typeface="Times New Roman" panose="02020603050405020304" pitchFamily="18" charset="0"/>
              </a:rPr>
              <a:t>•German geologist Abraham Gottlob Werner, performed a great service for the science by demonstrating the chronological succession of rocks.</a:t>
            </a:r>
          </a:p>
          <a:p>
            <a:pPr marL="0" indent="0">
              <a:buNone/>
            </a:pPr>
            <a:r>
              <a:rPr lang="en-US" sz="2400">
                <a:latin typeface="Times New Roman" panose="02020603050405020304" pitchFamily="18" charset="0"/>
                <a:cs typeface="Times New Roman" panose="02020603050405020304" pitchFamily="18" charset="0"/>
              </a:rPr>
              <a:t>•In 1795 the Scottish geologist James Hutton : theoretical foundation for much of the modern science “</a:t>
            </a:r>
            <a:r>
              <a:rPr lang="en-US" sz="2400" b="1">
                <a:latin typeface="Times New Roman" panose="02020603050405020304" pitchFamily="18" charset="0"/>
                <a:cs typeface="Times New Roman" panose="02020603050405020304" pitchFamily="18" charset="0"/>
              </a:rPr>
              <a:t>uniformitarianism</a:t>
            </a:r>
            <a:r>
              <a:rPr lang="en-US" sz="2400">
                <a:latin typeface="Times New Roman" panose="02020603050405020304" pitchFamily="18" charset="0"/>
                <a:cs typeface="Times New Roman" panose="02020603050405020304" pitchFamily="18" charset="0"/>
              </a:rPr>
              <a:t>”. Largely through the work of Charles Lyell, this doctrine replaced the opposing one of catastrophism.</a:t>
            </a:r>
          </a:p>
          <a:p>
            <a:pPr marL="0" indent="0">
              <a:buNone/>
            </a:pPr>
            <a:r>
              <a:rPr lang="en-US" sz="2400">
                <a:latin typeface="Times New Roman" panose="02020603050405020304" pitchFamily="18" charset="0"/>
                <a:cs typeface="Times New Roman" panose="02020603050405020304" pitchFamily="18" charset="0"/>
              </a:rPr>
              <a:t>•Geology in the 19th century was influenced also by the work of Charles Darwin.</a:t>
            </a:r>
          </a:p>
          <a:p>
            <a:pPr marL="0" indent="0">
              <a:buNone/>
            </a:pPr>
            <a:r>
              <a:rPr lang="en-US" sz="2400">
                <a:latin typeface="Times New Roman" panose="02020603050405020304" pitchFamily="18" charset="0"/>
                <a:cs typeface="Times New Roman" panose="02020603050405020304" pitchFamily="18" charset="0"/>
              </a:rPr>
              <a:t>•In the 20th century geology has advanced at an ever-increasing space.</a:t>
            </a:r>
          </a:p>
          <a:p>
            <a:pPr marL="0" indent="0">
              <a:buNone/>
            </a:pPr>
            <a:r>
              <a:rPr lang="en-US" sz="2400">
                <a:latin typeface="Times New Roman" panose="02020603050405020304" pitchFamily="18" charset="0"/>
                <a:cs typeface="Times New Roman" panose="02020603050405020304" pitchFamily="18" charset="0"/>
              </a:rPr>
              <a:t>•The systematic survey of the floors of the earth's oceans brought radical changes in concepts of crustal evolution.</a:t>
            </a:r>
          </a:p>
          <a:p>
            <a:pPr marL="0" indent="0">
              <a:buNone/>
            </a:pPr>
            <a:r>
              <a:rPr lang="en-US" sz="2400">
                <a:latin typeface="Times New Roman" panose="02020603050405020304" pitchFamily="18" charset="0"/>
                <a:cs typeface="Times New Roman" panose="02020603050405020304" pitchFamily="18" charset="0"/>
              </a:rPr>
              <a:t>•As a result of numerous fly by spacecraft, geological studies have been extended to include remote sensing of other planets and satellites in the solar system and the moon.</a:t>
            </a:r>
          </a:p>
        </p:txBody>
      </p:sp>
      <p:sp>
        <p:nvSpPr>
          <p:cNvPr id="4" name="Slide Number Placeholder 3"/>
          <p:cNvSpPr>
            <a:spLocks noGrp="1"/>
          </p:cNvSpPr>
          <p:nvPr>
            <p:ph type="sldNum" sz="quarter" idx="12"/>
          </p:nvPr>
        </p:nvSpPr>
        <p:spPr/>
        <p:txBody>
          <a:bodyPr/>
          <a:lstStyle/>
          <a:p>
            <a:fld id="{1F2156D0-0B57-4428-9F9D-726BB62F9165}" type="slidenum">
              <a:rPr lang="en-US" smtClean="0"/>
              <a:t>5</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 y="10795"/>
            <a:ext cx="9145270" cy="6840220"/>
          </a:xfrm>
        </p:spPr>
        <p:txBody>
          <a:bodyPr>
            <a:normAutofit/>
          </a:bodyPr>
          <a:lstStyle/>
          <a:p>
            <a:pPr marL="0" marR="0" indent="0" defTabSz="914400">
              <a:buClrTx/>
              <a:buSzTx/>
              <a:buFontTx/>
              <a:buNone/>
              <a:defRPr/>
            </a:pPr>
            <a:r>
              <a:rPr lang="en-US" b="1" dirty="0">
                <a:solidFill>
                  <a:srgbClr val="FF0000"/>
                </a:solidFill>
                <a:sym typeface="+mn-ea"/>
              </a:rPr>
              <a:t>        </a:t>
            </a:r>
            <a:r>
              <a:rPr lang="en-US" sz="3200" b="1" dirty="0">
                <a:solidFill>
                  <a:schemeClr val="tx1"/>
                </a:solidFill>
                <a:effectLst>
                  <a:outerShdw blurRad="38100" dist="19050" dir="2700000" algn="tl" rotWithShape="0">
                    <a:schemeClr val="dk1">
                      <a:alpha val="40000"/>
                    </a:schemeClr>
                  </a:outerShdw>
                </a:effectLst>
                <a:sym typeface="+mn-ea"/>
              </a:rPr>
              <a:t> </a:t>
            </a:r>
            <a:r>
              <a:rPr sz="2800" b="1" dirty="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sym typeface="+mn-ea"/>
              </a:rPr>
              <a:t>Scope of geologic field work</a:t>
            </a:r>
            <a:endParaRPr kumimoji="0" lang="en-US" sz="2800" b="1" kern="1200" cap="none" spc="0" normalizeH="0" baseline="0" noProof="0" dirty="0">
              <a:latin typeface="Times New Roman" panose="02020603050405020304" pitchFamily="18" charset="0"/>
              <a:ea typeface="+mn-ea"/>
              <a:cs typeface="Times New Roman" panose="02020603050405020304" pitchFamily="18" charset="0"/>
            </a:endParaRPr>
          </a:p>
          <a:p>
            <a:pPr marL="0" marR="0" indent="0" defTabSz="914400">
              <a:buClrTx/>
              <a:buSzTx/>
              <a:buFontTx/>
              <a:buNone/>
              <a:defRPr/>
            </a:pPr>
            <a:r>
              <a:rPr lang="en-US" sz="2800" b="1" noProof="0" dirty="0">
                <a:latin typeface="Times New Roman" panose="02020603050405020304" pitchFamily="18" charset="0"/>
                <a:cs typeface="Times New Roman" panose="02020603050405020304" pitchFamily="18" charset="0"/>
                <a:sym typeface="+mn-ea"/>
              </a:rPr>
              <a:t>     </a:t>
            </a:r>
            <a:r>
              <a:rPr lang="en-US" sz="2400" b="1" noProof="0" dirty="0">
                <a:latin typeface="Times New Roman" panose="02020603050405020304" pitchFamily="18" charset="0"/>
                <a:cs typeface="Times New Roman" panose="02020603050405020304" pitchFamily="18" charset="0"/>
                <a:sym typeface="+mn-ea"/>
              </a:rPr>
              <a:t>Geologic field work usually involves: </a:t>
            </a:r>
            <a:r>
              <a:rPr lang="en-US" sz="2400" noProof="0" dirty="0">
                <a:latin typeface="Times New Roman" panose="02020603050405020304" pitchFamily="18" charset="0"/>
                <a:cs typeface="Times New Roman" panose="02020603050405020304" pitchFamily="18" charset="0"/>
                <a:sym typeface="+mn-ea"/>
              </a:rPr>
              <a:t>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514350" marR="0" indent="-514350" defTabSz="914400">
              <a:buClrTx/>
              <a:buSzTx/>
              <a:buFontTx/>
              <a:buAutoNum type="arabicParenR"/>
              <a:defRPr/>
            </a:pPr>
            <a:r>
              <a:rPr lang="en-US" sz="2400" noProof="0" dirty="0">
                <a:latin typeface="Times New Roman" panose="02020603050405020304" pitchFamily="18" charset="0"/>
                <a:cs typeface="Times New Roman" panose="02020603050405020304" pitchFamily="18" charset="0"/>
                <a:sym typeface="+mn-ea"/>
              </a:rPr>
              <a:t>The study and interpretation of rocks, structures and topography.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0" marR="0" indent="0" defTabSz="914400">
              <a:buClrTx/>
              <a:buSzTx/>
              <a:buFontTx/>
              <a:buNone/>
              <a:defRPr/>
            </a:pPr>
            <a:r>
              <a:rPr lang="en-US" sz="2400" noProof="0" dirty="0">
                <a:latin typeface="Times New Roman" panose="02020603050405020304" pitchFamily="18" charset="0"/>
                <a:cs typeface="Times New Roman" panose="02020603050405020304" pitchFamily="18" charset="0"/>
                <a:sym typeface="+mn-ea"/>
              </a:rPr>
              <a:t>2)   Determination of the location of points or outcrops </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0" marR="0" indent="0" defTabSz="914400">
              <a:buClrTx/>
              <a:buSzTx/>
              <a:buFontTx/>
              <a:buNone/>
              <a:defRPr/>
            </a:pPr>
            <a:r>
              <a:rPr lang="en-US" sz="2400" noProof="0" dirty="0">
                <a:latin typeface="Times New Roman" panose="02020603050405020304" pitchFamily="18" charset="0"/>
                <a:cs typeface="Times New Roman" panose="02020603050405020304" pitchFamily="18" charset="0"/>
                <a:sym typeface="+mn-ea"/>
              </a:rPr>
              <a:t>3)   Plotting of these sites on the map.</a:t>
            </a:r>
            <a:endParaRPr kumimoji="0" lang="en-US" sz="2400" kern="1200" cap="none" spc="0" normalizeH="0" baseline="0" noProof="0" dirty="0">
              <a:latin typeface="Times New Roman" panose="02020603050405020304" pitchFamily="18" charset="0"/>
              <a:ea typeface="+mn-ea"/>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sym typeface="+mn-ea"/>
              </a:rPr>
              <a:t>G</a:t>
            </a:r>
            <a:r>
              <a:rPr sz="2400" dirty="0">
                <a:latin typeface="Times New Roman" panose="02020603050405020304" pitchFamily="18" charset="0"/>
                <a:cs typeface="Times New Roman" panose="02020603050405020304" pitchFamily="18" charset="0"/>
                <a:sym typeface="+mn-ea"/>
              </a:rPr>
              <a:t>eological field work is a combination of:</a:t>
            </a:r>
            <a:endParaRPr sz="2400" dirty="0">
              <a:latin typeface="Times New Roman" panose="02020603050405020304" pitchFamily="18" charset="0"/>
              <a:cs typeface="Times New Roman" panose="02020603050405020304" pitchFamily="18" charset="0"/>
            </a:endParaRPr>
          </a:p>
          <a:p>
            <a:pPr lvl="1" algn="just" eaLnBrk="1" hangingPunct="1">
              <a:buFont typeface="Arial" panose="020B0604020202020204" pitchFamily="34" charset="0"/>
              <a:buChar char="•"/>
            </a:pPr>
            <a:r>
              <a:rPr sz="2400" dirty="0">
                <a:latin typeface="Times New Roman" panose="02020603050405020304" pitchFamily="18" charset="0"/>
                <a:cs typeface="Times New Roman" panose="02020603050405020304" pitchFamily="18" charset="0"/>
                <a:sym typeface="+mn-ea"/>
              </a:rPr>
              <a:t> </a:t>
            </a:r>
            <a:r>
              <a:rPr lang="en-US" sz="2400" dirty="0">
                <a:latin typeface="Times New Roman" panose="02020603050405020304" pitchFamily="18" charset="0"/>
                <a:cs typeface="Times New Roman" panose="02020603050405020304" pitchFamily="18" charset="0"/>
                <a:sym typeface="+mn-ea"/>
              </a:rPr>
              <a:t>O</a:t>
            </a:r>
            <a:r>
              <a:rPr sz="2400" dirty="0">
                <a:latin typeface="Times New Roman" panose="02020603050405020304" pitchFamily="18" charset="0"/>
                <a:cs typeface="Times New Roman" panose="02020603050405020304" pitchFamily="18" charset="0"/>
                <a:sym typeface="+mn-ea"/>
              </a:rPr>
              <a:t>utcrop studies, </a:t>
            </a:r>
            <a:endParaRPr sz="2400" dirty="0">
              <a:latin typeface="Times New Roman" panose="02020603050405020304" pitchFamily="18" charset="0"/>
              <a:cs typeface="Times New Roman" panose="02020603050405020304" pitchFamily="18" charset="0"/>
            </a:endParaRPr>
          </a:p>
          <a:p>
            <a:pPr lvl="1" algn="just" eaLnBrk="1" hangingPunct="1">
              <a:buFont typeface="Arial" panose="020B0604020202020204" pitchFamily="34" charset="0"/>
              <a:buChar char="•"/>
            </a:pPr>
            <a:r>
              <a:rPr sz="2400" dirty="0">
                <a:latin typeface="Times New Roman" panose="02020603050405020304" pitchFamily="18" charset="0"/>
                <a:cs typeface="Times New Roman" panose="02020603050405020304" pitchFamily="18" charset="0"/>
                <a:sym typeface="+mn-ea"/>
              </a:rPr>
              <a:t> </a:t>
            </a:r>
            <a:r>
              <a:rPr lang="en-US" sz="2400" dirty="0">
                <a:latin typeface="Times New Roman" panose="02020603050405020304" pitchFamily="18" charset="0"/>
                <a:cs typeface="Times New Roman" panose="02020603050405020304" pitchFamily="18" charset="0"/>
                <a:sym typeface="+mn-ea"/>
              </a:rPr>
              <a:t>S</a:t>
            </a:r>
            <a:r>
              <a:rPr sz="2400" dirty="0">
                <a:latin typeface="Times New Roman" panose="02020603050405020304" pitchFamily="18" charset="0"/>
                <a:cs typeface="Times New Roman" panose="02020603050405020304" pitchFamily="18" charset="0"/>
                <a:sym typeface="+mn-ea"/>
              </a:rPr>
              <a:t>ampling and,</a:t>
            </a:r>
            <a:endParaRPr sz="2400" dirty="0">
              <a:latin typeface="Times New Roman" panose="02020603050405020304" pitchFamily="18" charset="0"/>
              <a:cs typeface="Times New Roman" panose="02020603050405020304" pitchFamily="18" charset="0"/>
            </a:endParaRPr>
          </a:p>
          <a:p>
            <a:pPr lvl="1" algn="just" eaLnBrk="1" hangingPunct="1">
              <a:buFont typeface="Arial" panose="020B0604020202020204" pitchFamily="34" charset="0"/>
              <a:buChar char="•"/>
            </a:pPr>
            <a:r>
              <a:rPr sz="2400" dirty="0">
                <a:latin typeface="Times New Roman" panose="02020603050405020304" pitchFamily="18" charset="0"/>
                <a:cs typeface="Times New Roman" panose="02020603050405020304" pitchFamily="18" charset="0"/>
                <a:sym typeface="+mn-ea"/>
              </a:rPr>
              <a:t> </a:t>
            </a:r>
            <a:r>
              <a:rPr lang="en-US" sz="2400" dirty="0">
                <a:latin typeface="Times New Roman" panose="02020603050405020304" pitchFamily="18" charset="0"/>
                <a:cs typeface="Times New Roman" panose="02020603050405020304" pitchFamily="18" charset="0"/>
                <a:sym typeface="+mn-ea"/>
              </a:rPr>
              <a:t>G</a:t>
            </a:r>
            <a:r>
              <a:rPr sz="2400" dirty="0">
                <a:latin typeface="Times New Roman" panose="02020603050405020304" pitchFamily="18" charset="0"/>
                <a:cs typeface="Times New Roman" panose="02020603050405020304" pitchFamily="18" charset="0"/>
                <a:sym typeface="+mn-ea"/>
              </a:rPr>
              <a:t>eological mapping </a:t>
            </a:r>
            <a:r>
              <a:rPr lang="en-US" sz="2400" dirty="0">
                <a:latin typeface="Times New Roman" panose="02020603050405020304" pitchFamily="18" charset="0"/>
                <a:cs typeface="Times New Roman" panose="02020603050405020304" pitchFamily="18" charset="0"/>
                <a:sym typeface="+mn-ea"/>
              </a:rPr>
              <a:t>and cross section</a:t>
            </a:r>
            <a:r>
              <a:rPr sz="2400" dirty="0">
                <a:latin typeface="Times New Roman" panose="02020603050405020304" pitchFamily="18" charset="0"/>
                <a:cs typeface="Times New Roman" panose="02020603050405020304" pitchFamily="18" charset="0"/>
                <a:sym typeface="+mn-ea"/>
              </a:rPr>
              <a:t>.</a:t>
            </a:r>
            <a:endParaRPr sz="2400" dirty="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F2156D0-0B57-4428-9F9D-726BB62F9165}" type="slidenum">
              <a:rPr lang="en-US" smtClean="0"/>
              <a:t>6</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amon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5145"/>
            <a:ext cx="8229600" cy="5601335"/>
          </a:xfrm>
        </p:spPr>
        <p:txBody>
          <a:bodyPr/>
          <a:lstStyle/>
          <a:p>
            <a:pPr>
              <a:buNone/>
            </a:pPr>
            <a:r>
              <a:rPr lang="en-US" b="1" dirty="0" smtClean="0">
                <a:effectLst/>
                <a:latin typeface="Times New Roman" panose="02020603050405020304" pitchFamily="18" charset="0"/>
                <a:cs typeface="Times New Roman" panose="02020603050405020304" pitchFamily="18" charset="0"/>
                <a:sym typeface="+mn-ea"/>
              </a:rPr>
              <a:t>1.2  Field expeditions and geological sciences </a:t>
            </a:r>
            <a:endParaRPr lang="en-US" dirty="0" smtClean="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smtClean="0">
                <a:effectLst/>
                <a:latin typeface="Times New Roman" panose="02020603050405020304" pitchFamily="18" charset="0"/>
                <a:cs typeface="Times New Roman" panose="02020603050405020304" pitchFamily="18" charset="0"/>
                <a:sym typeface="+mn-ea"/>
              </a:rPr>
              <a:t>The </a:t>
            </a:r>
            <a:r>
              <a:rPr lang="en-US" dirty="0">
                <a:effectLst/>
                <a:latin typeface="Times New Roman" panose="02020603050405020304" pitchFamily="18" charset="0"/>
                <a:cs typeface="Times New Roman" panose="02020603050405020304" pitchFamily="18" charset="0"/>
                <a:sym typeface="+mn-ea"/>
              </a:rPr>
              <a:t>main tasks of geologist are fieldworks. Why</a:t>
            </a:r>
            <a:r>
              <a:rPr lang="en-US" dirty="0" smtClean="0">
                <a:effectLst/>
                <a:latin typeface="Times New Roman" panose="02020603050405020304" pitchFamily="18" charset="0"/>
                <a:cs typeface="Times New Roman" panose="02020603050405020304" pitchFamily="18" charset="0"/>
                <a:sym typeface="+mn-ea"/>
              </a:rPr>
              <a:t>?</a:t>
            </a:r>
            <a:endParaRPr lang="en-US"/>
          </a:p>
        </p:txBody>
      </p:sp>
      <p:sp>
        <p:nvSpPr>
          <p:cNvPr id="4" name="Slide Number Placeholder 3"/>
          <p:cNvSpPr>
            <a:spLocks noGrp="1"/>
          </p:cNvSpPr>
          <p:nvPr>
            <p:ph type="sldNum" sz="quarter" idx="12"/>
          </p:nvPr>
        </p:nvSpPr>
        <p:spPr/>
        <p:txBody>
          <a:bodyPr/>
          <a:lstStyle/>
          <a:p>
            <a:fld id="{1F2156D0-0B57-4428-9F9D-726BB62F9165}" type="slidenum">
              <a:rPr lang="en-US" smtClean="0"/>
              <a:t>7</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 y="8255"/>
            <a:ext cx="9110980" cy="6857365"/>
          </a:xfrm>
          <a:ln>
            <a:solidFill>
              <a:srgbClr val="FF0000"/>
            </a:solidFill>
          </a:ln>
        </p:spPr>
        <p:txBody>
          <a:bodyPr>
            <a:normAutofit lnSpcReduction="10000"/>
          </a:bodyPr>
          <a:lstStyle/>
          <a:p>
            <a:pPr>
              <a:buNone/>
            </a:pPr>
            <a:r>
              <a:rPr lang="en-US" sz="2400" dirty="0" smtClean="0">
                <a:effectLst/>
                <a:latin typeface="Times New Roman" panose="02020603050405020304" pitchFamily="18" charset="0"/>
                <a:cs typeface="Times New Roman" panose="02020603050405020304" pitchFamily="18" charset="0"/>
              </a:rPr>
              <a:t>   </a:t>
            </a:r>
            <a:r>
              <a:rPr lang="en-US" sz="2400" b="1" dirty="0" smtClean="0">
                <a:effectLst/>
                <a:latin typeface="Times New Roman" panose="02020603050405020304" pitchFamily="18" charset="0"/>
                <a:cs typeface="Times New Roman" panose="02020603050405020304" pitchFamily="18" charset="0"/>
              </a:rPr>
              <a:t>Because:-</a:t>
            </a:r>
            <a:endParaRPr lang="en-US" sz="2400" dirty="0" smtClean="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rPr>
              <a:t> Deposits of minerals on the earth’s surface have </a:t>
            </a:r>
            <a:r>
              <a:rPr lang="en-US" sz="2400" dirty="0" smtClean="0">
                <a:effectLst/>
                <a:latin typeface="Times New Roman" panose="02020603050405020304" pitchFamily="18" charset="0"/>
                <a:cs typeface="Times New Roman" panose="02020603050405020304" pitchFamily="18" charset="0"/>
                <a:sym typeface="+mn-ea"/>
              </a:rPr>
              <a:t>been</a:t>
            </a:r>
            <a:r>
              <a:rPr lang="en-US" sz="2400" dirty="0" smtClean="0">
                <a:effectLst/>
                <a:latin typeface="Times New Roman" panose="02020603050405020304" pitchFamily="18" charset="0"/>
                <a:cs typeface="Times New Roman" panose="02020603050405020304" pitchFamily="18" charset="0"/>
              </a:rPr>
              <a:t> basically  exhausted, one of the main tasks of modern geology is searching for and exploiting deposits that are not visible to the surface (“concealed” deposits).</a:t>
            </a: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rPr>
              <a:t>The search for them can be conducted only with the help of geological prognostication, and this demands the intensified development of all areas of geology and geological field expedition.</a:t>
            </a: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rPr>
              <a:t>To investigate </a:t>
            </a:r>
            <a:r>
              <a:rPr lang="en-US" sz="2400" dirty="0">
                <a:effectLst/>
                <a:latin typeface="Times New Roman" panose="02020603050405020304" pitchFamily="18" charset="0"/>
                <a:cs typeface="Times New Roman" panose="02020603050405020304" pitchFamily="18" charset="0"/>
              </a:rPr>
              <a:t>deep - lying zones of the </a:t>
            </a:r>
            <a:r>
              <a:rPr lang="en-US" sz="2400" dirty="0" smtClean="0">
                <a:effectLst/>
                <a:latin typeface="Times New Roman" panose="02020603050405020304" pitchFamily="18" charset="0"/>
                <a:cs typeface="Times New Roman" panose="02020603050405020304" pitchFamily="18" charset="0"/>
              </a:rPr>
              <a:t>earth and its resources.</a:t>
            </a: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rPr>
              <a:t>To </a:t>
            </a:r>
            <a:r>
              <a:rPr lang="en-US" sz="2400" dirty="0">
                <a:effectLst/>
                <a:latin typeface="Times New Roman" panose="02020603050405020304" pitchFamily="18" charset="0"/>
                <a:cs typeface="Times New Roman" panose="02020603050405020304" pitchFamily="18" charset="0"/>
              </a:rPr>
              <a:t>investigating the evolution of internal and external geological </a:t>
            </a:r>
            <a:r>
              <a:rPr lang="en-US" sz="2400" dirty="0" smtClean="0">
                <a:effectLst/>
                <a:latin typeface="Times New Roman" panose="02020603050405020304" pitchFamily="18" charset="0"/>
                <a:cs typeface="Times New Roman" panose="02020603050405020304" pitchFamily="18" charset="0"/>
              </a:rPr>
              <a:t>processes.</a:t>
            </a: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rPr>
              <a:t>A very important task of geology is continued elaboration of the theory of development of the earth, in particular, investigating the evolution of internal and external geological processes that determine the laws governing the location of mineral resources.</a:t>
            </a: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sym typeface="+mn-ea"/>
              </a:rPr>
              <a:t>To </a:t>
            </a:r>
            <a:r>
              <a:rPr lang="en-US" sz="2400" dirty="0">
                <a:effectLst/>
                <a:latin typeface="Times New Roman" panose="02020603050405020304" pitchFamily="18" charset="0"/>
                <a:cs typeface="Times New Roman" panose="02020603050405020304" pitchFamily="18" charset="0"/>
                <a:sym typeface="+mn-ea"/>
              </a:rPr>
              <a:t>determine the spatial distribution and age of rock units and </a:t>
            </a:r>
            <a:r>
              <a:rPr lang="en-US" sz="2400" dirty="0" smtClean="0">
                <a:effectLst/>
                <a:latin typeface="Times New Roman" panose="02020603050405020304" pitchFamily="18" charset="0"/>
                <a:cs typeface="Times New Roman" panose="02020603050405020304" pitchFamily="18" charset="0"/>
                <a:sym typeface="+mn-ea"/>
              </a:rPr>
              <a:t>structures.</a:t>
            </a:r>
            <a:endParaRPr lang="en-US" sz="2400" dirty="0" smtClean="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sym typeface="+mn-ea"/>
              </a:rPr>
              <a:t>To do geological map and crosssection of a given environment.</a:t>
            </a:r>
            <a:endParaRPr lang="en-US" sz="2400"/>
          </a:p>
          <a:p>
            <a:pPr>
              <a:buFont typeface="Wingdings" panose="05000000000000000000" pitchFamily="2" charset="2"/>
              <a:buChar char="q"/>
            </a:pPr>
            <a:endParaRPr lang="en-US" sz="2400" dirty="0" smtClean="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dirty="0">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1F2156D0-0B57-4428-9F9D-726BB62F9165}" type="slidenum">
              <a:rPr lang="en-US" smtClean="0"/>
              <a:t>8</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15" y="88265"/>
            <a:ext cx="9039225" cy="6730365"/>
          </a:xfrm>
        </p:spPr>
        <p:txBody>
          <a:bodyPr/>
          <a:lstStyle/>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sym typeface="+mn-ea"/>
              </a:rPr>
              <a:t>To determine </a:t>
            </a:r>
            <a:r>
              <a:rPr lang="en-US" sz="2400" dirty="0">
                <a:effectLst/>
                <a:latin typeface="Times New Roman" panose="02020603050405020304" pitchFamily="18" charset="0"/>
                <a:cs typeface="Times New Roman" panose="02020603050405020304" pitchFamily="18" charset="0"/>
                <a:sym typeface="+mn-ea"/>
              </a:rPr>
              <a:t>the laws governing the </a:t>
            </a:r>
            <a:r>
              <a:rPr lang="en-US" sz="2400" dirty="0" smtClean="0">
                <a:effectLst/>
                <a:latin typeface="Times New Roman" panose="02020603050405020304" pitchFamily="18" charset="0"/>
                <a:cs typeface="Times New Roman" panose="02020603050405020304" pitchFamily="18" charset="0"/>
                <a:sym typeface="+mn-ea"/>
              </a:rPr>
              <a:t>location &amp;formation  </a:t>
            </a:r>
            <a:r>
              <a:rPr lang="en-US" sz="2400" dirty="0">
                <a:effectLst/>
                <a:latin typeface="Times New Roman" panose="02020603050405020304" pitchFamily="18" charset="0"/>
                <a:cs typeface="Times New Roman" panose="02020603050405020304" pitchFamily="18" charset="0"/>
                <a:sym typeface="+mn-ea"/>
              </a:rPr>
              <a:t>of mineral resources </a:t>
            </a:r>
            <a:r>
              <a:rPr lang="en-US" sz="2400" dirty="0" smtClean="0">
                <a:effectLst/>
                <a:latin typeface="Times New Roman" panose="02020603050405020304" pitchFamily="18" charset="0"/>
                <a:cs typeface="Times New Roman" panose="02020603050405020304" pitchFamily="18" charset="0"/>
                <a:sym typeface="+mn-ea"/>
              </a:rPr>
              <a:t>.</a:t>
            </a:r>
            <a:r>
              <a:rPr lang="en-US" sz="2400" dirty="0">
                <a:effectLst/>
                <a:latin typeface="Times New Roman" panose="02020603050405020304" pitchFamily="18" charset="0"/>
                <a:cs typeface="Times New Roman" panose="02020603050405020304" pitchFamily="18" charset="0"/>
                <a:sym typeface="+mn-ea"/>
              </a:rPr>
              <a:t> </a:t>
            </a:r>
            <a:endParaRPr lang="en-US" sz="2400" dirty="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sym typeface="+mn-ea"/>
              </a:rPr>
              <a:t>To investigate  composition</a:t>
            </a:r>
            <a:r>
              <a:rPr lang="en-US" sz="2400" dirty="0">
                <a:effectLst/>
                <a:latin typeface="Times New Roman" panose="02020603050405020304" pitchFamily="18" charset="0"/>
                <a:cs typeface="Times New Roman" panose="02020603050405020304" pitchFamily="18" charset="0"/>
                <a:sym typeface="+mn-ea"/>
              </a:rPr>
              <a:t>, structure, and conditions of </a:t>
            </a:r>
            <a:r>
              <a:rPr lang="en-US" sz="2400" dirty="0" smtClean="0">
                <a:effectLst/>
                <a:latin typeface="Times New Roman" panose="02020603050405020304" pitchFamily="18" charset="0"/>
                <a:cs typeface="Times New Roman" panose="02020603050405020304" pitchFamily="18" charset="0"/>
                <a:sym typeface="+mn-ea"/>
              </a:rPr>
              <a:t>formation different rock units.</a:t>
            </a:r>
            <a:endParaRPr lang="en-US" sz="2400" dirty="0" smtClean="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sym typeface="+mn-ea"/>
              </a:rPr>
              <a:t>To </a:t>
            </a:r>
            <a:r>
              <a:rPr lang="en-US" sz="2400" dirty="0">
                <a:effectLst/>
                <a:latin typeface="Times New Roman" panose="02020603050405020304" pitchFamily="18" charset="0"/>
                <a:cs typeface="Times New Roman" panose="02020603050405020304" pitchFamily="18" charset="0"/>
                <a:sym typeface="+mn-ea"/>
              </a:rPr>
              <a:t>determine the spatial distribution and age of rock units and </a:t>
            </a:r>
            <a:r>
              <a:rPr lang="en-US" sz="2400" dirty="0" smtClean="0">
                <a:effectLst/>
                <a:latin typeface="Times New Roman" panose="02020603050405020304" pitchFamily="18" charset="0"/>
                <a:cs typeface="Times New Roman" panose="02020603050405020304" pitchFamily="18" charset="0"/>
                <a:sym typeface="+mn-ea"/>
              </a:rPr>
              <a:t>structures.</a:t>
            </a:r>
            <a:endParaRPr lang="en-US" sz="2400" dirty="0" smtClean="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2400" dirty="0" smtClean="0">
                <a:effectLst/>
                <a:latin typeface="Times New Roman" panose="02020603050405020304" pitchFamily="18" charset="0"/>
                <a:cs typeface="Times New Roman" panose="02020603050405020304" pitchFamily="18" charset="0"/>
                <a:sym typeface="+mn-ea"/>
              </a:rPr>
              <a:t>To do geological map and crosssection of a given environment.</a:t>
            </a:r>
            <a:endParaRPr lang="en-US" sz="2400"/>
          </a:p>
        </p:txBody>
      </p:sp>
      <p:sp>
        <p:nvSpPr>
          <p:cNvPr id="4" name="Slide Number Placeholder 3"/>
          <p:cNvSpPr>
            <a:spLocks noGrp="1"/>
          </p:cNvSpPr>
          <p:nvPr>
            <p:ph type="sldNum" sz="quarter" idx="12"/>
          </p:nvPr>
        </p:nvSpPr>
        <p:spPr/>
        <p:txBody>
          <a:bodyPr/>
          <a:lstStyle/>
          <a:p>
            <a:fld id="{1F2156D0-0B57-4428-9F9D-726BB62F9165}" type="slidenum">
              <a:rPr lang="en-US" smtClean="0"/>
              <a:t>9</a:t>
            </a:fld>
            <a:endParaRPr lang="en-US"/>
          </a:p>
        </p:txBody>
      </p:sp>
      <p:sp>
        <p:nvSpPr>
          <p:cNvPr id="2" name="Date Placeholder 1"/>
          <p:cNvSpPr>
            <a:spLocks noGrp="1"/>
          </p:cNvSpPr>
          <p:nvPr>
            <p:ph type="dt" sz="half" idx="10"/>
          </p:nvPr>
        </p:nvSpPr>
        <p:spPr/>
        <p:txBody>
          <a:bodyPr/>
          <a:lstStyle/>
          <a:p>
            <a:fld id="{AE6F8A7A-903D-465A-88F9-817DDC3C07E9}" type="datetime1">
              <a:rPr lang="en-US" smtClean="0"/>
              <a:t>4/26/2020</a:t>
            </a:fld>
            <a:endParaRPr lang="en-US"/>
          </a:p>
        </p:txBody>
      </p:sp>
    </p:spTree>
  </p:cSld>
  <p:clrMapOvr>
    <a:masterClrMapping/>
  </p:clrMapOvr>
  <p:transition>
    <p:diamond/>
  </p:transition>
</p:sld>
</file>

<file path=ppt/tags/tag1.xml><?xml version="1.0" encoding="utf-8"?>
<p:tagLst xmlns:a="http://schemas.openxmlformats.org/drawingml/2006/main" xmlns:r="http://schemas.openxmlformats.org/officeDocument/2006/relationships" xmlns:p="http://schemas.openxmlformats.org/presentationml/2006/main">
  <p:tag name="KSO_WM_UNIT_DIAGRAM_MODELTYPE" val="dynamicNum"/>
  <p:tag name="KSO_WM_BEAUTIFY_FLAG" val="#wm#"/>
  <p:tag name="KSO_WM_UNIT_TYPE" val="ζ_h_f"/>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TotalTime>
  <Words>1725</Words>
  <Application>Microsoft Office PowerPoint</Application>
  <PresentationFormat>On-screen Show (4:3)</PresentationFormat>
  <Paragraphs>196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SEMERA UNIVERSITY  FACULITY OF NATURAL AND COMPUTITIONAL SCIENCES   DEPARTMENT OF EARTH SCIENCES  Course Title: Paleontology  Staff Responsible: Hindeya Gebru  Course Code: Geol 203 Credit Hours: 2 Course Category: Core Course Year and Semester: Year 1 Semester I Pre-requisite(s): None Co-requisite(s): Geol 201, Geol 213</dc:title>
  <dc:creator>kndeya</dc:creator>
  <cp:lastModifiedBy>Mekidela University</cp:lastModifiedBy>
  <cp:revision>817</cp:revision>
  <dcterms:created xsi:type="dcterms:W3CDTF">2011-12-29T15:33:00Z</dcterms:created>
  <dcterms:modified xsi:type="dcterms:W3CDTF">2020-04-26T08:11:04Z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