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7" r:id="rId2"/>
    <p:sldId id="258" r:id="rId3"/>
    <p:sldId id="270" r:id="rId4"/>
    <p:sldId id="259" r:id="rId5"/>
    <p:sldId id="271" r:id="rId6"/>
    <p:sldId id="261" r:id="rId7"/>
    <p:sldId id="272" r:id="rId8"/>
    <p:sldId id="263" r:id="rId9"/>
    <p:sldId id="264" r:id="rId10"/>
    <p:sldId id="265" r:id="rId11"/>
    <p:sldId id="266" r:id="rId12"/>
    <p:sldId id="267" r:id="rId13"/>
    <p:sldId id="273" r:id="rId14"/>
    <p:sldId id="274" r:id="rId15"/>
    <p:sldId id="268" r:id="rId16"/>
    <p:sldId id="269" r:id="rId17"/>
    <p:sldId id="275" r:id="rId18"/>
    <p:sldId id="276" r:id="rId19"/>
    <p:sldId id="277"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338A34-1317-4F42-9A77-4CC47FA9BDB4}" type="datetimeFigureOut">
              <a:rPr lang="en-US" smtClean="0"/>
              <a:t>21-Feb-20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DA89444-04B4-4920-8121-35D8A01E55C3}" type="slidenum">
              <a:rPr lang="en-US" smtClean="0"/>
              <a:t>‹#›</a:t>
            </a:fld>
            <a:endParaRPr lang="en-US"/>
          </a:p>
        </p:txBody>
      </p:sp>
    </p:spTree>
    <p:extLst>
      <p:ext uri="{BB962C8B-B14F-4D97-AF65-F5344CB8AC3E}">
        <p14:creationId xmlns:p14="http://schemas.microsoft.com/office/powerpoint/2010/main" val="36164102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A89444-04B4-4920-8121-35D8A01E55C3}" type="slidenum">
              <a:rPr lang="en-US" smtClean="0"/>
              <a:t>15</a:t>
            </a:fld>
            <a:endParaRPr lang="en-US"/>
          </a:p>
        </p:txBody>
      </p:sp>
    </p:spTree>
    <p:extLst>
      <p:ext uri="{BB962C8B-B14F-4D97-AF65-F5344CB8AC3E}">
        <p14:creationId xmlns:p14="http://schemas.microsoft.com/office/powerpoint/2010/main" val="19503544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AA695F1-0E46-49F1-AD33-222BC63B033F}" type="datetimeFigureOut">
              <a:rPr lang="en-US" smtClean="0"/>
              <a:t>21-Feb-20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FDDD25-AE45-40A9-BA7D-956E3B9EC5B0}" type="slidenum">
              <a:rPr lang="en-US" smtClean="0"/>
              <a:t>‹#›</a:t>
            </a:fld>
            <a:endParaRPr lang="en-US"/>
          </a:p>
        </p:txBody>
      </p:sp>
    </p:spTree>
    <p:extLst>
      <p:ext uri="{BB962C8B-B14F-4D97-AF65-F5344CB8AC3E}">
        <p14:creationId xmlns:p14="http://schemas.microsoft.com/office/powerpoint/2010/main" val="41853714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A695F1-0E46-49F1-AD33-222BC63B033F}" type="datetimeFigureOut">
              <a:rPr lang="en-US" smtClean="0"/>
              <a:t>21-Feb-20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FDDD25-AE45-40A9-BA7D-956E3B9EC5B0}" type="slidenum">
              <a:rPr lang="en-US" smtClean="0"/>
              <a:t>‹#›</a:t>
            </a:fld>
            <a:endParaRPr lang="en-US"/>
          </a:p>
        </p:txBody>
      </p:sp>
    </p:spTree>
    <p:extLst>
      <p:ext uri="{BB962C8B-B14F-4D97-AF65-F5344CB8AC3E}">
        <p14:creationId xmlns:p14="http://schemas.microsoft.com/office/powerpoint/2010/main" val="39689394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A695F1-0E46-49F1-AD33-222BC63B033F}" type="datetimeFigureOut">
              <a:rPr lang="en-US" smtClean="0"/>
              <a:t>21-Feb-20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FDDD25-AE45-40A9-BA7D-956E3B9EC5B0}" type="slidenum">
              <a:rPr lang="en-US" smtClean="0"/>
              <a:t>‹#›</a:t>
            </a:fld>
            <a:endParaRPr lang="en-US"/>
          </a:p>
        </p:txBody>
      </p:sp>
    </p:spTree>
    <p:extLst>
      <p:ext uri="{BB962C8B-B14F-4D97-AF65-F5344CB8AC3E}">
        <p14:creationId xmlns:p14="http://schemas.microsoft.com/office/powerpoint/2010/main" val="494317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A695F1-0E46-49F1-AD33-222BC63B033F}" type="datetimeFigureOut">
              <a:rPr lang="en-US" smtClean="0"/>
              <a:t>21-Feb-20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FDDD25-AE45-40A9-BA7D-956E3B9EC5B0}" type="slidenum">
              <a:rPr lang="en-US" smtClean="0"/>
              <a:t>‹#›</a:t>
            </a:fld>
            <a:endParaRPr lang="en-US"/>
          </a:p>
        </p:txBody>
      </p:sp>
    </p:spTree>
    <p:extLst>
      <p:ext uri="{BB962C8B-B14F-4D97-AF65-F5344CB8AC3E}">
        <p14:creationId xmlns:p14="http://schemas.microsoft.com/office/powerpoint/2010/main" val="3553146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A695F1-0E46-49F1-AD33-222BC63B033F}" type="datetimeFigureOut">
              <a:rPr lang="en-US" smtClean="0"/>
              <a:t>21-Feb-20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FDDD25-AE45-40A9-BA7D-956E3B9EC5B0}" type="slidenum">
              <a:rPr lang="en-US" smtClean="0"/>
              <a:t>‹#›</a:t>
            </a:fld>
            <a:endParaRPr lang="en-US"/>
          </a:p>
        </p:txBody>
      </p:sp>
    </p:spTree>
    <p:extLst>
      <p:ext uri="{BB962C8B-B14F-4D97-AF65-F5344CB8AC3E}">
        <p14:creationId xmlns:p14="http://schemas.microsoft.com/office/powerpoint/2010/main" val="78688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AA695F1-0E46-49F1-AD33-222BC63B033F}" type="datetimeFigureOut">
              <a:rPr lang="en-US" smtClean="0"/>
              <a:t>21-Feb-20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FDDD25-AE45-40A9-BA7D-956E3B9EC5B0}" type="slidenum">
              <a:rPr lang="en-US" smtClean="0"/>
              <a:t>‹#›</a:t>
            </a:fld>
            <a:endParaRPr lang="en-US"/>
          </a:p>
        </p:txBody>
      </p:sp>
    </p:spTree>
    <p:extLst>
      <p:ext uri="{BB962C8B-B14F-4D97-AF65-F5344CB8AC3E}">
        <p14:creationId xmlns:p14="http://schemas.microsoft.com/office/powerpoint/2010/main" val="61881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AA695F1-0E46-49F1-AD33-222BC63B033F}" type="datetimeFigureOut">
              <a:rPr lang="en-US" smtClean="0"/>
              <a:t>21-Feb-20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FDDD25-AE45-40A9-BA7D-956E3B9EC5B0}" type="slidenum">
              <a:rPr lang="en-US" smtClean="0"/>
              <a:t>‹#›</a:t>
            </a:fld>
            <a:endParaRPr lang="en-US"/>
          </a:p>
        </p:txBody>
      </p:sp>
    </p:spTree>
    <p:extLst>
      <p:ext uri="{BB962C8B-B14F-4D97-AF65-F5344CB8AC3E}">
        <p14:creationId xmlns:p14="http://schemas.microsoft.com/office/powerpoint/2010/main" val="22091230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AA695F1-0E46-49F1-AD33-222BC63B033F}" type="datetimeFigureOut">
              <a:rPr lang="en-US" smtClean="0"/>
              <a:t>21-Feb-20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FDDD25-AE45-40A9-BA7D-956E3B9EC5B0}" type="slidenum">
              <a:rPr lang="en-US" smtClean="0"/>
              <a:t>‹#›</a:t>
            </a:fld>
            <a:endParaRPr lang="en-US"/>
          </a:p>
        </p:txBody>
      </p:sp>
    </p:spTree>
    <p:extLst>
      <p:ext uri="{BB962C8B-B14F-4D97-AF65-F5344CB8AC3E}">
        <p14:creationId xmlns:p14="http://schemas.microsoft.com/office/powerpoint/2010/main" val="3209635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A695F1-0E46-49F1-AD33-222BC63B033F}" type="datetimeFigureOut">
              <a:rPr lang="en-US" smtClean="0"/>
              <a:t>21-Feb-20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FDDD25-AE45-40A9-BA7D-956E3B9EC5B0}" type="slidenum">
              <a:rPr lang="en-US" smtClean="0"/>
              <a:t>‹#›</a:t>
            </a:fld>
            <a:endParaRPr lang="en-US"/>
          </a:p>
        </p:txBody>
      </p:sp>
    </p:spTree>
    <p:extLst>
      <p:ext uri="{BB962C8B-B14F-4D97-AF65-F5344CB8AC3E}">
        <p14:creationId xmlns:p14="http://schemas.microsoft.com/office/powerpoint/2010/main" val="17603596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A695F1-0E46-49F1-AD33-222BC63B033F}" type="datetimeFigureOut">
              <a:rPr lang="en-US" smtClean="0"/>
              <a:t>21-Feb-20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FDDD25-AE45-40A9-BA7D-956E3B9EC5B0}" type="slidenum">
              <a:rPr lang="en-US" smtClean="0"/>
              <a:t>‹#›</a:t>
            </a:fld>
            <a:endParaRPr lang="en-US"/>
          </a:p>
        </p:txBody>
      </p:sp>
    </p:spTree>
    <p:extLst>
      <p:ext uri="{BB962C8B-B14F-4D97-AF65-F5344CB8AC3E}">
        <p14:creationId xmlns:p14="http://schemas.microsoft.com/office/powerpoint/2010/main" val="28469692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A695F1-0E46-49F1-AD33-222BC63B033F}" type="datetimeFigureOut">
              <a:rPr lang="en-US" smtClean="0"/>
              <a:t>21-Feb-20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FDDD25-AE45-40A9-BA7D-956E3B9EC5B0}" type="slidenum">
              <a:rPr lang="en-US" smtClean="0"/>
              <a:t>‹#›</a:t>
            </a:fld>
            <a:endParaRPr lang="en-US"/>
          </a:p>
        </p:txBody>
      </p:sp>
    </p:spTree>
    <p:extLst>
      <p:ext uri="{BB962C8B-B14F-4D97-AF65-F5344CB8AC3E}">
        <p14:creationId xmlns:p14="http://schemas.microsoft.com/office/powerpoint/2010/main" val="38331217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A695F1-0E46-49F1-AD33-222BC63B033F}" type="datetimeFigureOut">
              <a:rPr lang="en-US" smtClean="0"/>
              <a:t>21-Feb-20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FDDD25-AE45-40A9-BA7D-956E3B9EC5B0}" type="slidenum">
              <a:rPr lang="en-US" smtClean="0"/>
              <a:t>‹#›</a:t>
            </a:fld>
            <a:endParaRPr lang="en-US"/>
          </a:p>
        </p:txBody>
      </p:sp>
    </p:spTree>
    <p:extLst>
      <p:ext uri="{BB962C8B-B14F-4D97-AF65-F5344CB8AC3E}">
        <p14:creationId xmlns:p14="http://schemas.microsoft.com/office/powerpoint/2010/main" val="20918083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8991600" cy="6553200"/>
          </a:xfrm>
        </p:spPr>
        <p:txBody>
          <a:bodyPr>
            <a:normAutofit fontScale="25000" lnSpcReduction="20000"/>
          </a:bodyPr>
          <a:lstStyle/>
          <a:p>
            <a:pPr marL="0" marR="0" indent="0" algn="ctr">
              <a:lnSpc>
                <a:spcPct val="150000"/>
              </a:lnSpc>
              <a:spcBef>
                <a:spcPts val="0"/>
              </a:spcBef>
              <a:spcAft>
                <a:spcPts val="1000"/>
              </a:spcAft>
              <a:buNone/>
            </a:pPr>
            <a:r>
              <a:rPr lang="en-US" sz="8000" b="1" dirty="0" smtClean="0">
                <a:effectLst/>
                <a:latin typeface="Times New Roman"/>
                <a:ea typeface="Times New Roman"/>
                <a:cs typeface="Times New Roman"/>
              </a:rPr>
              <a:t>CHAPTER THREE </a:t>
            </a:r>
            <a:endParaRPr lang="en-US" sz="6400" b="1" dirty="0">
              <a:ea typeface="Times New Roman"/>
              <a:cs typeface="Times New Roman"/>
            </a:endParaRPr>
          </a:p>
          <a:p>
            <a:pPr marL="0" marR="0" indent="0" algn="ctr">
              <a:lnSpc>
                <a:spcPct val="150000"/>
              </a:lnSpc>
              <a:spcBef>
                <a:spcPts val="0"/>
              </a:spcBef>
              <a:spcAft>
                <a:spcPts val="1000"/>
              </a:spcAft>
              <a:buNone/>
            </a:pPr>
            <a:r>
              <a:rPr lang="en-US" sz="7200" b="1" dirty="0" smtClean="0">
                <a:effectLst/>
                <a:latin typeface="Times New Roman"/>
                <a:ea typeface="Times New Roman"/>
                <a:cs typeface="Times New Roman"/>
              </a:rPr>
              <a:t>ENVIRONMENTAL FACTORS AFFECTING VEGETABLE PRODUCTION</a:t>
            </a:r>
            <a:endParaRPr lang="en-US" sz="6400" b="1" dirty="0">
              <a:ea typeface="Times New Roman"/>
              <a:cs typeface="Times New Roman"/>
            </a:endParaRPr>
          </a:p>
          <a:p>
            <a:pPr marR="0" algn="just">
              <a:lnSpc>
                <a:spcPct val="150000"/>
              </a:lnSpc>
              <a:buFont typeface="Wingdings" panose="05000000000000000000" pitchFamily="2" charset="2"/>
              <a:buChar char="Ø"/>
              <a:tabLst>
                <a:tab pos="5503545" algn="l"/>
              </a:tabLst>
            </a:pPr>
            <a:r>
              <a:rPr lang="en-US" sz="9600" dirty="0" smtClean="0">
                <a:effectLst/>
                <a:latin typeface="Times New Roman"/>
                <a:ea typeface="Times New Roman"/>
              </a:rPr>
              <a:t>Successful vegetable crop production and optimum yields can be accomplished only when maximum stand establishment is achieved. </a:t>
            </a:r>
          </a:p>
          <a:p>
            <a:pPr marR="0" algn="just">
              <a:lnSpc>
                <a:spcPct val="150000"/>
              </a:lnSpc>
              <a:buFont typeface="Wingdings" panose="05000000000000000000" pitchFamily="2" charset="2"/>
              <a:buChar char="Ø"/>
              <a:tabLst>
                <a:tab pos="5503545" algn="l"/>
              </a:tabLst>
            </a:pPr>
            <a:r>
              <a:rPr lang="en-US" sz="9600" dirty="0" smtClean="0">
                <a:effectLst/>
                <a:latin typeface="Times New Roman"/>
                <a:ea typeface="Times New Roman"/>
              </a:rPr>
              <a:t>Stand reduction generally results in reduced yields and variable produce quality.</a:t>
            </a:r>
          </a:p>
          <a:p>
            <a:pPr marR="0" algn="just">
              <a:lnSpc>
                <a:spcPct val="120000"/>
              </a:lnSpc>
              <a:buFont typeface="Wingdings" panose="05000000000000000000" pitchFamily="2" charset="2"/>
              <a:buChar char="Ø"/>
              <a:tabLst>
                <a:tab pos="5503545" algn="l"/>
              </a:tabLst>
            </a:pPr>
            <a:r>
              <a:rPr lang="en-US" sz="9600" dirty="0" smtClean="0">
                <a:effectLst/>
                <a:latin typeface="Times New Roman"/>
                <a:ea typeface="Times New Roman"/>
              </a:rPr>
              <a:t>Several factors contribute to stand establishment in the production of vegetable crops. </a:t>
            </a:r>
          </a:p>
          <a:p>
            <a:pPr marR="0" algn="just">
              <a:lnSpc>
                <a:spcPct val="120000"/>
              </a:lnSpc>
              <a:buFont typeface="Wingdings" panose="05000000000000000000" pitchFamily="2" charset="2"/>
              <a:buChar char="Ø"/>
              <a:tabLst>
                <a:tab pos="5503545" algn="l"/>
              </a:tabLst>
            </a:pPr>
            <a:r>
              <a:rPr lang="en-US" sz="9600" dirty="0" smtClean="0">
                <a:effectLst/>
                <a:latin typeface="Times New Roman"/>
                <a:ea typeface="Times New Roman"/>
              </a:rPr>
              <a:t>Environmental factors (soil, temperature, etc.) as well as pathogens that attack seeds and seedlings contribute to reduced stands. </a:t>
            </a:r>
          </a:p>
          <a:p>
            <a:pPr marR="0" algn="just">
              <a:lnSpc>
                <a:spcPct val="150000"/>
              </a:lnSpc>
              <a:buFont typeface="Wingdings" panose="05000000000000000000" pitchFamily="2" charset="2"/>
              <a:buChar char="Ø"/>
              <a:tabLst>
                <a:tab pos="5503545" algn="l"/>
              </a:tabLst>
            </a:pPr>
            <a:r>
              <a:rPr lang="en-US" sz="9600" dirty="0" smtClean="0">
                <a:effectLst/>
                <a:latin typeface="Times New Roman"/>
                <a:ea typeface="Times New Roman"/>
              </a:rPr>
              <a:t>Staggered emergence results in seedlings of various sizes. </a:t>
            </a:r>
          </a:p>
          <a:p>
            <a:pPr marR="0" algn="just">
              <a:lnSpc>
                <a:spcPct val="120000"/>
              </a:lnSpc>
              <a:buFont typeface="Wingdings" panose="05000000000000000000" pitchFamily="2" charset="2"/>
              <a:buChar char="Ø"/>
              <a:tabLst>
                <a:tab pos="5503545" algn="l"/>
              </a:tabLst>
            </a:pPr>
            <a:r>
              <a:rPr lang="en-US" sz="9600" dirty="0" smtClean="0">
                <a:effectLst/>
                <a:latin typeface="Times New Roman"/>
                <a:ea typeface="Times New Roman"/>
              </a:rPr>
              <a:t>Measures to lessen the impact of environmental stresses and various pests are vital in the successful establishment of vegetable crop stands. </a:t>
            </a:r>
            <a:r>
              <a:rPr lang="en-US" dirty="0" smtClean="0">
                <a:effectLst/>
                <a:latin typeface="Times New Roman"/>
                <a:ea typeface="Times New Roman"/>
              </a:rPr>
              <a:t>  </a:t>
            </a:r>
          </a:p>
        </p:txBody>
      </p:sp>
    </p:spTree>
    <p:extLst>
      <p:ext uri="{BB962C8B-B14F-4D97-AF65-F5344CB8AC3E}">
        <p14:creationId xmlns:p14="http://schemas.microsoft.com/office/powerpoint/2010/main" val="42197684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91600" cy="6705600"/>
          </a:xfrm>
        </p:spPr>
        <p:txBody>
          <a:bodyPr>
            <a:noAutofit/>
          </a:bodyPr>
          <a:lstStyle/>
          <a:p>
            <a:pPr>
              <a:lnSpc>
                <a:spcPct val="150000"/>
              </a:lnSpc>
              <a:buFont typeface="Wingdings" panose="05000000000000000000" pitchFamily="2" charset="2"/>
              <a:buChar char="Ø"/>
            </a:pPr>
            <a:r>
              <a:rPr lang="en-US" sz="2400" dirty="0" smtClean="0"/>
              <a:t>Generally the </a:t>
            </a:r>
            <a:r>
              <a:rPr lang="en-US" sz="2400" b="1" u="sng" dirty="0" smtClean="0"/>
              <a:t>growth</a:t>
            </a:r>
            <a:r>
              <a:rPr lang="en-US" sz="2400" b="1" dirty="0" smtClean="0"/>
              <a:t> and </a:t>
            </a:r>
            <a:r>
              <a:rPr lang="en-US" sz="2400" b="1" u="sng" dirty="0" smtClean="0"/>
              <a:t>development</a:t>
            </a:r>
            <a:r>
              <a:rPr lang="en-US" sz="2400" b="1" dirty="0" smtClean="0"/>
              <a:t> </a:t>
            </a:r>
            <a:r>
              <a:rPr lang="en-US" sz="2400" dirty="0" smtClean="0"/>
              <a:t>of most vegetable crops are adversely affected at temperatures less than 5</a:t>
            </a:r>
            <a:r>
              <a:rPr lang="en-US" sz="2400" dirty="0" smtClean="0">
                <a:latin typeface="Bahnschrift SemiBold Condensed"/>
              </a:rPr>
              <a:t>°</a:t>
            </a:r>
            <a:r>
              <a:rPr lang="en-US" sz="2400" dirty="0" smtClean="0"/>
              <a:t>C. </a:t>
            </a:r>
          </a:p>
          <a:p>
            <a:pPr>
              <a:lnSpc>
                <a:spcPct val="150000"/>
              </a:lnSpc>
              <a:buFont typeface="Wingdings" panose="05000000000000000000" pitchFamily="2" charset="2"/>
              <a:buChar char="Ø"/>
            </a:pPr>
            <a:r>
              <a:rPr lang="en-US" sz="2400" dirty="0" smtClean="0"/>
              <a:t>Growth normally increases with increasing temperatures up to 40</a:t>
            </a:r>
            <a:r>
              <a:rPr lang="en-US" sz="2400" dirty="0" smtClean="0">
                <a:latin typeface="Bahnschrift SemiBold Condensed"/>
              </a:rPr>
              <a:t>°</a:t>
            </a:r>
            <a:r>
              <a:rPr lang="en-US" sz="2400" dirty="0" smtClean="0"/>
              <a:t>C, and thereafter it decreases drastically. </a:t>
            </a:r>
          </a:p>
          <a:p>
            <a:pPr>
              <a:lnSpc>
                <a:spcPct val="150000"/>
              </a:lnSpc>
              <a:buFont typeface="Wingdings" panose="05000000000000000000" pitchFamily="2" charset="2"/>
              <a:buChar char="Ø"/>
            </a:pPr>
            <a:r>
              <a:rPr lang="en-US" sz="2400" dirty="0" smtClean="0"/>
              <a:t>Plants can only survive and grow within their temperature limits.</a:t>
            </a:r>
          </a:p>
          <a:p>
            <a:pPr>
              <a:lnSpc>
                <a:spcPct val="150000"/>
              </a:lnSpc>
              <a:buFont typeface="Wingdings" panose="05000000000000000000" pitchFamily="2" charset="2"/>
              <a:buChar char="Ø"/>
            </a:pPr>
            <a:r>
              <a:rPr lang="en-US" sz="2400" dirty="0" smtClean="0"/>
              <a:t>Temperature </a:t>
            </a:r>
            <a:r>
              <a:rPr lang="en-US" sz="2400" dirty="0"/>
              <a:t>affects </a:t>
            </a:r>
            <a:r>
              <a:rPr lang="en-US" sz="2400" dirty="0" smtClean="0"/>
              <a:t>specific crop </a:t>
            </a:r>
            <a:r>
              <a:rPr lang="en-US" sz="2400" dirty="0"/>
              <a:t>species </a:t>
            </a:r>
            <a:r>
              <a:rPr lang="en-US" sz="2400" dirty="0" smtClean="0"/>
              <a:t>by the following factors:</a:t>
            </a:r>
          </a:p>
          <a:p>
            <a:pPr marL="1188720">
              <a:lnSpc>
                <a:spcPct val="150000"/>
              </a:lnSpc>
              <a:spcBef>
                <a:spcPts val="0"/>
              </a:spcBef>
              <a:buFont typeface="Wingdings" panose="05000000000000000000" pitchFamily="2" charset="2"/>
              <a:buChar char="ü"/>
            </a:pPr>
            <a:r>
              <a:rPr lang="en-US" sz="2400" b="1" dirty="0" smtClean="0"/>
              <a:t> </a:t>
            </a:r>
            <a:r>
              <a:rPr lang="en-US" sz="2000" b="1" dirty="0" smtClean="0"/>
              <a:t>The tremendous plasticity caused by adaptation (e.g. hardening)</a:t>
            </a:r>
          </a:p>
          <a:p>
            <a:pPr marL="1188720">
              <a:lnSpc>
                <a:spcPct val="150000"/>
              </a:lnSpc>
              <a:spcBef>
                <a:spcPts val="0"/>
              </a:spcBef>
              <a:buFont typeface="Wingdings" panose="05000000000000000000" pitchFamily="2" charset="2"/>
              <a:buChar char="ü"/>
            </a:pPr>
            <a:r>
              <a:rPr lang="en-US" sz="2000" b="1" dirty="0" smtClean="0"/>
              <a:t> The duration of cold stress</a:t>
            </a:r>
          </a:p>
          <a:p>
            <a:pPr marL="1188720">
              <a:lnSpc>
                <a:spcPct val="150000"/>
              </a:lnSpc>
              <a:spcBef>
                <a:spcPts val="0"/>
              </a:spcBef>
              <a:buFont typeface="Wingdings" panose="05000000000000000000" pitchFamily="2" charset="2"/>
              <a:buChar char="ü"/>
            </a:pPr>
            <a:r>
              <a:rPr lang="en-US" sz="2000" b="1" dirty="0" smtClean="0"/>
              <a:t> The developmental stage</a:t>
            </a:r>
          </a:p>
          <a:p>
            <a:pPr marL="1188720">
              <a:lnSpc>
                <a:spcPct val="150000"/>
              </a:lnSpc>
              <a:spcBef>
                <a:spcPts val="0"/>
              </a:spcBef>
              <a:buFont typeface="Wingdings" panose="05000000000000000000" pitchFamily="2" charset="2"/>
              <a:buChar char="ü"/>
            </a:pPr>
            <a:r>
              <a:rPr lang="en-US" sz="2000" b="1" dirty="0" smtClean="0"/>
              <a:t> The level of activity or dormancy</a:t>
            </a:r>
          </a:p>
          <a:p>
            <a:pPr marL="1188720">
              <a:lnSpc>
                <a:spcPct val="150000"/>
              </a:lnSpc>
              <a:spcBef>
                <a:spcPts val="0"/>
              </a:spcBef>
              <a:buFont typeface="Wingdings" panose="05000000000000000000" pitchFamily="2" charset="2"/>
              <a:buChar char="ü"/>
            </a:pPr>
            <a:r>
              <a:rPr lang="en-US" sz="2000" b="1" dirty="0" smtClean="0"/>
              <a:t> Cultivar differences</a:t>
            </a:r>
            <a:r>
              <a:rPr lang="en-US" sz="2400" b="1" dirty="0" smtClean="0"/>
              <a:t>.</a:t>
            </a:r>
          </a:p>
        </p:txBody>
      </p:sp>
    </p:spTree>
    <p:extLst>
      <p:ext uri="{BB962C8B-B14F-4D97-AF65-F5344CB8AC3E}">
        <p14:creationId xmlns:p14="http://schemas.microsoft.com/office/powerpoint/2010/main" val="8392009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91600" cy="6781800"/>
          </a:xfrm>
        </p:spPr>
        <p:txBody>
          <a:bodyPr>
            <a:normAutofit fontScale="92500" lnSpcReduction="10000"/>
          </a:bodyPr>
          <a:lstStyle/>
          <a:p>
            <a:pPr>
              <a:lnSpc>
                <a:spcPct val="150000"/>
              </a:lnSpc>
              <a:buFont typeface="Wingdings" panose="05000000000000000000" pitchFamily="2" charset="2"/>
              <a:buChar char="Ø"/>
            </a:pPr>
            <a:r>
              <a:rPr lang="en-US" sz="2400" dirty="0"/>
              <a:t>According to cardinal temperature (optimum, minimum and maximum temperatures) plants can be categorized as:</a:t>
            </a:r>
          </a:p>
          <a:p>
            <a:pPr marL="457200" indent="-457200">
              <a:lnSpc>
                <a:spcPct val="150000"/>
              </a:lnSpc>
              <a:buAutoNum type="arabicPeriod"/>
            </a:pPr>
            <a:r>
              <a:rPr lang="en-US" sz="2400" b="1" dirty="0" smtClean="0"/>
              <a:t>Hardy plants:-</a:t>
            </a:r>
          </a:p>
          <a:p>
            <a:pPr>
              <a:lnSpc>
                <a:spcPct val="150000"/>
              </a:lnSpc>
              <a:buFont typeface="Wingdings" panose="05000000000000000000" pitchFamily="2" charset="2"/>
              <a:buChar char="Ø"/>
            </a:pPr>
            <a:r>
              <a:rPr lang="en-US" sz="2400" dirty="0"/>
              <a:t>W</a:t>
            </a:r>
            <a:r>
              <a:rPr lang="en-US" sz="2400" dirty="0" smtClean="0"/>
              <a:t>hich </a:t>
            </a:r>
            <a:r>
              <a:rPr lang="en-US" sz="2400" dirty="0"/>
              <a:t>can withstand minimum temperatures of -4 to -</a:t>
            </a:r>
            <a:r>
              <a:rPr lang="en-US" sz="2400" dirty="0" smtClean="0"/>
              <a:t>2</a:t>
            </a:r>
            <a:r>
              <a:rPr lang="en-US" sz="2400" dirty="0">
                <a:latin typeface="Bahnschrift SemiBold Condensed"/>
              </a:rPr>
              <a:t>°</a:t>
            </a:r>
            <a:r>
              <a:rPr lang="en-US" sz="2400" dirty="0" smtClean="0"/>
              <a:t>C</a:t>
            </a:r>
            <a:r>
              <a:rPr lang="en-US" sz="2400" dirty="0"/>
              <a:t>, are spinach, peas, turnips, and cabbage.</a:t>
            </a:r>
          </a:p>
          <a:p>
            <a:pPr marL="0" indent="0">
              <a:lnSpc>
                <a:spcPct val="150000"/>
              </a:lnSpc>
              <a:buNone/>
            </a:pPr>
            <a:r>
              <a:rPr lang="en-US" sz="2400" dirty="0" smtClean="0"/>
              <a:t>2. </a:t>
            </a:r>
            <a:r>
              <a:rPr lang="en-US" sz="2400" b="1" dirty="0" smtClean="0"/>
              <a:t>Half-hardy plants:-</a:t>
            </a:r>
          </a:p>
          <a:p>
            <a:pPr>
              <a:lnSpc>
                <a:spcPct val="150000"/>
              </a:lnSpc>
              <a:buFont typeface="Wingdings" panose="05000000000000000000" pitchFamily="2" charset="2"/>
              <a:buChar char="Ø"/>
            </a:pPr>
            <a:r>
              <a:rPr lang="en-US" sz="2400" dirty="0"/>
              <a:t>W</a:t>
            </a:r>
            <a:r>
              <a:rPr lang="en-US" sz="2400" dirty="0" smtClean="0"/>
              <a:t>hich </a:t>
            </a:r>
            <a:r>
              <a:rPr lang="en-US" sz="2400" dirty="0"/>
              <a:t>can survive minimum temperature of -1 to </a:t>
            </a:r>
            <a:r>
              <a:rPr lang="en-US" sz="2400" dirty="0" smtClean="0"/>
              <a:t>0</a:t>
            </a:r>
            <a:r>
              <a:rPr lang="en-US" sz="2400" dirty="0" smtClean="0">
                <a:latin typeface="Bahnschrift SemiBold Condensed"/>
              </a:rPr>
              <a:t>°</a:t>
            </a:r>
            <a:r>
              <a:rPr lang="en-US" sz="2400" dirty="0" smtClean="0"/>
              <a:t>C</a:t>
            </a:r>
            <a:r>
              <a:rPr lang="en-US" sz="2400" dirty="0"/>
              <a:t>, are carrots, beet roots and lettuce.</a:t>
            </a:r>
          </a:p>
          <a:p>
            <a:pPr marL="0" indent="0">
              <a:lnSpc>
                <a:spcPct val="150000"/>
              </a:lnSpc>
              <a:buNone/>
            </a:pPr>
            <a:r>
              <a:rPr lang="en-US" sz="2400" dirty="0" smtClean="0"/>
              <a:t>3. </a:t>
            </a:r>
            <a:r>
              <a:rPr lang="en-US" sz="2400" b="1" dirty="0" smtClean="0"/>
              <a:t>Tender plants</a:t>
            </a:r>
            <a:r>
              <a:rPr lang="en-US" sz="2400" dirty="0" smtClean="0"/>
              <a:t>:-</a:t>
            </a:r>
          </a:p>
          <a:p>
            <a:pPr algn="just">
              <a:lnSpc>
                <a:spcPct val="150000"/>
              </a:lnSpc>
              <a:buFont typeface="Wingdings" panose="05000000000000000000" pitchFamily="2" charset="2"/>
              <a:buChar char="Ø"/>
            </a:pPr>
            <a:r>
              <a:rPr lang="en-US" sz="2400" dirty="0"/>
              <a:t>C</a:t>
            </a:r>
            <a:r>
              <a:rPr lang="en-US" sz="2400" dirty="0" smtClean="0"/>
              <a:t>rops </a:t>
            </a:r>
            <a:r>
              <a:rPr lang="en-US" sz="2400" dirty="0"/>
              <a:t>that cannot tolerate </a:t>
            </a:r>
            <a:r>
              <a:rPr lang="en-US" sz="2400" dirty="0" smtClean="0"/>
              <a:t>0</a:t>
            </a:r>
            <a:r>
              <a:rPr lang="en-US" sz="2400" dirty="0" smtClean="0">
                <a:latin typeface="Bahnschrift SemiBold Condensed"/>
              </a:rPr>
              <a:t>°</a:t>
            </a:r>
            <a:r>
              <a:rPr lang="en-US" sz="2400" dirty="0" smtClean="0"/>
              <a:t>C</a:t>
            </a:r>
            <a:r>
              <a:rPr lang="en-US" sz="2400" dirty="0"/>
              <a:t>, are beans, corn, squashes, </a:t>
            </a:r>
            <a:r>
              <a:rPr lang="en-US" sz="2400" dirty="0" smtClean="0"/>
              <a:t>melons, cucumbers</a:t>
            </a:r>
            <a:r>
              <a:rPr lang="en-US" sz="2400" dirty="0"/>
              <a:t>, and tomatoes (frost susceptible crops</a:t>
            </a:r>
            <a:r>
              <a:rPr lang="en-US" sz="2400" dirty="0" smtClean="0"/>
              <a:t>).</a:t>
            </a:r>
            <a:endParaRPr lang="en-US" sz="2400" dirty="0"/>
          </a:p>
          <a:p>
            <a:pPr>
              <a:lnSpc>
                <a:spcPct val="150000"/>
              </a:lnSpc>
              <a:buFont typeface="Wingdings" panose="05000000000000000000" pitchFamily="2" charset="2"/>
              <a:buChar char="Ø"/>
            </a:pPr>
            <a:r>
              <a:rPr lang="en-US" sz="2400" dirty="0" smtClean="0"/>
              <a:t>Cool </a:t>
            </a:r>
            <a:r>
              <a:rPr lang="en-US" sz="2400" dirty="0"/>
              <a:t>season crops with optimum temperature of </a:t>
            </a:r>
            <a:r>
              <a:rPr lang="en-US" sz="2400" dirty="0" smtClean="0"/>
              <a:t>18-24</a:t>
            </a:r>
            <a:r>
              <a:rPr lang="en-US" sz="2400" dirty="0">
                <a:latin typeface="Bahnschrift SemiBold Condensed"/>
              </a:rPr>
              <a:t>°</a:t>
            </a:r>
            <a:r>
              <a:rPr lang="en-US" sz="2400" dirty="0" smtClean="0"/>
              <a:t>C</a:t>
            </a:r>
            <a:r>
              <a:rPr lang="en-US" sz="2400" dirty="0"/>
              <a:t>, and </a:t>
            </a:r>
          </a:p>
          <a:p>
            <a:pPr>
              <a:lnSpc>
                <a:spcPct val="150000"/>
              </a:lnSpc>
              <a:buFont typeface="Wingdings" panose="05000000000000000000" pitchFamily="2" charset="2"/>
              <a:buChar char="Ø"/>
            </a:pPr>
            <a:r>
              <a:rPr lang="en-US" sz="2400" dirty="0" smtClean="0"/>
              <a:t>Warm </a:t>
            </a:r>
            <a:r>
              <a:rPr lang="en-US" sz="2400" dirty="0"/>
              <a:t>season crops with </a:t>
            </a:r>
            <a:r>
              <a:rPr lang="en-US" sz="2400" dirty="0" smtClean="0"/>
              <a:t>25-30</a:t>
            </a:r>
            <a:r>
              <a:rPr lang="en-US" sz="2400" dirty="0">
                <a:latin typeface="Bahnschrift SemiBold Condensed"/>
              </a:rPr>
              <a:t>°</a:t>
            </a:r>
            <a:r>
              <a:rPr lang="en-US" sz="2400" dirty="0" smtClean="0"/>
              <a:t>C</a:t>
            </a:r>
            <a:r>
              <a:rPr lang="en-US" sz="2400" dirty="0"/>
              <a:t>.</a:t>
            </a:r>
          </a:p>
          <a:p>
            <a:pPr>
              <a:lnSpc>
                <a:spcPct val="150000"/>
              </a:lnSpc>
            </a:pPr>
            <a:endParaRPr lang="en-US" sz="2400" dirty="0"/>
          </a:p>
          <a:p>
            <a:pPr>
              <a:lnSpc>
                <a:spcPct val="150000"/>
              </a:lnSpc>
            </a:pPr>
            <a:endParaRPr lang="en-US" sz="2400" dirty="0"/>
          </a:p>
        </p:txBody>
      </p:sp>
    </p:spTree>
    <p:extLst>
      <p:ext uri="{BB962C8B-B14F-4D97-AF65-F5344CB8AC3E}">
        <p14:creationId xmlns:p14="http://schemas.microsoft.com/office/powerpoint/2010/main" val="19107958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91600" cy="6705600"/>
          </a:xfrm>
        </p:spPr>
        <p:txBody>
          <a:bodyPr>
            <a:noAutofit/>
          </a:bodyPr>
          <a:lstStyle/>
          <a:p>
            <a:pPr marL="0" indent="0" algn="just">
              <a:buNone/>
            </a:pPr>
            <a:r>
              <a:rPr lang="en-US" sz="2400" b="1" dirty="0"/>
              <a:t>3.3. Moisture:</a:t>
            </a:r>
            <a:r>
              <a:rPr lang="en-US" sz="2400" dirty="0"/>
              <a:t> </a:t>
            </a:r>
            <a:endParaRPr lang="en-US" sz="2400" dirty="0" smtClean="0"/>
          </a:p>
          <a:p>
            <a:pPr algn="just">
              <a:buFont typeface="Wingdings" panose="05000000000000000000" pitchFamily="2" charset="2"/>
              <a:buChar char="ü"/>
            </a:pPr>
            <a:r>
              <a:rPr lang="en-US" sz="2400" dirty="0" smtClean="0"/>
              <a:t>Is </a:t>
            </a:r>
            <a:r>
              <a:rPr lang="en-US" sz="2400" dirty="0"/>
              <a:t>very important in vegetable crops because </a:t>
            </a:r>
            <a:r>
              <a:rPr lang="en-US" sz="2400" dirty="0" smtClean="0"/>
              <a:t>65-95</a:t>
            </a:r>
            <a:r>
              <a:rPr lang="en-US" sz="2400" dirty="0"/>
              <a:t>% of yield </a:t>
            </a:r>
            <a:r>
              <a:rPr lang="en-US" sz="2400" dirty="0" smtClean="0"/>
              <a:t>is highly </a:t>
            </a:r>
            <a:r>
              <a:rPr lang="en-US" sz="2400" dirty="0"/>
              <a:t>associated </a:t>
            </a:r>
            <a:r>
              <a:rPr lang="en-US" sz="2400" dirty="0" smtClean="0"/>
              <a:t>with yield </a:t>
            </a:r>
            <a:r>
              <a:rPr lang="en-US" sz="2400" dirty="0"/>
              <a:t>quality, hence it affects</a:t>
            </a:r>
            <a:endParaRPr lang="en-US" sz="2400" b="1" dirty="0"/>
          </a:p>
          <a:p>
            <a:pPr marL="914400" lvl="0" algn="just">
              <a:buFont typeface="Wingdings" panose="05000000000000000000" pitchFamily="2" charset="2"/>
              <a:buChar char="Ø"/>
            </a:pPr>
            <a:r>
              <a:rPr lang="en-US" sz="2400" b="1" dirty="0"/>
              <a:t>Seed germination</a:t>
            </a:r>
          </a:p>
          <a:p>
            <a:pPr marL="914400" lvl="0" algn="just">
              <a:buFont typeface="Wingdings" panose="05000000000000000000" pitchFamily="2" charset="2"/>
              <a:buChar char="Ø"/>
            </a:pPr>
            <a:r>
              <a:rPr lang="en-US" sz="2400" b="1" dirty="0"/>
              <a:t>Vegetative growth</a:t>
            </a:r>
          </a:p>
          <a:p>
            <a:pPr marL="914400" lvl="0" algn="just">
              <a:buFont typeface="Wingdings" panose="05000000000000000000" pitchFamily="2" charset="2"/>
              <a:buChar char="Ø"/>
            </a:pPr>
            <a:r>
              <a:rPr lang="en-US" sz="2400" b="1" dirty="0"/>
              <a:t>Podding (fruit setting)</a:t>
            </a:r>
          </a:p>
          <a:p>
            <a:pPr algn="just">
              <a:buFont typeface="Wingdings" panose="05000000000000000000" pitchFamily="2" charset="2"/>
              <a:buChar char="Ø"/>
            </a:pPr>
            <a:r>
              <a:rPr lang="en-US" sz="2400" dirty="0"/>
              <a:t>It is generally recognized that moisture or the lack of it in the soil influences the success of vegetable crop production. </a:t>
            </a:r>
            <a:endParaRPr lang="en-US" sz="2400" dirty="0" smtClean="0"/>
          </a:p>
          <a:p>
            <a:pPr algn="just">
              <a:spcBef>
                <a:spcPts val="0"/>
              </a:spcBef>
              <a:buFont typeface="Wingdings" panose="05000000000000000000" pitchFamily="2" charset="2"/>
              <a:buChar char="Ø"/>
            </a:pPr>
            <a:endParaRPr lang="en-US" sz="2400" dirty="0" smtClean="0"/>
          </a:p>
          <a:p>
            <a:pPr algn="just">
              <a:buFont typeface="Wingdings" panose="05000000000000000000" pitchFamily="2" charset="2"/>
              <a:buChar char="Ø"/>
            </a:pPr>
            <a:r>
              <a:rPr lang="en-US" sz="2400" dirty="0" smtClean="0"/>
              <a:t>In </a:t>
            </a:r>
            <a:r>
              <a:rPr lang="en-US" sz="2400" dirty="0"/>
              <a:t>large section of Ethiopia, irrigation is not practical because of topography, lack of water, capital and knowhow. </a:t>
            </a:r>
            <a:endParaRPr lang="en-US" sz="2400" dirty="0" smtClean="0"/>
          </a:p>
          <a:p>
            <a:pPr algn="just">
              <a:spcBef>
                <a:spcPts val="0"/>
              </a:spcBef>
              <a:buFont typeface="Wingdings" panose="05000000000000000000" pitchFamily="2" charset="2"/>
              <a:buChar char="Ø"/>
            </a:pPr>
            <a:endParaRPr lang="en-US" sz="2400" dirty="0" smtClean="0"/>
          </a:p>
          <a:p>
            <a:pPr algn="just">
              <a:buFont typeface="Wingdings" panose="05000000000000000000" pitchFamily="2" charset="2"/>
              <a:buChar char="Ø"/>
            </a:pPr>
            <a:r>
              <a:rPr lang="en-US" sz="2400" dirty="0" smtClean="0"/>
              <a:t>Therefore </a:t>
            </a:r>
            <a:r>
              <a:rPr lang="en-US" sz="2400" dirty="0"/>
              <a:t>the annual rainfall and its distributions is of prime importance. </a:t>
            </a:r>
            <a:endParaRPr lang="en-US" sz="2400" dirty="0" smtClean="0"/>
          </a:p>
          <a:p>
            <a:pPr algn="just">
              <a:buFont typeface="Wingdings" panose="05000000000000000000" pitchFamily="2" charset="2"/>
              <a:buChar char="Ø"/>
            </a:pPr>
            <a:r>
              <a:rPr lang="en-US" sz="2400" dirty="0" smtClean="0"/>
              <a:t>When </a:t>
            </a:r>
            <a:r>
              <a:rPr lang="en-US" sz="2400" dirty="0"/>
              <a:t>insufficient rainfall occurs, irrigation must be supplied to supplement it.  </a:t>
            </a:r>
            <a:endParaRPr lang="en-US" sz="2400" b="1" dirty="0"/>
          </a:p>
          <a:p>
            <a:pPr marL="0" indent="0" algn="just">
              <a:buNone/>
            </a:pPr>
            <a:r>
              <a:rPr lang="en-US" sz="2400" dirty="0"/>
              <a:t> </a:t>
            </a:r>
            <a:endParaRPr lang="en-US" sz="2400" b="1" dirty="0"/>
          </a:p>
          <a:p>
            <a:pPr algn="just"/>
            <a:endParaRPr lang="en-US" sz="2400" dirty="0"/>
          </a:p>
        </p:txBody>
      </p:sp>
    </p:spTree>
    <p:extLst>
      <p:ext uri="{BB962C8B-B14F-4D97-AF65-F5344CB8AC3E}">
        <p14:creationId xmlns:p14="http://schemas.microsoft.com/office/powerpoint/2010/main" val="11031947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91600" cy="6705600"/>
          </a:xfrm>
        </p:spPr>
        <p:txBody>
          <a:bodyPr>
            <a:noAutofit/>
          </a:bodyPr>
          <a:lstStyle/>
          <a:p>
            <a:pPr marL="0" indent="0" algn="just">
              <a:buNone/>
            </a:pPr>
            <a:r>
              <a:rPr lang="en-US" sz="2400" b="1" dirty="0"/>
              <a:t>Lack of moisture may affect crops in various </a:t>
            </a:r>
            <a:r>
              <a:rPr lang="en-US" sz="2400" b="1" dirty="0" smtClean="0"/>
              <a:t>ways:- </a:t>
            </a:r>
          </a:p>
          <a:p>
            <a:pPr algn="just">
              <a:buFont typeface="Wingdings" panose="05000000000000000000" pitchFamily="2" charset="2"/>
              <a:buChar char="Ø"/>
            </a:pPr>
            <a:r>
              <a:rPr lang="en-US" sz="2400" dirty="0" smtClean="0"/>
              <a:t>A </a:t>
            </a:r>
            <a:r>
              <a:rPr lang="en-US" sz="2400" dirty="0"/>
              <a:t>low </a:t>
            </a:r>
            <a:r>
              <a:rPr lang="en-US" sz="2400" dirty="0" smtClean="0"/>
              <a:t>supply </a:t>
            </a:r>
            <a:r>
              <a:rPr lang="en-US" sz="2400" dirty="0"/>
              <a:t>may result in </a:t>
            </a:r>
            <a:r>
              <a:rPr lang="en-US" sz="2400" dirty="0" smtClean="0"/>
              <a:t>less </a:t>
            </a:r>
            <a:r>
              <a:rPr lang="en-US" sz="2400" dirty="0"/>
              <a:t>productive plants. </a:t>
            </a:r>
            <a:endParaRPr lang="en-US" sz="2400" dirty="0" smtClean="0"/>
          </a:p>
          <a:p>
            <a:pPr algn="just">
              <a:buFont typeface="Wingdings" panose="05000000000000000000" pitchFamily="2" charset="2"/>
              <a:buChar char="Ø"/>
            </a:pPr>
            <a:r>
              <a:rPr lang="en-US" sz="2400" dirty="0" smtClean="0"/>
              <a:t>Lack </a:t>
            </a:r>
            <a:r>
              <a:rPr lang="en-US" sz="2400" dirty="0"/>
              <a:t>of moisture early in the growing season may </a:t>
            </a:r>
            <a:r>
              <a:rPr lang="en-US" sz="2400" dirty="0" smtClean="0"/>
              <a:t>completely </a:t>
            </a:r>
            <a:r>
              <a:rPr lang="en-US" sz="2400" dirty="0"/>
              <a:t>stunt plants that the yield will be low even if adequate moisture is supplied naturally/artificially later. </a:t>
            </a:r>
            <a:endParaRPr lang="en-US" sz="2400" dirty="0" smtClean="0"/>
          </a:p>
          <a:p>
            <a:pPr algn="just">
              <a:buFont typeface="Wingdings" panose="05000000000000000000" pitchFamily="2" charset="2"/>
              <a:buChar char="Ø"/>
            </a:pPr>
            <a:r>
              <a:rPr lang="en-US" sz="2400" dirty="0" smtClean="0"/>
              <a:t>A </a:t>
            </a:r>
            <a:r>
              <a:rPr lang="en-US" sz="2400" dirty="0"/>
              <a:t>temporary shortage at a critical period such as </a:t>
            </a:r>
            <a:r>
              <a:rPr lang="en-US" sz="2400" i="1" u="sng" dirty="0"/>
              <a:t>blossoming</a:t>
            </a:r>
            <a:r>
              <a:rPr lang="en-US" sz="2400" i="1" dirty="0"/>
              <a:t>, </a:t>
            </a:r>
            <a:r>
              <a:rPr lang="en-US" sz="2400" i="1" u="sng" dirty="0"/>
              <a:t>fruit set</a:t>
            </a:r>
            <a:r>
              <a:rPr lang="en-US" sz="2400" i="1" dirty="0"/>
              <a:t>, or </a:t>
            </a:r>
            <a:r>
              <a:rPr lang="en-US" sz="2400" i="1" u="sng" dirty="0"/>
              <a:t>bud differentiation</a:t>
            </a:r>
            <a:r>
              <a:rPr lang="en-US" sz="2400" dirty="0"/>
              <a:t> may be as damaging as a prolonged drought. </a:t>
            </a:r>
            <a:endParaRPr lang="en-US" sz="2400" dirty="0" smtClean="0"/>
          </a:p>
          <a:p>
            <a:pPr algn="just">
              <a:buFont typeface="Wingdings" panose="05000000000000000000" pitchFamily="2" charset="2"/>
              <a:buChar char="Ø"/>
            </a:pPr>
            <a:r>
              <a:rPr lang="en-US" sz="2400" dirty="0" smtClean="0"/>
              <a:t>Plants </a:t>
            </a:r>
            <a:r>
              <a:rPr lang="en-US" sz="2400" dirty="0"/>
              <a:t>which start strongly with adequate water supplies may be less able to withstand later drought because of the large leaf surface developed. </a:t>
            </a:r>
            <a:endParaRPr lang="en-US" sz="2400" dirty="0" smtClean="0"/>
          </a:p>
          <a:p>
            <a:pPr algn="just">
              <a:buFont typeface="Wingdings" panose="05000000000000000000" pitchFamily="2" charset="2"/>
              <a:buChar char="Ø"/>
            </a:pPr>
            <a:r>
              <a:rPr lang="en-US" sz="2400" dirty="0" smtClean="0"/>
              <a:t>The </a:t>
            </a:r>
            <a:r>
              <a:rPr lang="en-US" sz="2400" dirty="0"/>
              <a:t>root system is usually less extensive if water and fertility levels are high during early growth. </a:t>
            </a:r>
            <a:endParaRPr lang="en-US" sz="2400" dirty="0" smtClean="0"/>
          </a:p>
          <a:p>
            <a:pPr marL="0" indent="0" algn="just">
              <a:buNone/>
            </a:pPr>
            <a:endParaRPr lang="en-US" sz="2400" dirty="0" smtClean="0"/>
          </a:p>
          <a:p>
            <a:pPr algn="just">
              <a:buFont typeface="Wingdings" panose="05000000000000000000" pitchFamily="2" charset="2"/>
              <a:buChar char="Ø"/>
            </a:pPr>
            <a:r>
              <a:rPr lang="en-US" sz="2400" dirty="0" smtClean="0"/>
              <a:t>A </a:t>
            </a:r>
            <a:r>
              <a:rPr lang="en-US" sz="2400" dirty="0"/>
              <a:t>drought in mid-summer may cause blossom-end rot (physiological disorder of excessive transpiration) of </a:t>
            </a:r>
            <a:r>
              <a:rPr lang="en-US" sz="2400" dirty="0" smtClean="0"/>
              <a:t>tomatoes.</a:t>
            </a:r>
            <a:endParaRPr lang="en-US" sz="2400" b="1" dirty="0"/>
          </a:p>
          <a:p>
            <a:pPr algn="just">
              <a:buFont typeface="Wingdings" panose="05000000000000000000" pitchFamily="2" charset="2"/>
              <a:buChar char="Ø"/>
            </a:pPr>
            <a:endParaRPr lang="en-US" sz="2400" dirty="0"/>
          </a:p>
        </p:txBody>
      </p:sp>
    </p:spTree>
    <p:extLst>
      <p:ext uri="{BB962C8B-B14F-4D97-AF65-F5344CB8AC3E}">
        <p14:creationId xmlns:p14="http://schemas.microsoft.com/office/powerpoint/2010/main" val="17456162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91600" cy="6705600"/>
          </a:xfrm>
        </p:spPr>
        <p:txBody>
          <a:bodyPr>
            <a:normAutofit fontScale="32500" lnSpcReduction="20000"/>
          </a:bodyPr>
          <a:lstStyle/>
          <a:p>
            <a:pPr marL="0" indent="0" algn="just">
              <a:lnSpc>
                <a:spcPct val="170000"/>
              </a:lnSpc>
              <a:buNone/>
            </a:pPr>
            <a:r>
              <a:rPr lang="en-US" sz="4400" b="1" u="sng" dirty="0" smtClean="0"/>
              <a:t>Blossom-end rot</a:t>
            </a:r>
            <a:r>
              <a:rPr lang="en-US" sz="4900" b="1" i="1" dirty="0" smtClean="0"/>
              <a:t>:- usually occurs when there are wide fluctuations of moisture, which reduces uptake and movement of calcium into the plant (when the demand for ca+ exceeds the supply, the tissue break down).</a:t>
            </a:r>
          </a:p>
          <a:p>
            <a:pPr algn="just">
              <a:lnSpc>
                <a:spcPct val="170000"/>
              </a:lnSpc>
              <a:buFont typeface="Wingdings" panose="05000000000000000000" pitchFamily="2" charset="2"/>
              <a:buChar char="Ø"/>
            </a:pPr>
            <a:r>
              <a:rPr lang="en-US" sz="6200" dirty="0" smtClean="0"/>
              <a:t>Cracking </a:t>
            </a:r>
            <a:r>
              <a:rPr lang="en-US" sz="6200" dirty="0"/>
              <a:t>of tomatoes is associated with increased moisture is considered a major problem by processing. </a:t>
            </a:r>
          </a:p>
          <a:p>
            <a:pPr algn="just">
              <a:lnSpc>
                <a:spcPct val="170000"/>
              </a:lnSpc>
              <a:buFont typeface="Wingdings" panose="05000000000000000000" pitchFamily="2" charset="2"/>
              <a:buChar char="Ø"/>
            </a:pPr>
            <a:r>
              <a:rPr lang="en-US" sz="6200" dirty="0" smtClean="0"/>
              <a:t>An </a:t>
            </a:r>
            <a:r>
              <a:rPr lang="en-US" sz="6200" dirty="0"/>
              <a:t>evenly distributed water supply is best</a:t>
            </a:r>
            <a:r>
              <a:rPr lang="en-US" sz="6200" dirty="0" smtClean="0"/>
              <a:t>.</a:t>
            </a:r>
            <a:endParaRPr lang="en-US" sz="6200" b="1" dirty="0"/>
          </a:p>
          <a:p>
            <a:pPr algn="just">
              <a:lnSpc>
                <a:spcPct val="170000"/>
              </a:lnSpc>
              <a:buFont typeface="Wingdings" panose="05000000000000000000" pitchFamily="2" charset="2"/>
              <a:buChar char="Ø"/>
            </a:pPr>
            <a:r>
              <a:rPr lang="en-US" sz="6200" dirty="0"/>
              <a:t>Moisture in the air (vapor) is favorable to the development of disease. </a:t>
            </a:r>
          </a:p>
          <a:p>
            <a:pPr algn="just">
              <a:lnSpc>
                <a:spcPct val="170000"/>
              </a:lnSpc>
              <a:buFont typeface="Wingdings" panose="05000000000000000000" pitchFamily="2" charset="2"/>
              <a:buChar char="Ø"/>
            </a:pPr>
            <a:r>
              <a:rPr lang="en-US" sz="7400" dirty="0"/>
              <a:t>High humidity result in dew formation and slow drying conditions (onion, garlic). </a:t>
            </a:r>
            <a:r>
              <a:rPr lang="en-US" sz="7400" dirty="0" smtClean="0"/>
              <a:t>i.e. concentration of water vapor present in the air in gaseous form.</a:t>
            </a:r>
            <a:endParaRPr lang="en-US" sz="7400" dirty="0"/>
          </a:p>
          <a:p>
            <a:pPr algn="just">
              <a:lnSpc>
                <a:spcPct val="170000"/>
              </a:lnSpc>
              <a:buFont typeface="Wingdings" panose="05000000000000000000" pitchFamily="2" charset="2"/>
              <a:buChar char="Ø"/>
            </a:pPr>
            <a:r>
              <a:rPr lang="en-US" sz="7400" dirty="0"/>
              <a:t>Downy mildew of cucumbers and melons are favored by conditions of high humidity.</a:t>
            </a:r>
            <a:endParaRPr lang="en-US" sz="7400" b="1" dirty="0"/>
          </a:p>
          <a:p>
            <a:endParaRPr lang="en-US" dirty="0"/>
          </a:p>
        </p:txBody>
      </p:sp>
    </p:spTree>
    <p:extLst>
      <p:ext uri="{BB962C8B-B14F-4D97-AF65-F5344CB8AC3E}">
        <p14:creationId xmlns:p14="http://schemas.microsoft.com/office/powerpoint/2010/main" val="18226602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91600" cy="6629400"/>
          </a:xfrm>
        </p:spPr>
        <p:txBody>
          <a:bodyPr>
            <a:normAutofit fontScale="55000" lnSpcReduction="20000"/>
          </a:bodyPr>
          <a:lstStyle/>
          <a:p>
            <a:pPr marL="514350" indent="-514350">
              <a:buAutoNum type="arabicPeriod"/>
            </a:pPr>
            <a:r>
              <a:rPr lang="en-US" b="1" dirty="0" smtClean="0"/>
              <a:t>Classification </a:t>
            </a:r>
            <a:r>
              <a:rPr lang="en-US" b="1" dirty="0"/>
              <a:t>of vegetables based on water </a:t>
            </a:r>
            <a:r>
              <a:rPr lang="en-US" b="1" dirty="0" smtClean="0"/>
              <a:t>requirement.</a:t>
            </a:r>
          </a:p>
          <a:p>
            <a:pPr marL="0" indent="0">
              <a:buNone/>
            </a:pPr>
            <a:endParaRPr lang="en-US" b="1" dirty="0" smtClean="0"/>
          </a:p>
          <a:p>
            <a:pPr>
              <a:buFont typeface="Wingdings" panose="05000000000000000000" pitchFamily="2" charset="2"/>
              <a:buChar char="Ø"/>
            </a:pPr>
            <a:r>
              <a:rPr lang="en-US" dirty="0" smtClean="0"/>
              <a:t>High requirement              </a:t>
            </a:r>
            <a:r>
              <a:rPr lang="en-US" dirty="0" smtClean="0"/>
              <a:t>Leafy </a:t>
            </a:r>
            <a:r>
              <a:rPr lang="en-US" dirty="0"/>
              <a:t>vegetables, Lettuce, spinach, celery, </a:t>
            </a:r>
            <a:r>
              <a:rPr lang="en-US" dirty="0" smtClean="0"/>
              <a:t>Cole </a:t>
            </a:r>
            <a:r>
              <a:rPr lang="en-US" dirty="0"/>
              <a:t>crops, </a:t>
            </a:r>
            <a:r>
              <a:rPr lang="en-US" dirty="0" smtClean="0"/>
              <a:t>onion</a:t>
            </a:r>
          </a:p>
          <a:p>
            <a:pPr>
              <a:buFont typeface="Wingdings" panose="05000000000000000000" pitchFamily="2" charset="2"/>
              <a:buChar char="Ø"/>
            </a:pPr>
            <a:r>
              <a:rPr lang="en-US" dirty="0" smtClean="0"/>
              <a:t>Moderate </a:t>
            </a:r>
            <a:r>
              <a:rPr lang="en-US" dirty="0"/>
              <a:t>requirement	Cucumber, pepper, egg plant, </a:t>
            </a:r>
            <a:r>
              <a:rPr lang="en-US" dirty="0" smtClean="0"/>
              <a:t>tomato</a:t>
            </a:r>
          </a:p>
          <a:p>
            <a:pPr>
              <a:buFont typeface="Wingdings" panose="05000000000000000000" pitchFamily="2" charset="2"/>
              <a:buChar char="Ø"/>
            </a:pPr>
            <a:r>
              <a:rPr lang="en-US" dirty="0" smtClean="0"/>
              <a:t>Low requirement</a:t>
            </a:r>
            <a:r>
              <a:rPr lang="en-US" dirty="0"/>
              <a:t> </a:t>
            </a:r>
            <a:r>
              <a:rPr lang="en-US" dirty="0" smtClean="0"/>
              <a:t>            </a:t>
            </a:r>
            <a:r>
              <a:rPr lang="en-US" dirty="0" smtClean="0"/>
              <a:t> </a:t>
            </a:r>
            <a:r>
              <a:rPr lang="en-US" dirty="0" smtClean="0"/>
              <a:t>Root </a:t>
            </a:r>
            <a:r>
              <a:rPr lang="en-US" dirty="0"/>
              <a:t>crops, </a:t>
            </a:r>
            <a:r>
              <a:rPr lang="en-US" dirty="0" smtClean="0"/>
              <a:t>legumes</a:t>
            </a:r>
          </a:p>
          <a:p>
            <a:pPr>
              <a:buFont typeface="Wingdings" panose="05000000000000000000" pitchFamily="2" charset="2"/>
              <a:buChar char="Ø"/>
            </a:pPr>
            <a:r>
              <a:rPr lang="en-US" dirty="0" smtClean="0"/>
              <a:t>Drought </a:t>
            </a:r>
            <a:r>
              <a:rPr lang="en-US" dirty="0"/>
              <a:t>resistant </a:t>
            </a:r>
            <a:r>
              <a:rPr lang="en-US" dirty="0"/>
              <a:t> </a:t>
            </a:r>
            <a:r>
              <a:rPr lang="en-US" dirty="0" smtClean="0"/>
              <a:t>            </a:t>
            </a:r>
            <a:r>
              <a:rPr lang="en-US" dirty="0" smtClean="0"/>
              <a:t>Melons</a:t>
            </a:r>
            <a:r>
              <a:rPr lang="en-US" dirty="0"/>
              <a:t>, pumpkin</a:t>
            </a:r>
          </a:p>
          <a:p>
            <a:endParaRPr lang="en-US" dirty="0"/>
          </a:p>
          <a:p>
            <a:pPr marL="0" indent="0">
              <a:buNone/>
            </a:pPr>
            <a:r>
              <a:rPr lang="en-US" b="1" dirty="0" smtClean="0"/>
              <a:t>2. Sensitivity </a:t>
            </a:r>
            <a:r>
              <a:rPr lang="en-US" b="1" dirty="0"/>
              <a:t>of vegetables to excess moisture (flooding)</a:t>
            </a:r>
          </a:p>
          <a:p>
            <a:pPr marL="1211580" indent="-457200">
              <a:buFont typeface="Wingdings" panose="05000000000000000000" pitchFamily="2" charset="2"/>
              <a:buChar char="Ø"/>
            </a:pPr>
            <a:r>
              <a:rPr lang="en-US" b="1" i="1" dirty="0"/>
              <a:t>Sensitive 	</a:t>
            </a:r>
            <a:r>
              <a:rPr lang="en-US" b="1" i="1" dirty="0" smtClean="0"/>
              <a:t>                  Beans</a:t>
            </a:r>
            <a:r>
              <a:rPr lang="en-US" b="1" i="1" dirty="0"/>
              <a:t>, Brassica, Tomato, Pumpkin</a:t>
            </a:r>
          </a:p>
          <a:p>
            <a:pPr marL="1211580" indent="-457200">
              <a:buFont typeface="Wingdings" panose="05000000000000000000" pitchFamily="2" charset="2"/>
              <a:buChar char="Ø"/>
            </a:pPr>
            <a:r>
              <a:rPr lang="en-US" b="1" i="1" dirty="0"/>
              <a:t>Moderately sensitive	</a:t>
            </a:r>
            <a:r>
              <a:rPr lang="en-US" b="1" i="1" dirty="0" smtClean="0"/>
              <a:t> </a:t>
            </a:r>
            <a:r>
              <a:rPr lang="en-US" b="1" i="1" dirty="0" smtClean="0"/>
              <a:t>Cucumber</a:t>
            </a:r>
            <a:r>
              <a:rPr lang="en-US" b="1" i="1" dirty="0"/>
              <a:t>, Onion, Eggplant, Pea, Garlic</a:t>
            </a:r>
          </a:p>
          <a:p>
            <a:pPr marL="1211580" indent="-457200">
              <a:buFont typeface="Wingdings" panose="05000000000000000000" pitchFamily="2" charset="2"/>
              <a:buChar char="Ø"/>
            </a:pPr>
            <a:r>
              <a:rPr lang="en-US" b="1" i="1" dirty="0"/>
              <a:t>Moderately tolerant	</a:t>
            </a:r>
            <a:r>
              <a:rPr lang="en-US" b="1" i="1" dirty="0" smtClean="0"/>
              <a:t> </a:t>
            </a:r>
            <a:r>
              <a:rPr lang="en-US" b="1" i="1" dirty="0" smtClean="0"/>
              <a:t>Sweet </a:t>
            </a:r>
            <a:r>
              <a:rPr lang="en-US" b="1" i="1" dirty="0" smtClean="0"/>
              <a:t>potato, Taro</a:t>
            </a:r>
          </a:p>
          <a:p>
            <a:endParaRPr lang="en-US" b="1" dirty="0" smtClean="0"/>
          </a:p>
          <a:p>
            <a:pPr marL="0" indent="0">
              <a:buNone/>
            </a:pPr>
            <a:r>
              <a:rPr lang="en-US" b="1" dirty="0" smtClean="0"/>
              <a:t>3. Critical </a:t>
            </a:r>
            <a:r>
              <a:rPr lang="en-US" b="1" dirty="0" smtClean="0"/>
              <a:t>growth stage of some vegetable crops for water requirement </a:t>
            </a:r>
          </a:p>
          <a:p>
            <a:pPr marL="365760" indent="0">
              <a:buNone/>
            </a:pPr>
            <a:r>
              <a:rPr lang="en-US" b="1" u="sng" dirty="0" smtClean="0"/>
              <a:t>Crop </a:t>
            </a:r>
            <a:r>
              <a:rPr lang="en-US" dirty="0"/>
              <a:t>	                       </a:t>
            </a:r>
            <a:r>
              <a:rPr lang="en-US" dirty="0" smtClean="0"/>
              <a:t>              </a:t>
            </a:r>
            <a:r>
              <a:rPr lang="en-US" b="1" u="sng" dirty="0" smtClean="0"/>
              <a:t>Critical </a:t>
            </a:r>
            <a:r>
              <a:rPr lang="en-US" b="1" u="sng" dirty="0"/>
              <a:t>stage</a:t>
            </a:r>
          </a:p>
          <a:p>
            <a:pPr marL="365760" indent="0">
              <a:buNone/>
            </a:pPr>
            <a:r>
              <a:rPr lang="en-US" dirty="0" smtClean="0"/>
              <a:t>Beans, peas</a:t>
            </a:r>
            <a:r>
              <a:rPr lang="en-US" dirty="0"/>
              <a:t>	</a:t>
            </a:r>
            <a:r>
              <a:rPr lang="en-US" dirty="0" smtClean="0"/>
              <a:t>                       Flowering </a:t>
            </a:r>
            <a:r>
              <a:rPr lang="en-US" dirty="0"/>
              <a:t>and pod formation</a:t>
            </a:r>
          </a:p>
          <a:p>
            <a:pPr marL="365760" indent="0">
              <a:buNone/>
            </a:pPr>
            <a:r>
              <a:rPr lang="en-US" dirty="0"/>
              <a:t>Cabbage 	</a:t>
            </a:r>
            <a:r>
              <a:rPr lang="en-US" dirty="0" smtClean="0"/>
              <a:t>                       Head </a:t>
            </a:r>
            <a:r>
              <a:rPr lang="en-US" dirty="0"/>
              <a:t>formation and enlarging</a:t>
            </a:r>
          </a:p>
          <a:p>
            <a:pPr marL="365760" indent="0">
              <a:buNone/>
            </a:pPr>
            <a:r>
              <a:rPr lang="en-US" dirty="0" smtClean="0"/>
              <a:t>Carrot, Radish</a:t>
            </a:r>
            <a:r>
              <a:rPr lang="en-US" dirty="0"/>
              <a:t>	</a:t>
            </a:r>
            <a:r>
              <a:rPr lang="en-US" dirty="0" smtClean="0"/>
              <a:t>                  </a:t>
            </a:r>
            <a:r>
              <a:rPr lang="en-US" dirty="0" smtClean="0"/>
              <a:t>     Root </a:t>
            </a:r>
            <a:r>
              <a:rPr lang="en-US" dirty="0"/>
              <a:t>enlargement </a:t>
            </a:r>
            <a:endParaRPr lang="en-US" dirty="0" smtClean="0"/>
          </a:p>
          <a:p>
            <a:pPr marL="365760" indent="0">
              <a:buNone/>
            </a:pPr>
            <a:r>
              <a:rPr lang="en-US" dirty="0" smtClean="0"/>
              <a:t>Cauliflower, potato  </a:t>
            </a:r>
            <a:r>
              <a:rPr lang="en-US" dirty="0"/>
              <a:t>	</a:t>
            </a:r>
            <a:r>
              <a:rPr lang="en-US" dirty="0" smtClean="0"/>
              <a:t>       From </a:t>
            </a:r>
            <a:r>
              <a:rPr lang="en-US" dirty="0"/>
              <a:t>planting to harvesting</a:t>
            </a:r>
          </a:p>
          <a:p>
            <a:pPr marL="365760" indent="0">
              <a:buNone/>
            </a:pPr>
            <a:r>
              <a:rPr lang="en-US" dirty="0"/>
              <a:t>Lettuce 	</a:t>
            </a:r>
            <a:r>
              <a:rPr lang="en-US" dirty="0" smtClean="0"/>
              <a:t>                   </a:t>
            </a:r>
            <a:r>
              <a:rPr lang="en-US" dirty="0" smtClean="0"/>
              <a:t>    Head </a:t>
            </a:r>
            <a:r>
              <a:rPr lang="en-US" dirty="0"/>
              <a:t>development</a:t>
            </a:r>
          </a:p>
          <a:p>
            <a:pPr marL="365760" indent="0">
              <a:buNone/>
            </a:pPr>
            <a:r>
              <a:rPr lang="en-US" dirty="0"/>
              <a:t>Musk </a:t>
            </a:r>
            <a:r>
              <a:rPr lang="en-US" dirty="0" smtClean="0"/>
              <a:t>melon, pumpkin </a:t>
            </a:r>
            <a:r>
              <a:rPr lang="en-US" dirty="0"/>
              <a:t>	</a:t>
            </a:r>
            <a:r>
              <a:rPr lang="en-US" dirty="0" smtClean="0"/>
              <a:t>       Flowering </a:t>
            </a:r>
            <a:r>
              <a:rPr lang="en-US" dirty="0"/>
              <a:t>and fruit development </a:t>
            </a:r>
          </a:p>
          <a:p>
            <a:pPr marL="365760" indent="0">
              <a:buNone/>
            </a:pPr>
            <a:r>
              <a:rPr lang="en-US" dirty="0"/>
              <a:t>Onion 	</a:t>
            </a:r>
            <a:r>
              <a:rPr lang="en-US" dirty="0" smtClean="0"/>
              <a:t>                   </a:t>
            </a:r>
            <a:r>
              <a:rPr lang="en-US" dirty="0" smtClean="0"/>
              <a:t>    Bulbing </a:t>
            </a:r>
            <a:r>
              <a:rPr lang="en-US" dirty="0"/>
              <a:t>and enlarging</a:t>
            </a:r>
          </a:p>
          <a:p>
            <a:pPr marL="365760" indent="0">
              <a:buNone/>
            </a:pPr>
            <a:r>
              <a:rPr lang="en-US" dirty="0" smtClean="0"/>
              <a:t>Pepper </a:t>
            </a:r>
            <a:r>
              <a:rPr lang="en-US" dirty="0"/>
              <a:t>	</a:t>
            </a:r>
            <a:r>
              <a:rPr lang="en-US" dirty="0" smtClean="0"/>
              <a:t>                   </a:t>
            </a:r>
            <a:r>
              <a:rPr lang="en-US" dirty="0" smtClean="0"/>
              <a:t>    Transplanting</a:t>
            </a:r>
            <a:r>
              <a:rPr lang="en-US" dirty="0"/>
              <a:t>, fruit set and development</a:t>
            </a:r>
          </a:p>
          <a:p>
            <a:pPr marL="365760" indent="0">
              <a:buNone/>
            </a:pPr>
            <a:r>
              <a:rPr lang="en-US" dirty="0" smtClean="0"/>
              <a:t>Tomato </a:t>
            </a:r>
            <a:r>
              <a:rPr lang="en-US" dirty="0"/>
              <a:t>	</a:t>
            </a:r>
            <a:r>
              <a:rPr lang="en-US" dirty="0" smtClean="0"/>
              <a:t>                 </a:t>
            </a:r>
            <a:r>
              <a:rPr lang="en-US" dirty="0" smtClean="0"/>
              <a:t>      Flowering</a:t>
            </a:r>
            <a:r>
              <a:rPr lang="en-US" dirty="0"/>
              <a:t>, fruit setting and enlarging</a:t>
            </a:r>
          </a:p>
          <a:p>
            <a:pPr marL="365760" indent="0">
              <a:buNone/>
            </a:pPr>
            <a:r>
              <a:rPr lang="en-US" dirty="0"/>
              <a:t>Water melon	</a:t>
            </a:r>
            <a:r>
              <a:rPr lang="en-US" dirty="0" smtClean="0"/>
              <a:t>                       From </a:t>
            </a:r>
            <a:r>
              <a:rPr lang="en-US" dirty="0"/>
              <a:t>blossoming to harvesting</a:t>
            </a:r>
          </a:p>
          <a:p>
            <a:pPr marL="365760"/>
            <a:endParaRPr lang="en-US" dirty="0"/>
          </a:p>
          <a:p>
            <a:endParaRPr lang="en-US" dirty="0"/>
          </a:p>
          <a:p>
            <a:endParaRPr lang="en-US" dirty="0"/>
          </a:p>
          <a:p>
            <a:endParaRPr lang="en-US" dirty="0"/>
          </a:p>
        </p:txBody>
      </p:sp>
    </p:spTree>
    <p:extLst>
      <p:ext uri="{BB962C8B-B14F-4D97-AF65-F5344CB8AC3E}">
        <p14:creationId xmlns:p14="http://schemas.microsoft.com/office/powerpoint/2010/main" val="6351746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8991600" cy="6629400"/>
          </a:xfrm>
        </p:spPr>
        <p:txBody>
          <a:bodyPr>
            <a:noAutofit/>
          </a:bodyPr>
          <a:lstStyle/>
          <a:p>
            <a:pPr marL="0" indent="0">
              <a:buNone/>
            </a:pPr>
            <a:r>
              <a:rPr lang="en-US" sz="2400" b="1" dirty="0"/>
              <a:t> </a:t>
            </a:r>
            <a:r>
              <a:rPr lang="en-US" sz="2400" b="1" dirty="0" smtClean="0"/>
              <a:t>3.4</a:t>
            </a:r>
            <a:r>
              <a:rPr lang="en-US" sz="2400" b="1" dirty="0"/>
              <a:t>. Light (radiation)</a:t>
            </a:r>
          </a:p>
          <a:p>
            <a:pPr>
              <a:buFont typeface="Wingdings" panose="05000000000000000000" pitchFamily="2" charset="2"/>
              <a:buChar char="Ø"/>
            </a:pPr>
            <a:r>
              <a:rPr lang="en-US" sz="2400" dirty="0"/>
              <a:t>Light is a universal source of energy that comes from the </a:t>
            </a:r>
            <a:r>
              <a:rPr lang="en-US" sz="2400" dirty="0" smtClean="0"/>
              <a:t>sun.</a:t>
            </a:r>
          </a:p>
          <a:p>
            <a:pPr>
              <a:buFont typeface="Wingdings" panose="05000000000000000000" pitchFamily="2" charset="2"/>
              <a:buChar char="Ø"/>
            </a:pPr>
            <a:r>
              <a:rPr lang="en-US" sz="2400" dirty="0" smtClean="0"/>
              <a:t>Passing </a:t>
            </a:r>
            <a:r>
              <a:rPr lang="en-US" sz="2400" dirty="0"/>
              <a:t>the </a:t>
            </a:r>
            <a:r>
              <a:rPr lang="en-US" sz="2400" dirty="0" smtClean="0"/>
              <a:t>atmosphere and </a:t>
            </a:r>
            <a:r>
              <a:rPr lang="en-US" sz="2400" dirty="0"/>
              <a:t>absorbed by </a:t>
            </a:r>
            <a:r>
              <a:rPr lang="en-US" sz="2400" dirty="0" smtClean="0"/>
              <a:t>aerosols, water </a:t>
            </a:r>
            <a:r>
              <a:rPr lang="en-US" sz="2400" dirty="0"/>
              <a:t>vapor, ozone and oxygen. </a:t>
            </a:r>
          </a:p>
          <a:p>
            <a:pPr>
              <a:buFont typeface="Wingdings" panose="05000000000000000000" pitchFamily="2" charset="2"/>
              <a:buChar char="Ø"/>
            </a:pPr>
            <a:r>
              <a:rPr lang="en-US" sz="2400" dirty="0" smtClean="0"/>
              <a:t>Light </a:t>
            </a:r>
            <a:r>
              <a:rPr lang="en-US" sz="2400" dirty="0"/>
              <a:t>(radiation) has three forms that affects assimilate production capacity in vegetable plants. They are </a:t>
            </a:r>
            <a:endParaRPr lang="en-US" sz="2400" dirty="0" smtClean="0"/>
          </a:p>
          <a:p>
            <a:pPr marL="1737360">
              <a:buFont typeface="Wingdings" panose="05000000000000000000" pitchFamily="2" charset="2"/>
              <a:buChar char="q"/>
            </a:pPr>
            <a:r>
              <a:rPr lang="en-US" sz="2400" b="1" i="1" dirty="0" smtClean="0"/>
              <a:t>light </a:t>
            </a:r>
            <a:r>
              <a:rPr lang="en-US" sz="2400" b="1" i="1" dirty="0"/>
              <a:t>intensity, </a:t>
            </a:r>
            <a:endParaRPr lang="en-US" sz="2400" b="1" i="1" dirty="0" smtClean="0"/>
          </a:p>
          <a:p>
            <a:pPr marL="1737360">
              <a:buFont typeface="Wingdings" panose="05000000000000000000" pitchFamily="2" charset="2"/>
              <a:buChar char="q"/>
            </a:pPr>
            <a:r>
              <a:rPr lang="en-US" sz="2400" b="1" i="1" dirty="0" smtClean="0"/>
              <a:t>duration </a:t>
            </a:r>
            <a:r>
              <a:rPr lang="en-US" sz="2400" b="1" i="1" dirty="0"/>
              <a:t>and </a:t>
            </a:r>
            <a:endParaRPr lang="en-US" sz="2400" b="1" i="1" dirty="0" smtClean="0"/>
          </a:p>
          <a:p>
            <a:pPr marL="1737360">
              <a:buFont typeface="Wingdings" panose="05000000000000000000" pitchFamily="2" charset="2"/>
              <a:buChar char="q"/>
            </a:pPr>
            <a:r>
              <a:rPr lang="en-US" sz="2400" b="1" i="1" dirty="0" smtClean="0"/>
              <a:t>quality</a:t>
            </a:r>
            <a:r>
              <a:rPr lang="en-US" sz="2400" dirty="0"/>
              <a:t>. </a:t>
            </a:r>
            <a:endParaRPr lang="en-US" sz="2400" dirty="0" smtClean="0"/>
          </a:p>
          <a:p>
            <a:pPr marL="1737360">
              <a:buFont typeface="Wingdings" panose="05000000000000000000" pitchFamily="2" charset="2"/>
              <a:buChar char="q"/>
            </a:pPr>
            <a:endParaRPr lang="en-US" sz="2400" dirty="0" smtClean="0"/>
          </a:p>
          <a:p>
            <a:pPr>
              <a:buFont typeface="Wingdings" panose="05000000000000000000" pitchFamily="2" charset="2"/>
              <a:buChar char="Ø"/>
            </a:pPr>
            <a:r>
              <a:rPr lang="en-US" sz="2400" dirty="0" smtClean="0"/>
              <a:t>Therefore </a:t>
            </a:r>
            <a:r>
              <a:rPr lang="en-US" sz="2400" dirty="0"/>
              <a:t>the energy usage of crops by photosynthesis is restricted by the incidence radiant flux density (Wm</a:t>
            </a:r>
            <a:r>
              <a:rPr lang="en-US" sz="2400" baseline="30000" dirty="0"/>
              <a:t>-2</a:t>
            </a:r>
            <a:r>
              <a:rPr lang="en-US" sz="2400" dirty="0"/>
              <a:t> intensity) in the range of chlorophyll absorption (400-700 nm/ quality/PAR which is about 50% of global radiation</a:t>
            </a:r>
            <a:r>
              <a:rPr lang="en-US" sz="2400" dirty="0" smtClean="0"/>
              <a:t>).</a:t>
            </a:r>
            <a:endParaRPr lang="en-US" sz="2400" b="1" dirty="0"/>
          </a:p>
          <a:p>
            <a:endParaRPr lang="en-US" sz="2400" dirty="0"/>
          </a:p>
        </p:txBody>
      </p:sp>
    </p:spTree>
    <p:extLst>
      <p:ext uri="{BB962C8B-B14F-4D97-AF65-F5344CB8AC3E}">
        <p14:creationId xmlns:p14="http://schemas.microsoft.com/office/powerpoint/2010/main" val="6402830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91600" cy="6705600"/>
          </a:xfrm>
        </p:spPr>
        <p:txBody>
          <a:bodyPr>
            <a:noAutofit/>
          </a:bodyPr>
          <a:lstStyle/>
          <a:p>
            <a:pPr algn="just">
              <a:lnSpc>
                <a:spcPct val="150000"/>
              </a:lnSpc>
              <a:buFont typeface="Wingdings" panose="05000000000000000000" pitchFamily="2" charset="2"/>
              <a:buChar char="Ø"/>
            </a:pPr>
            <a:r>
              <a:rPr lang="en-US" sz="2400" dirty="0"/>
              <a:t>The absorption of PAR by canopy is difficult to quantify. </a:t>
            </a:r>
            <a:endParaRPr lang="en-US" sz="2400" dirty="0" smtClean="0"/>
          </a:p>
          <a:p>
            <a:pPr algn="just">
              <a:lnSpc>
                <a:spcPct val="150000"/>
              </a:lnSpc>
              <a:buFont typeface="Wingdings" panose="05000000000000000000" pitchFamily="2" charset="2"/>
              <a:buChar char="Ø"/>
            </a:pPr>
            <a:r>
              <a:rPr lang="en-US" sz="2400" dirty="0" smtClean="0"/>
              <a:t>In </a:t>
            </a:r>
            <a:r>
              <a:rPr lang="en-US" sz="2400" dirty="0"/>
              <a:t>general it depends on the following: </a:t>
            </a:r>
            <a:endParaRPr lang="en-US" sz="2400" b="1" dirty="0"/>
          </a:p>
          <a:p>
            <a:pPr marL="0" lvl="0" indent="0" algn="just">
              <a:lnSpc>
                <a:spcPct val="150000"/>
              </a:lnSpc>
              <a:buNone/>
            </a:pPr>
            <a:r>
              <a:rPr lang="en-US" sz="2400" dirty="0" smtClean="0"/>
              <a:t>1. The </a:t>
            </a:r>
            <a:r>
              <a:rPr lang="en-US" sz="2400" dirty="0"/>
              <a:t>diurnal irradiance entering/reaching the top of the canopy, the diurnal partition of direct and diffuse </a:t>
            </a:r>
            <a:r>
              <a:rPr lang="en-US" sz="2400" dirty="0" smtClean="0"/>
              <a:t>radiation</a:t>
            </a:r>
            <a:endParaRPr lang="en-US" sz="2400" b="1" dirty="0"/>
          </a:p>
          <a:p>
            <a:pPr marL="0" lvl="0" indent="0" algn="just">
              <a:lnSpc>
                <a:spcPct val="150000"/>
              </a:lnSpc>
              <a:buNone/>
            </a:pPr>
            <a:r>
              <a:rPr lang="en-US" sz="2400" dirty="0" smtClean="0"/>
              <a:t>2. The </a:t>
            </a:r>
            <a:r>
              <a:rPr lang="en-US" sz="2400" dirty="0"/>
              <a:t>absorbing surface leaf area index and its architecture</a:t>
            </a:r>
            <a:r>
              <a:rPr lang="en-US" sz="2400" dirty="0" smtClean="0"/>
              <a:t>.</a:t>
            </a:r>
            <a:r>
              <a:rPr lang="en-US" sz="2400" dirty="0"/>
              <a:t> </a:t>
            </a:r>
            <a:endParaRPr lang="en-US" sz="2400" b="1" dirty="0"/>
          </a:p>
          <a:p>
            <a:pPr algn="just">
              <a:lnSpc>
                <a:spcPct val="150000"/>
              </a:lnSpc>
              <a:buFont typeface="Wingdings" panose="05000000000000000000" pitchFamily="2" charset="2"/>
              <a:buChar char="Ø"/>
            </a:pPr>
            <a:r>
              <a:rPr lang="en-US" sz="2400" dirty="0" smtClean="0"/>
              <a:t>Radiation </a:t>
            </a:r>
            <a:r>
              <a:rPr lang="en-US" sz="2400" dirty="0"/>
              <a:t>is reduced due to </a:t>
            </a:r>
            <a:r>
              <a:rPr lang="en-US" sz="2400" dirty="0" smtClean="0"/>
              <a:t>presence </a:t>
            </a:r>
            <a:r>
              <a:rPr lang="en-US" sz="2400" dirty="0"/>
              <a:t>of cloud cover, dust and </a:t>
            </a:r>
            <a:r>
              <a:rPr lang="en-US" sz="2400" dirty="0" smtClean="0"/>
              <a:t>fog.</a:t>
            </a:r>
            <a:endParaRPr lang="en-US" sz="2400" b="1" dirty="0"/>
          </a:p>
          <a:p>
            <a:pPr marL="0" indent="0" algn="just">
              <a:lnSpc>
                <a:spcPct val="150000"/>
              </a:lnSpc>
              <a:buNone/>
            </a:pPr>
            <a:r>
              <a:rPr lang="en-US" sz="2400" b="1" dirty="0"/>
              <a:t>Day length (Photoperiodism</a:t>
            </a:r>
            <a:r>
              <a:rPr lang="en-US" sz="2400" b="1" dirty="0" smtClean="0"/>
              <a:t>):-</a:t>
            </a:r>
            <a:r>
              <a:rPr lang="en-US" sz="2400" dirty="0" smtClean="0"/>
              <a:t> </a:t>
            </a:r>
            <a:r>
              <a:rPr lang="en-US" sz="2400" dirty="0"/>
              <a:t>length of day does influence flower bud development of some crops and that variation in day length is less in the south and great in the </a:t>
            </a:r>
            <a:r>
              <a:rPr lang="en-US" sz="2400" dirty="0" smtClean="0"/>
              <a:t>north (b/c longer days and shorter nights in the summer in Northern hemisphere and opposite in winter) </a:t>
            </a:r>
          </a:p>
          <a:p>
            <a:pPr algn="just">
              <a:lnSpc>
                <a:spcPct val="150000"/>
              </a:lnSpc>
            </a:pPr>
            <a:endParaRPr lang="en-US" sz="2400" dirty="0"/>
          </a:p>
        </p:txBody>
      </p:sp>
    </p:spTree>
    <p:extLst>
      <p:ext uri="{BB962C8B-B14F-4D97-AF65-F5344CB8AC3E}">
        <p14:creationId xmlns:p14="http://schemas.microsoft.com/office/powerpoint/2010/main" val="5148093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91600" cy="6705600"/>
          </a:xfrm>
        </p:spPr>
        <p:txBody>
          <a:bodyPr>
            <a:normAutofit/>
          </a:bodyPr>
          <a:lstStyle/>
          <a:p>
            <a:pPr algn="just">
              <a:buFont typeface="Wingdings" panose="05000000000000000000" pitchFamily="2" charset="2"/>
              <a:buChar char="Ø"/>
            </a:pPr>
            <a:r>
              <a:rPr lang="en-US" sz="2400" dirty="0"/>
              <a:t>At the equator, day and night are always of equal duration, while at the poles, both 24 hour days and nights maybe experienced at different times of the </a:t>
            </a:r>
            <a:r>
              <a:rPr lang="en-US" sz="2400" dirty="0" smtClean="0"/>
              <a:t>year.</a:t>
            </a:r>
            <a:endParaRPr lang="en-US" sz="2400" b="1" dirty="0" smtClean="0"/>
          </a:p>
          <a:p>
            <a:pPr algn="just">
              <a:buFont typeface="Wingdings" panose="05000000000000000000" pitchFamily="2" charset="2"/>
              <a:buChar char="Ø"/>
            </a:pPr>
            <a:r>
              <a:rPr lang="en-US" sz="2400" dirty="0" smtClean="0"/>
              <a:t>According </a:t>
            </a:r>
            <a:r>
              <a:rPr lang="en-US" sz="2400" dirty="0"/>
              <a:t>to day length there are </a:t>
            </a:r>
            <a:r>
              <a:rPr lang="en-US" sz="2400" dirty="0" smtClean="0"/>
              <a:t>three </a:t>
            </a:r>
            <a:r>
              <a:rPr lang="en-US" sz="2400" dirty="0"/>
              <a:t>plant categories: namely </a:t>
            </a:r>
            <a:endParaRPr lang="en-US" sz="2400" dirty="0" smtClean="0"/>
          </a:p>
          <a:p>
            <a:pPr marL="662940" indent="0" algn="just">
              <a:buNone/>
            </a:pPr>
            <a:r>
              <a:rPr lang="en-US" sz="2400" b="1" i="1" dirty="0" smtClean="0"/>
              <a:t>1. Short </a:t>
            </a:r>
            <a:r>
              <a:rPr lang="en-US" sz="2400" b="1" i="1" dirty="0"/>
              <a:t>day </a:t>
            </a:r>
            <a:r>
              <a:rPr lang="en-US" sz="2400" b="1" i="1" dirty="0" smtClean="0"/>
              <a:t>plants</a:t>
            </a:r>
            <a:r>
              <a:rPr lang="en-US" sz="2400" dirty="0" smtClean="0"/>
              <a:t>:- </a:t>
            </a:r>
            <a:r>
              <a:rPr lang="en-US" sz="2400" dirty="0"/>
              <a:t>those which flower at shortest day light (sweet potato); </a:t>
            </a:r>
            <a:endParaRPr lang="en-US" sz="2400" dirty="0" smtClean="0"/>
          </a:p>
          <a:p>
            <a:pPr marL="662940" indent="0" algn="just">
              <a:buNone/>
            </a:pPr>
            <a:r>
              <a:rPr lang="en-US" sz="2400" b="1" i="1" dirty="0" smtClean="0"/>
              <a:t>2. Long </a:t>
            </a:r>
            <a:r>
              <a:rPr lang="en-US" sz="2400" b="1" i="1" dirty="0"/>
              <a:t>day </a:t>
            </a:r>
            <a:r>
              <a:rPr lang="en-US" sz="2400" b="1" i="1" dirty="0" smtClean="0"/>
              <a:t>plants</a:t>
            </a:r>
            <a:r>
              <a:rPr lang="en-US" sz="2400" dirty="0" smtClean="0"/>
              <a:t>:- </a:t>
            </a:r>
            <a:r>
              <a:rPr lang="en-US" sz="2400" dirty="0"/>
              <a:t>which give flowers only during longest day (Chinese cabbage, lettuce, beet roots, and radishes). </a:t>
            </a:r>
            <a:endParaRPr lang="en-US" sz="2400" dirty="0" smtClean="0"/>
          </a:p>
          <a:p>
            <a:pPr marL="662940" indent="0" algn="just">
              <a:buNone/>
            </a:pPr>
            <a:r>
              <a:rPr lang="en-US" sz="2400" b="1" i="1" dirty="0" smtClean="0"/>
              <a:t>3. Day </a:t>
            </a:r>
            <a:r>
              <a:rPr lang="en-US" sz="2400" b="1" i="1" dirty="0"/>
              <a:t>neutral </a:t>
            </a:r>
            <a:r>
              <a:rPr lang="en-US" sz="2400" b="1" i="1" dirty="0" smtClean="0"/>
              <a:t>plants:-</a:t>
            </a:r>
            <a:r>
              <a:rPr lang="en-US" sz="2400" dirty="0" smtClean="0"/>
              <a:t> </a:t>
            </a:r>
            <a:r>
              <a:rPr lang="en-US" sz="2400" dirty="0"/>
              <a:t>t</a:t>
            </a:r>
            <a:r>
              <a:rPr lang="en-US" sz="2400" dirty="0" smtClean="0"/>
              <a:t>here </a:t>
            </a:r>
            <a:r>
              <a:rPr lang="en-US" sz="2400" dirty="0"/>
              <a:t>are also plants that have no response to day </a:t>
            </a:r>
            <a:r>
              <a:rPr lang="en-US" sz="2400" dirty="0" smtClean="0"/>
              <a:t>length (tomato</a:t>
            </a:r>
            <a:r>
              <a:rPr lang="en-US" sz="2400" dirty="0"/>
              <a:t>, hot pepper, asparagus).</a:t>
            </a:r>
            <a:endParaRPr lang="en-US" sz="2400" b="1" dirty="0"/>
          </a:p>
          <a:p>
            <a:pPr marL="0" indent="0" algn="just">
              <a:buNone/>
            </a:pPr>
            <a:endParaRPr lang="en-US" sz="2400" b="1" dirty="0" smtClean="0"/>
          </a:p>
          <a:p>
            <a:pPr marL="0" indent="0" algn="just">
              <a:buNone/>
            </a:pPr>
            <a:r>
              <a:rPr lang="en-US" sz="2400" b="1" dirty="0" smtClean="0"/>
              <a:t>3.5</a:t>
            </a:r>
            <a:r>
              <a:rPr lang="en-US" sz="2400" b="1" dirty="0"/>
              <a:t>. Wind </a:t>
            </a:r>
            <a:endParaRPr lang="en-US" sz="2400" dirty="0"/>
          </a:p>
          <a:p>
            <a:pPr algn="just">
              <a:buFont typeface="Wingdings" panose="05000000000000000000" pitchFamily="2" charset="2"/>
              <a:buChar char="Ø"/>
            </a:pPr>
            <a:r>
              <a:rPr lang="en-US" sz="2400" dirty="0"/>
              <a:t>The amount, velocity, and seasonal distribution of winds have definite effects on the adaptability and success of particular crops in any </a:t>
            </a:r>
            <a:r>
              <a:rPr lang="en-US" sz="2400" dirty="0" smtClean="0"/>
              <a:t>region.</a:t>
            </a:r>
          </a:p>
          <a:p>
            <a:pPr algn="just"/>
            <a:endParaRPr lang="en-US" sz="2400" dirty="0"/>
          </a:p>
        </p:txBody>
      </p:sp>
    </p:spTree>
    <p:extLst>
      <p:ext uri="{BB962C8B-B14F-4D97-AF65-F5344CB8AC3E}">
        <p14:creationId xmlns:p14="http://schemas.microsoft.com/office/powerpoint/2010/main" val="14941899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91600" cy="6705600"/>
          </a:xfrm>
        </p:spPr>
        <p:txBody>
          <a:bodyPr>
            <a:normAutofit/>
          </a:bodyPr>
          <a:lstStyle/>
          <a:p>
            <a:pPr marL="0" indent="0" algn="just">
              <a:lnSpc>
                <a:spcPct val="150000"/>
              </a:lnSpc>
              <a:buNone/>
            </a:pPr>
            <a:r>
              <a:rPr lang="en-US" sz="2400" b="1" dirty="0" smtClean="0"/>
              <a:t>The </a:t>
            </a:r>
            <a:r>
              <a:rPr lang="en-US" sz="2400" b="1" dirty="0"/>
              <a:t>major influences are of two types. </a:t>
            </a:r>
            <a:endParaRPr lang="en-US" sz="2400" b="1" dirty="0" smtClean="0"/>
          </a:p>
          <a:p>
            <a:pPr marL="0" indent="0" algn="just">
              <a:lnSpc>
                <a:spcPct val="150000"/>
              </a:lnSpc>
              <a:buNone/>
            </a:pPr>
            <a:r>
              <a:rPr lang="en-US" sz="2400" dirty="0" smtClean="0"/>
              <a:t>1. The </a:t>
            </a:r>
            <a:r>
              <a:rPr lang="en-US" sz="2400" dirty="0"/>
              <a:t>first is as an environmental component influencing energy flux. </a:t>
            </a:r>
            <a:endParaRPr lang="en-US" sz="2400" dirty="0" smtClean="0"/>
          </a:p>
          <a:p>
            <a:pPr marL="914400" algn="just">
              <a:lnSpc>
                <a:spcPct val="150000"/>
              </a:lnSpc>
              <a:buFont typeface="Wingdings" panose="05000000000000000000" pitchFamily="2" charset="2"/>
              <a:buChar char="Ø"/>
            </a:pPr>
            <a:r>
              <a:rPr lang="en-US" sz="2400" dirty="0" smtClean="0"/>
              <a:t>Hot </a:t>
            </a:r>
            <a:r>
              <a:rPr lang="en-US" sz="2400" dirty="0"/>
              <a:t>winds tend to increase transpirational water losses and exposed may die of desiccation. </a:t>
            </a:r>
          </a:p>
          <a:p>
            <a:pPr marL="914400" algn="just">
              <a:lnSpc>
                <a:spcPct val="150000"/>
              </a:lnSpc>
              <a:buFont typeface="Wingdings" panose="05000000000000000000" pitchFamily="2" charset="2"/>
              <a:buChar char="Ø"/>
            </a:pPr>
            <a:r>
              <a:rPr lang="en-US" sz="2400" dirty="0"/>
              <a:t>Cold winds reduce the influence of radiant energy to or from plant tissues. </a:t>
            </a:r>
            <a:endParaRPr lang="en-US" sz="2400" dirty="0" smtClean="0"/>
          </a:p>
          <a:p>
            <a:pPr marL="0" indent="0" algn="just">
              <a:lnSpc>
                <a:spcPct val="150000"/>
              </a:lnSpc>
              <a:buNone/>
            </a:pPr>
            <a:r>
              <a:rPr lang="en-US" sz="2400" dirty="0" smtClean="0"/>
              <a:t>2. The </a:t>
            </a:r>
            <a:r>
              <a:rPr lang="en-US" sz="2400" dirty="0"/>
              <a:t>second effect is mechanical. </a:t>
            </a:r>
          </a:p>
          <a:p>
            <a:pPr marL="914400" algn="just">
              <a:lnSpc>
                <a:spcPct val="150000"/>
              </a:lnSpc>
              <a:buFont typeface="Wingdings" panose="05000000000000000000" pitchFamily="2" charset="2"/>
              <a:buChar char="Ø"/>
            </a:pPr>
            <a:r>
              <a:rPr lang="en-US" sz="2400" dirty="0"/>
              <a:t>In addition to its speed effects, wind may carry sand and dust particles big enough to cause physical damage. </a:t>
            </a:r>
          </a:p>
          <a:p>
            <a:pPr marL="914400" algn="just">
              <a:lnSpc>
                <a:spcPct val="150000"/>
              </a:lnSpc>
              <a:buFont typeface="Wingdings" panose="05000000000000000000" pitchFamily="2" charset="2"/>
              <a:buChar char="Ø"/>
            </a:pPr>
            <a:r>
              <a:rPr lang="en-US" sz="2400" dirty="0"/>
              <a:t>Stem and leaf tissues may be bruised and fruits scarred. </a:t>
            </a:r>
          </a:p>
          <a:p>
            <a:pPr marL="914400" algn="just">
              <a:lnSpc>
                <a:spcPct val="150000"/>
              </a:lnSpc>
              <a:buFont typeface="Wingdings" panose="05000000000000000000" pitchFamily="2" charset="2"/>
              <a:buChar char="Ø"/>
            </a:pPr>
            <a:r>
              <a:rPr lang="en-US" sz="2400" dirty="0"/>
              <a:t>Windbreaks can considerably reduce the effect of winds.</a:t>
            </a:r>
          </a:p>
          <a:p>
            <a:pPr algn="just">
              <a:lnSpc>
                <a:spcPct val="150000"/>
              </a:lnSpc>
              <a:buFont typeface="Wingdings" panose="05000000000000000000" pitchFamily="2" charset="2"/>
              <a:buChar char="Ø"/>
            </a:pPr>
            <a:endParaRPr lang="en-US" sz="2400" dirty="0"/>
          </a:p>
        </p:txBody>
      </p:sp>
    </p:spTree>
    <p:extLst>
      <p:ext uri="{BB962C8B-B14F-4D97-AF65-F5344CB8AC3E}">
        <p14:creationId xmlns:p14="http://schemas.microsoft.com/office/powerpoint/2010/main" val="27921406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0"/>
            <a:ext cx="8991600" cy="6705600"/>
          </a:xfrm>
        </p:spPr>
        <p:txBody>
          <a:bodyPr>
            <a:noAutofit/>
          </a:bodyPr>
          <a:lstStyle/>
          <a:p>
            <a:pPr marL="0" marR="621665" indent="0" algn="just">
              <a:lnSpc>
                <a:spcPct val="150000"/>
              </a:lnSpc>
              <a:buNone/>
            </a:pPr>
            <a:r>
              <a:rPr lang="en-US" sz="2400" b="1" dirty="0" smtClean="0">
                <a:effectLst/>
                <a:latin typeface="Times New Roman"/>
                <a:ea typeface="Times New Roman"/>
              </a:rPr>
              <a:t>                        3.1. SOIL RELATED FACTORS</a:t>
            </a:r>
            <a:r>
              <a:rPr lang="en-US" sz="2400" dirty="0" smtClean="0">
                <a:effectLst/>
                <a:latin typeface="Times New Roman"/>
                <a:ea typeface="Times New Roman"/>
              </a:rPr>
              <a:t> </a:t>
            </a:r>
          </a:p>
          <a:p>
            <a:pPr marR="0" algn="just">
              <a:buFont typeface="Wingdings" panose="05000000000000000000" pitchFamily="2" charset="2"/>
              <a:buChar char="Ø"/>
              <a:tabLst>
                <a:tab pos="5943600" algn="l"/>
              </a:tabLst>
            </a:pPr>
            <a:r>
              <a:rPr lang="en-US" sz="2400" b="1" dirty="0" smtClean="0">
                <a:effectLst/>
                <a:latin typeface="Times New Roman"/>
                <a:ea typeface="Times New Roman"/>
              </a:rPr>
              <a:t>Soil type:- </a:t>
            </a:r>
            <a:r>
              <a:rPr lang="en-US" sz="2400" dirty="0" smtClean="0">
                <a:effectLst/>
                <a:latin typeface="Times New Roman"/>
                <a:ea typeface="Times New Roman"/>
              </a:rPr>
              <a:t>(texture, structure), fertility (chemical composition, nutrients), and tilth all contribute to the success or failure of crop stand establishment. </a:t>
            </a:r>
          </a:p>
          <a:p>
            <a:pPr marR="0" algn="just">
              <a:buFont typeface="Wingdings" panose="05000000000000000000" pitchFamily="2" charset="2"/>
              <a:buChar char="Ø"/>
              <a:tabLst>
                <a:tab pos="5943600" algn="l"/>
              </a:tabLst>
            </a:pPr>
            <a:r>
              <a:rPr lang="en-US" sz="2400" dirty="0" smtClean="0">
                <a:effectLst/>
                <a:latin typeface="Times New Roman"/>
                <a:ea typeface="Times New Roman"/>
              </a:rPr>
              <a:t>Soil type dictates whether soil is well drained, has the potential for crusting and its water holding capacity. </a:t>
            </a:r>
          </a:p>
          <a:p>
            <a:pPr marR="0" algn="just">
              <a:lnSpc>
                <a:spcPct val="150000"/>
              </a:lnSpc>
              <a:buFont typeface="Wingdings" panose="05000000000000000000" pitchFamily="2" charset="2"/>
              <a:buChar char="Ø"/>
              <a:tabLst>
                <a:tab pos="5943600" algn="l"/>
              </a:tabLst>
            </a:pPr>
            <a:r>
              <a:rPr lang="en-US" sz="2400" dirty="0" smtClean="0">
                <a:effectLst/>
                <a:latin typeface="Times New Roman"/>
                <a:ea typeface="Times New Roman"/>
              </a:rPr>
              <a:t>Soil type also contributes to the rate of soil warming in the spring. </a:t>
            </a:r>
          </a:p>
          <a:p>
            <a:pPr marR="0" algn="just">
              <a:lnSpc>
                <a:spcPct val="150000"/>
              </a:lnSpc>
              <a:buFont typeface="Wingdings" panose="05000000000000000000" pitchFamily="2" charset="2"/>
              <a:buChar char="Ø"/>
              <a:tabLst>
                <a:tab pos="5943600" algn="l"/>
              </a:tabLst>
            </a:pPr>
            <a:r>
              <a:rPr lang="en-US" sz="2400" dirty="0" smtClean="0">
                <a:effectLst/>
                <a:latin typeface="Times New Roman"/>
                <a:ea typeface="Times New Roman"/>
              </a:rPr>
              <a:t>Soil type is important for direct-seeded crops. </a:t>
            </a:r>
          </a:p>
          <a:p>
            <a:pPr marR="0" algn="just">
              <a:buFont typeface="Wingdings" panose="05000000000000000000" pitchFamily="2" charset="2"/>
              <a:buChar char="Ø"/>
              <a:tabLst>
                <a:tab pos="5943600" algn="l"/>
              </a:tabLst>
            </a:pPr>
            <a:r>
              <a:rPr lang="en-US" sz="2400" dirty="0" smtClean="0">
                <a:effectLst/>
                <a:latin typeface="Times New Roman"/>
                <a:ea typeface="Times New Roman"/>
              </a:rPr>
              <a:t>Heavy clay soils are more prone to crusting which causes stress on seeds and young vegetable crop seedlings as they emerge through the soil. </a:t>
            </a:r>
          </a:p>
          <a:p>
            <a:pPr marR="0" algn="just">
              <a:buFont typeface="Wingdings" panose="05000000000000000000" pitchFamily="2" charset="2"/>
              <a:buChar char="Ø"/>
            </a:pPr>
            <a:r>
              <a:rPr lang="en-US" sz="2400" b="1" dirty="0" smtClean="0">
                <a:effectLst/>
                <a:latin typeface="Times New Roman"/>
                <a:ea typeface="Times New Roman"/>
              </a:rPr>
              <a:t>Soil tilth:- </a:t>
            </a:r>
            <a:r>
              <a:rPr lang="en-US" sz="2400" dirty="0" smtClean="0">
                <a:effectLst/>
                <a:latin typeface="Times New Roman"/>
                <a:ea typeface="Times New Roman"/>
              </a:rPr>
              <a:t>refers to the physical condition of the soil and how well it is capable of being transformed into a fine seedbed that will support seedling emergence and root penetration. </a:t>
            </a:r>
          </a:p>
          <a:p>
            <a:endParaRPr lang="en-US" sz="2400" dirty="0"/>
          </a:p>
        </p:txBody>
      </p:sp>
    </p:spTree>
    <p:extLst>
      <p:ext uri="{BB962C8B-B14F-4D97-AF65-F5344CB8AC3E}">
        <p14:creationId xmlns:p14="http://schemas.microsoft.com/office/powerpoint/2010/main" val="34216341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91600" cy="6705600"/>
          </a:xfrm>
        </p:spPr>
        <p:txBody>
          <a:bodyPr>
            <a:normAutofit fontScale="62500" lnSpcReduction="20000"/>
          </a:bodyPr>
          <a:lstStyle/>
          <a:p>
            <a:pPr marR="0" algn="just">
              <a:lnSpc>
                <a:spcPct val="150000"/>
              </a:lnSpc>
              <a:buFont typeface="Wingdings" panose="05000000000000000000" pitchFamily="2" charset="2"/>
              <a:buChar char="Ø"/>
            </a:pPr>
            <a:r>
              <a:rPr lang="en-US" sz="3400" dirty="0" smtClean="0">
                <a:effectLst/>
                <a:latin typeface="Times New Roman"/>
                <a:ea typeface="Times New Roman"/>
              </a:rPr>
              <a:t>Soil tilth can be improved in a number of ways such as addition of organic matter and waiting for the soil to dry before tilling or plowing. </a:t>
            </a:r>
          </a:p>
          <a:p>
            <a:pPr marR="0" algn="just">
              <a:lnSpc>
                <a:spcPct val="150000"/>
              </a:lnSpc>
              <a:buFont typeface="Wingdings" panose="05000000000000000000" pitchFamily="2" charset="2"/>
              <a:buChar char="Ø"/>
            </a:pPr>
            <a:r>
              <a:rPr lang="en-US" sz="3400" b="1" dirty="0" smtClean="0">
                <a:effectLst/>
                <a:latin typeface="Times New Roman"/>
                <a:ea typeface="Times New Roman"/>
              </a:rPr>
              <a:t>Soil compaction:- </a:t>
            </a:r>
            <a:r>
              <a:rPr lang="en-US" sz="3400" dirty="0" smtClean="0">
                <a:effectLst/>
                <a:latin typeface="Times New Roman"/>
                <a:ea typeface="Times New Roman"/>
              </a:rPr>
              <a:t>will reduce seedling establishment and contribute to poor stands and reduced vegetable crop yields. </a:t>
            </a:r>
          </a:p>
          <a:p>
            <a:pPr>
              <a:buFont typeface="Wingdings" panose="05000000000000000000" pitchFamily="2" charset="2"/>
              <a:buChar char="Ø"/>
            </a:pPr>
            <a:endParaRPr lang="en-US" sz="3400" dirty="0" smtClean="0">
              <a:effectLst/>
              <a:latin typeface="Times New Roman"/>
              <a:ea typeface="Times New Roman"/>
            </a:endParaRPr>
          </a:p>
          <a:p>
            <a:pPr>
              <a:buFont typeface="Wingdings" panose="05000000000000000000" pitchFamily="2" charset="2"/>
              <a:buChar char="Ø"/>
            </a:pPr>
            <a:r>
              <a:rPr lang="en-US" sz="3400" dirty="0" smtClean="0">
                <a:effectLst/>
                <a:latin typeface="Times New Roman"/>
                <a:ea typeface="Times New Roman"/>
              </a:rPr>
              <a:t>Slow emergence and seedling growth in compacted fields increases the time that the seed is vulnerable to </a:t>
            </a:r>
          </a:p>
          <a:p>
            <a:pPr marL="1668780" indent="-457200">
              <a:buFont typeface="Wingdings" panose="05000000000000000000" pitchFamily="2" charset="2"/>
              <a:buChar char="v"/>
            </a:pPr>
            <a:r>
              <a:rPr lang="en-US" sz="3400" b="1" dirty="0" smtClean="0">
                <a:effectLst/>
                <a:latin typeface="Times New Roman"/>
                <a:ea typeface="Times New Roman"/>
              </a:rPr>
              <a:t>disease, </a:t>
            </a:r>
          </a:p>
          <a:p>
            <a:pPr marL="1668780" indent="-457200">
              <a:buFont typeface="Wingdings" panose="05000000000000000000" pitchFamily="2" charset="2"/>
              <a:buChar char="v"/>
            </a:pPr>
            <a:r>
              <a:rPr lang="en-US" sz="3400" b="1" dirty="0" smtClean="0">
                <a:effectLst/>
                <a:latin typeface="Times New Roman"/>
                <a:ea typeface="Times New Roman"/>
              </a:rPr>
              <a:t>insects and</a:t>
            </a:r>
          </a:p>
          <a:p>
            <a:pPr marL="1668780" indent="-457200">
              <a:buFont typeface="Wingdings" panose="05000000000000000000" pitchFamily="2" charset="2"/>
              <a:buChar char="v"/>
            </a:pPr>
            <a:r>
              <a:rPr lang="en-US" sz="3400" b="1" dirty="0" smtClean="0">
                <a:effectLst/>
                <a:latin typeface="Times New Roman"/>
                <a:ea typeface="Times New Roman"/>
              </a:rPr>
              <a:t>competition from weeds.</a:t>
            </a:r>
          </a:p>
          <a:p>
            <a:pPr>
              <a:buFont typeface="Wingdings" panose="05000000000000000000" pitchFamily="2" charset="2"/>
              <a:buChar char="Ø"/>
            </a:pPr>
            <a:r>
              <a:rPr lang="en-US" sz="3400" dirty="0" smtClean="0">
                <a:effectLst/>
                <a:latin typeface="Times New Roman"/>
                <a:ea typeface="Times New Roman"/>
              </a:rPr>
              <a:t>Use of anti-</a:t>
            </a:r>
            <a:r>
              <a:rPr lang="en-US" sz="3400" dirty="0" err="1" smtClean="0">
                <a:effectLst/>
                <a:latin typeface="Times New Roman"/>
                <a:ea typeface="Times New Roman"/>
              </a:rPr>
              <a:t>crustant</a:t>
            </a:r>
            <a:r>
              <a:rPr lang="en-US" sz="3400" dirty="0" smtClean="0">
                <a:effectLst/>
                <a:latin typeface="Times New Roman"/>
                <a:ea typeface="Times New Roman"/>
              </a:rPr>
              <a:t> materials helps increase stands in heavier, crusted soils.</a:t>
            </a:r>
          </a:p>
          <a:p>
            <a:pPr marL="0" indent="0">
              <a:buNone/>
            </a:pPr>
            <a:r>
              <a:rPr lang="en-US" sz="3400" dirty="0" smtClean="0">
                <a:effectLst/>
                <a:latin typeface="Times New Roman"/>
                <a:ea typeface="Times New Roman"/>
              </a:rPr>
              <a:t> </a:t>
            </a:r>
          </a:p>
          <a:p>
            <a:pPr>
              <a:buFont typeface="Wingdings" panose="05000000000000000000" pitchFamily="2" charset="2"/>
              <a:buChar char="Ø"/>
            </a:pPr>
            <a:r>
              <a:rPr lang="en-US" sz="3400" dirty="0" smtClean="0">
                <a:effectLst/>
                <a:latin typeface="Times New Roman"/>
                <a:ea typeface="Times New Roman"/>
              </a:rPr>
              <a:t>Another solution to soil crusting may be too heavily seed crops. </a:t>
            </a:r>
          </a:p>
          <a:p>
            <a:pPr>
              <a:buFont typeface="Wingdings" panose="05000000000000000000" pitchFamily="2" charset="2"/>
              <a:buChar char="Ø"/>
            </a:pPr>
            <a:endParaRPr lang="en-US" sz="3400" dirty="0" smtClean="0">
              <a:effectLst/>
              <a:latin typeface="Times New Roman"/>
              <a:ea typeface="Times New Roman"/>
            </a:endParaRPr>
          </a:p>
          <a:p>
            <a:pPr lvl="1">
              <a:buFont typeface="Wingdings" panose="05000000000000000000" pitchFamily="2" charset="2"/>
              <a:buChar char="ü"/>
            </a:pPr>
            <a:r>
              <a:rPr lang="en-US" sz="3200" i="1" dirty="0" smtClean="0">
                <a:effectLst/>
                <a:latin typeface="Times New Roman"/>
                <a:ea typeface="Times New Roman"/>
              </a:rPr>
              <a:t>The germinating seeds can act together to effectively break up soil crusting when they emerge through the soil surface. </a:t>
            </a:r>
          </a:p>
          <a:p>
            <a:pPr marL="457200" lvl="1" indent="0">
              <a:buNone/>
            </a:pPr>
            <a:endParaRPr lang="en-US" sz="3200" i="1" dirty="0" smtClean="0">
              <a:effectLst/>
              <a:latin typeface="Times New Roman"/>
              <a:ea typeface="Times New Roman"/>
            </a:endParaRPr>
          </a:p>
          <a:p>
            <a:pPr>
              <a:buFont typeface="Wingdings" panose="05000000000000000000" pitchFamily="2" charset="2"/>
              <a:buChar char="Ø"/>
            </a:pPr>
            <a:r>
              <a:rPr lang="en-US" sz="3400" dirty="0" smtClean="0">
                <a:effectLst/>
                <a:latin typeface="Times New Roman"/>
                <a:ea typeface="Times New Roman"/>
              </a:rPr>
              <a:t>One drawback to seeding at high populations is the added expense of the extra seed and the labor required to thin plantings to a reasonable stand. </a:t>
            </a:r>
          </a:p>
          <a:p>
            <a:endParaRPr lang="en-US" dirty="0"/>
          </a:p>
        </p:txBody>
      </p:sp>
    </p:spTree>
    <p:extLst>
      <p:ext uri="{BB962C8B-B14F-4D97-AF65-F5344CB8AC3E}">
        <p14:creationId xmlns:p14="http://schemas.microsoft.com/office/powerpoint/2010/main" val="14607468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91600" cy="6705600"/>
          </a:xfrm>
        </p:spPr>
        <p:txBody>
          <a:bodyPr>
            <a:noAutofit/>
          </a:bodyPr>
          <a:lstStyle/>
          <a:p>
            <a:pPr>
              <a:lnSpc>
                <a:spcPct val="150000"/>
              </a:lnSpc>
              <a:buFont typeface="Wingdings" panose="05000000000000000000" pitchFamily="2" charset="2"/>
              <a:buChar char="Ø"/>
            </a:pPr>
            <a:r>
              <a:rPr lang="en-US" sz="2400" dirty="0" smtClean="0">
                <a:effectLst/>
                <a:latin typeface="Times New Roman"/>
                <a:ea typeface="Times New Roman"/>
              </a:rPr>
              <a:t>Proper seeding depth is important in stand establishment of direct-seeded vegetable crops. </a:t>
            </a:r>
          </a:p>
          <a:p>
            <a:pPr>
              <a:lnSpc>
                <a:spcPct val="150000"/>
              </a:lnSpc>
              <a:buFont typeface="Wingdings" panose="05000000000000000000" pitchFamily="2" charset="2"/>
              <a:buChar char="Ø"/>
            </a:pPr>
            <a:r>
              <a:rPr lang="en-US" sz="2400" b="1" dirty="0" smtClean="0">
                <a:effectLst/>
                <a:latin typeface="Times New Roman"/>
                <a:ea typeface="Times New Roman"/>
              </a:rPr>
              <a:t>Deeply planted:-</a:t>
            </a:r>
            <a:r>
              <a:rPr lang="en-US" sz="2400" dirty="0" smtClean="0">
                <a:effectLst/>
                <a:latin typeface="Times New Roman"/>
                <a:ea typeface="Times New Roman"/>
              </a:rPr>
              <a:t>seeds have a difficult time breaking through the ground. </a:t>
            </a:r>
          </a:p>
          <a:p>
            <a:pPr>
              <a:lnSpc>
                <a:spcPct val="150000"/>
              </a:lnSpc>
              <a:buFont typeface="Wingdings" panose="05000000000000000000" pitchFamily="2" charset="2"/>
              <a:buChar char="Ø"/>
            </a:pPr>
            <a:r>
              <a:rPr lang="en-US" sz="2400" b="1" dirty="0" smtClean="0">
                <a:effectLst/>
                <a:latin typeface="Times New Roman"/>
                <a:ea typeface="Times New Roman"/>
              </a:rPr>
              <a:t>Shallow planting:- </a:t>
            </a:r>
            <a:r>
              <a:rPr lang="en-US" sz="2400" dirty="0" smtClean="0">
                <a:effectLst/>
                <a:latin typeface="Times New Roman"/>
                <a:ea typeface="Times New Roman"/>
              </a:rPr>
              <a:t>may expose seeds to excessive temperatures, and uneven moisture. </a:t>
            </a:r>
          </a:p>
          <a:p>
            <a:pPr>
              <a:lnSpc>
                <a:spcPct val="150000"/>
              </a:lnSpc>
              <a:buFont typeface="Wingdings" panose="05000000000000000000" pitchFamily="2" charset="2"/>
              <a:buChar char="Ø"/>
            </a:pPr>
            <a:r>
              <a:rPr lang="en-US" sz="2400" dirty="0" smtClean="0">
                <a:effectLst/>
                <a:latin typeface="Times New Roman"/>
                <a:ea typeface="Times New Roman"/>
              </a:rPr>
              <a:t>Proper seeding depth is important for allowing adequate moisture for the seed to germinate without exposing it to unnecessary environmental stresses. </a:t>
            </a:r>
          </a:p>
          <a:p>
            <a:pPr>
              <a:lnSpc>
                <a:spcPct val="150000"/>
              </a:lnSpc>
              <a:buFont typeface="Wingdings" panose="05000000000000000000" pitchFamily="2" charset="2"/>
              <a:buChar char="Ø"/>
            </a:pPr>
            <a:r>
              <a:rPr lang="en-US" sz="2400" b="1" dirty="0" smtClean="0">
                <a:effectLst/>
                <a:latin typeface="Times New Roman"/>
                <a:ea typeface="Times New Roman"/>
              </a:rPr>
              <a:t>Soil fertility:-</a:t>
            </a:r>
            <a:r>
              <a:rPr lang="en-US" sz="2400" dirty="0" smtClean="0">
                <a:effectLst/>
                <a:latin typeface="Times New Roman"/>
                <a:ea typeface="Times New Roman"/>
              </a:rPr>
              <a:t>also has been shown to have an effect on seedling emergence. </a:t>
            </a:r>
          </a:p>
        </p:txBody>
      </p:sp>
    </p:spTree>
    <p:extLst>
      <p:ext uri="{BB962C8B-B14F-4D97-AF65-F5344CB8AC3E}">
        <p14:creationId xmlns:p14="http://schemas.microsoft.com/office/powerpoint/2010/main" val="42428495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8991600" cy="6629400"/>
          </a:xfrm>
        </p:spPr>
        <p:txBody>
          <a:bodyPr>
            <a:normAutofit/>
          </a:bodyPr>
          <a:lstStyle/>
          <a:p>
            <a:pPr>
              <a:lnSpc>
                <a:spcPct val="150000"/>
              </a:lnSpc>
              <a:buFont typeface="Wingdings" panose="05000000000000000000" pitchFamily="2" charset="2"/>
              <a:buChar char="Ø"/>
            </a:pPr>
            <a:r>
              <a:rPr lang="en-US" sz="2400" b="1" dirty="0" smtClean="0">
                <a:effectLst/>
                <a:latin typeface="Times New Roman"/>
                <a:ea typeface="Times New Roman"/>
              </a:rPr>
              <a:t>Fertilizers</a:t>
            </a:r>
            <a:r>
              <a:rPr lang="en-US" sz="2400" dirty="0" smtClean="0">
                <a:effectLst/>
                <a:latin typeface="Times New Roman"/>
                <a:ea typeface="Times New Roman"/>
              </a:rPr>
              <a:t>:- added to seedbeds can prevent germination or kill seeds and seedlings after germination occurs, especially in dry soils. </a:t>
            </a:r>
          </a:p>
          <a:p>
            <a:pPr>
              <a:lnSpc>
                <a:spcPct val="150000"/>
              </a:lnSpc>
            </a:pPr>
            <a:r>
              <a:rPr lang="en-US" sz="2400" dirty="0" smtClean="0">
                <a:effectLst/>
                <a:latin typeface="Times New Roman"/>
                <a:ea typeface="Times New Roman"/>
              </a:rPr>
              <a:t>This holds true particularly when fertilizer is spread unevenly and inadequately incorporated into the soil. </a:t>
            </a:r>
          </a:p>
          <a:p>
            <a:pPr>
              <a:lnSpc>
                <a:spcPct val="150000"/>
              </a:lnSpc>
            </a:pPr>
            <a:r>
              <a:rPr lang="en-US" sz="2400" dirty="0" smtClean="0">
                <a:effectLst/>
                <a:latin typeface="Times New Roman"/>
                <a:ea typeface="Times New Roman"/>
              </a:rPr>
              <a:t>Strong solutions of fertilizer salts in the soil and in contact with the seed can inhibit germination. </a:t>
            </a:r>
          </a:p>
          <a:p>
            <a:pPr>
              <a:lnSpc>
                <a:spcPct val="150000"/>
              </a:lnSpc>
            </a:pPr>
            <a:r>
              <a:rPr lang="en-US" sz="2400" dirty="0" smtClean="0">
                <a:effectLst/>
                <a:latin typeface="Times New Roman"/>
                <a:ea typeface="Times New Roman"/>
              </a:rPr>
              <a:t>Nitrogen fertilizers can be applied to crops after establishment in the field without a negative effect on final yield. </a:t>
            </a:r>
          </a:p>
          <a:p>
            <a:pPr>
              <a:lnSpc>
                <a:spcPct val="150000"/>
              </a:lnSpc>
            </a:pPr>
            <a:endParaRPr lang="en-US" sz="2400" dirty="0" smtClean="0">
              <a:effectLst/>
              <a:latin typeface="Times New Roman"/>
              <a:ea typeface="Times New Roman"/>
            </a:endParaRPr>
          </a:p>
          <a:p>
            <a:r>
              <a:rPr lang="en-US" sz="2400" dirty="0" smtClean="0">
                <a:effectLst/>
                <a:latin typeface="Times New Roman"/>
                <a:ea typeface="Times New Roman"/>
              </a:rPr>
              <a:t>Use of row covers, plastic mulches and plastic tunnels are techniques which enable growers to establish seeded crops</a:t>
            </a:r>
            <a:endParaRPr lang="en-US" sz="2400" dirty="0"/>
          </a:p>
        </p:txBody>
      </p:sp>
    </p:spTree>
    <p:extLst>
      <p:ext uri="{BB962C8B-B14F-4D97-AF65-F5344CB8AC3E}">
        <p14:creationId xmlns:p14="http://schemas.microsoft.com/office/powerpoint/2010/main" val="40271437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200"/>
            <a:ext cx="9067800" cy="6781800"/>
          </a:xfrm>
        </p:spPr>
        <p:txBody>
          <a:bodyPr>
            <a:noAutofit/>
          </a:bodyPr>
          <a:lstStyle/>
          <a:p>
            <a:pPr marL="0" indent="0">
              <a:lnSpc>
                <a:spcPct val="150000"/>
              </a:lnSpc>
              <a:buNone/>
            </a:pPr>
            <a:r>
              <a:rPr lang="en-US" sz="2400" dirty="0" smtClean="0"/>
              <a:t>    </a:t>
            </a:r>
            <a:r>
              <a:rPr lang="en-US" sz="2400" b="1" dirty="0" smtClean="0"/>
              <a:t>3.2. Temperature </a:t>
            </a:r>
          </a:p>
          <a:p>
            <a:pPr>
              <a:lnSpc>
                <a:spcPct val="150000"/>
              </a:lnSpc>
              <a:buFont typeface="Wingdings" panose="05000000000000000000" pitchFamily="2" charset="2"/>
              <a:buChar char="Ø"/>
            </a:pPr>
            <a:r>
              <a:rPr lang="en-US" sz="2400" dirty="0" smtClean="0"/>
              <a:t>Of all the climatic factors affecting vegetable production, temperature is considered very important. </a:t>
            </a:r>
          </a:p>
          <a:p>
            <a:pPr>
              <a:lnSpc>
                <a:spcPct val="150000"/>
              </a:lnSpc>
              <a:buFont typeface="Wingdings" panose="05000000000000000000" pitchFamily="2" charset="2"/>
              <a:buChar char="Ø"/>
            </a:pPr>
            <a:r>
              <a:rPr lang="en-US" sz="2400" dirty="0" smtClean="0"/>
              <a:t>Temperature controls the manner, rates (speed) of biochemical reactions and processes. </a:t>
            </a:r>
          </a:p>
          <a:p>
            <a:pPr>
              <a:lnSpc>
                <a:spcPct val="150000"/>
              </a:lnSpc>
              <a:buFont typeface="Wingdings" panose="05000000000000000000" pitchFamily="2" charset="2"/>
              <a:buChar char="Ø"/>
            </a:pPr>
            <a:r>
              <a:rPr lang="en-US" sz="2400" dirty="0" smtClean="0"/>
              <a:t>Temperature may also affect plants by the induction of stimuli, such as </a:t>
            </a:r>
            <a:r>
              <a:rPr lang="en-US" sz="2400" b="1" i="1" dirty="0" smtClean="0"/>
              <a:t>vernalization</a:t>
            </a:r>
            <a:r>
              <a:rPr lang="en-US" sz="2400" dirty="0" smtClean="0"/>
              <a:t>, which is artificial exposure of plants(seeds) to low temperature in order to stimulate flowering or to enhance seed production. </a:t>
            </a:r>
          </a:p>
        </p:txBody>
      </p:sp>
    </p:spTree>
    <p:extLst>
      <p:ext uri="{BB962C8B-B14F-4D97-AF65-F5344CB8AC3E}">
        <p14:creationId xmlns:p14="http://schemas.microsoft.com/office/powerpoint/2010/main" val="28219146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067800" cy="6781800"/>
          </a:xfrm>
        </p:spPr>
        <p:txBody>
          <a:bodyPr>
            <a:normAutofit/>
          </a:bodyPr>
          <a:lstStyle/>
          <a:p>
            <a:pPr marL="0" indent="0">
              <a:lnSpc>
                <a:spcPct val="150000"/>
              </a:lnSpc>
              <a:buNone/>
            </a:pPr>
            <a:r>
              <a:rPr lang="en-US" sz="2400" b="1" i="1" dirty="0"/>
              <a:t>Temperature affects growth and development of vegetables in </a:t>
            </a:r>
            <a:r>
              <a:rPr lang="en-US" sz="2400" b="1" i="1" dirty="0" smtClean="0"/>
              <a:t>terms of</a:t>
            </a:r>
            <a:r>
              <a:rPr lang="en-US" sz="2400" b="1" i="1" dirty="0"/>
              <a:t>:</a:t>
            </a:r>
          </a:p>
          <a:p>
            <a:pPr marL="0" indent="0">
              <a:buNone/>
            </a:pPr>
            <a:r>
              <a:rPr lang="en-US" sz="2400" b="1" dirty="0" smtClean="0"/>
              <a:t>a. Seed </a:t>
            </a:r>
            <a:r>
              <a:rPr lang="en-US" sz="2400" b="1" dirty="0"/>
              <a:t>germination</a:t>
            </a:r>
            <a:r>
              <a:rPr lang="en-US" sz="2400" dirty="0"/>
              <a:t>: A number of vegetables can germinate and grow at cool temperatures (e.g. peas will germinate and grow well at a soil temperature of 40 F). </a:t>
            </a:r>
            <a:r>
              <a:rPr lang="en-US" sz="2400" b="1" dirty="0"/>
              <a:t>T </a:t>
            </a:r>
            <a:r>
              <a:rPr lang="en-US" sz="2400" b="1" baseline="-25000" dirty="0"/>
              <a:t>(°c) = </a:t>
            </a:r>
            <a:r>
              <a:rPr lang="en-US" sz="2400" b="1" dirty="0"/>
              <a:t>(T</a:t>
            </a:r>
            <a:r>
              <a:rPr lang="en-US" sz="2400" b="1" baseline="-25000" dirty="0"/>
              <a:t>(°F)</a:t>
            </a:r>
            <a:r>
              <a:rPr lang="en-US" sz="2400" b="1" dirty="0"/>
              <a:t>-32) x </a:t>
            </a:r>
            <a:r>
              <a:rPr lang="en-US" sz="2400" b="1" dirty="0" smtClean="0"/>
              <a:t>5/9 =</a:t>
            </a:r>
            <a:r>
              <a:rPr lang="en-US" sz="2400" i="1" dirty="0" smtClean="0"/>
              <a:t>(40</a:t>
            </a:r>
            <a:r>
              <a:rPr lang="en-US" sz="2400" b="1" baseline="-25000" dirty="0" smtClean="0"/>
              <a:t>(°</a:t>
            </a:r>
            <a:r>
              <a:rPr lang="en-US" sz="2400" b="1" baseline="-25000" dirty="0"/>
              <a:t>F</a:t>
            </a:r>
            <a:r>
              <a:rPr lang="en-US" sz="2400" b="1" baseline="-25000" dirty="0" smtClean="0"/>
              <a:t> ) </a:t>
            </a:r>
            <a:r>
              <a:rPr lang="en-US" sz="2400" i="1" dirty="0" smtClean="0"/>
              <a:t>-32)x0.55</a:t>
            </a:r>
            <a:r>
              <a:rPr lang="en-US" sz="2400" b="1" dirty="0" smtClean="0"/>
              <a:t>=</a:t>
            </a:r>
            <a:r>
              <a:rPr lang="en-US" sz="2400" b="1" u="sng" dirty="0" smtClean="0"/>
              <a:t>4.</a:t>
            </a:r>
            <a:r>
              <a:rPr lang="en-US" sz="2400" b="1" u="sng" dirty="0" smtClean="0">
                <a:latin typeface="Bahnschrift SemiBold Condensed"/>
              </a:rPr>
              <a:t> </a:t>
            </a:r>
            <a:r>
              <a:rPr lang="en-US" sz="2400" b="1" u="sng" dirty="0" smtClean="0"/>
              <a:t>4</a:t>
            </a:r>
            <a:r>
              <a:rPr lang="en-US" sz="2400" b="1" u="sng" dirty="0" smtClean="0">
                <a:latin typeface="Bahnschrift SemiBold Condensed"/>
              </a:rPr>
              <a:t>°c</a:t>
            </a:r>
            <a:endParaRPr lang="en-US" sz="2400" b="1" u="sng" dirty="0" smtClean="0"/>
          </a:p>
          <a:p>
            <a:pPr marL="0" indent="0">
              <a:buNone/>
            </a:pPr>
            <a:r>
              <a:rPr lang="en-US" sz="2400" b="1" dirty="0" smtClean="0"/>
              <a:t>                                       T </a:t>
            </a:r>
            <a:r>
              <a:rPr lang="en-US" sz="2400" b="1" baseline="-25000" dirty="0" smtClean="0"/>
              <a:t>(°F) </a:t>
            </a:r>
            <a:r>
              <a:rPr lang="en-US" sz="2400" b="1" baseline="-25000" dirty="0"/>
              <a:t>= </a:t>
            </a:r>
            <a:r>
              <a:rPr lang="en-US" sz="2400" b="1" dirty="0"/>
              <a:t>(T</a:t>
            </a:r>
            <a:r>
              <a:rPr lang="en-US" sz="2400" b="1" baseline="-25000" dirty="0" smtClean="0"/>
              <a:t>(°C) </a:t>
            </a:r>
            <a:r>
              <a:rPr lang="en-US" sz="2400" b="1" dirty="0" smtClean="0"/>
              <a:t>x 9/5)+32</a:t>
            </a:r>
          </a:p>
          <a:p>
            <a:pPr marL="0" indent="0">
              <a:buNone/>
            </a:pPr>
            <a:endParaRPr lang="en-US" sz="2400" b="1" dirty="0" smtClean="0"/>
          </a:p>
          <a:p>
            <a:pPr>
              <a:buFont typeface="Wingdings" panose="05000000000000000000" pitchFamily="2" charset="2"/>
              <a:buChar char="Ø"/>
            </a:pPr>
            <a:r>
              <a:rPr lang="en-US" sz="2400" dirty="0" smtClean="0"/>
              <a:t>Though </a:t>
            </a:r>
            <a:r>
              <a:rPr lang="en-US" sz="2400" dirty="0"/>
              <a:t>lettuce and  spinach can sprout at a soil temperature of </a:t>
            </a:r>
            <a:r>
              <a:rPr lang="en-US" sz="2400" dirty="0" smtClean="0"/>
              <a:t>35</a:t>
            </a:r>
            <a:r>
              <a:rPr lang="en-US" sz="2400" dirty="0">
                <a:latin typeface="Bahnschrift SemiBold Condensed"/>
              </a:rPr>
              <a:t>°</a:t>
            </a:r>
            <a:r>
              <a:rPr lang="en-US" sz="2400" dirty="0" smtClean="0"/>
              <a:t>F</a:t>
            </a:r>
            <a:r>
              <a:rPr lang="en-US" sz="2400" dirty="0"/>
              <a:t>, they prefer at least </a:t>
            </a:r>
            <a:r>
              <a:rPr lang="en-US" sz="2400" dirty="0" smtClean="0"/>
              <a:t>45</a:t>
            </a:r>
            <a:r>
              <a:rPr lang="en-US" sz="2400" dirty="0">
                <a:latin typeface="Bahnschrift SemiBold Condensed"/>
              </a:rPr>
              <a:t>°</a:t>
            </a:r>
            <a:r>
              <a:rPr lang="en-US" sz="2400" dirty="0" smtClean="0"/>
              <a:t>F </a:t>
            </a:r>
            <a:r>
              <a:rPr lang="en-US" sz="2400" dirty="0"/>
              <a:t>for best germination and growth. </a:t>
            </a:r>
            <a:endParaRPr lang="en-US" sz="2400" dirty="0" smtClean="0"/>
          </a:p>
          <a:p>
            <a:pPr algn="just">
              <a:lnSpc>
                <a:spcPct val="150000"/>
              </a:lnSpc>
              <a:buFont typeface="Wingdings" panose="05000000000000000000" pitchFamily="2" charset="2"/>
              <a:buChar char="Ø"/>
            </a:pPr>
            <a:r>
              <a:rPr lang="en-US" sz="2400" dirty="0" smtClean="0"/>
              <a:t>Radishes </a:t>
            </a:r>
            <a:r>
              <a:rPr lang="en-US" sz="2400" dirty="0"/>
              <a:t>also do well at a soil temperature of </a:t>
            </a:r>
            <a:r>
              <a:rPr lang="en-US" sz="2400" dirty="0" smtClean="0"/>
              <a:t>45</a:t>
            </a:r>
            <a:r>
              <a:rPr lang="en-US" sz="2400" dirty="0">
                <a:latin typeface="Bahnschrift SemiBold Condensed"/>
              </a:rPr>
              <a:t>°</a:t>
            </a:r>
            <a:r>
              <a:rPr lang="en-US" sz="2400" dirty="0" smtClean="0"/>
              <a:t>F</a:t>
            </a:r>
            <a:r>
              <a:rPr lang="en-US" sz="2400" dirty="0"/>
              <a:t>. </a:t>
            </a:r>
            <a:endParaRPr lang="en-US" sz="2400" dirty="0" smtClean="0"/>
          </a:p>
          <a:p>
            <a:pPr algn="just">
              <a:lnSpc>
                <a:spcPct val="150000"/>
              </a:lnSpc>
              <a:buFont typeface="Wingdings" panose="05000000000000000000" pitchFamily="2" charset="2"/>
              <a:buChar char="Ø"/>
            </a:pPr>
            <a:r>
              <a:rPr lang="en-US" sz="2400" dirty="0" smtClean="0"/>
              <a:t>Warm-season </a:t>
            </a:r>
            <a:r>
              <a:rPr lang="en-US" sz="2400" dirty="0"/>
              <a:t>crops such as tomatoes, sweet corn and beans prefer at least </a:t>
            </a:r>
            <a:r>
              <a:rPr lang="en-US" sz="2400" dirty="0" smtClean="0"/>
              <a:t>55</a:t>
            </a:r>
            <a:r>
              <a:rPr lang="en-US" sz="2400" dirty="0">
                <a:latin typeface="Bahnschrift SemiBold Condensed"/>
              </a:rPr>
              <a:t>°</a:t>
            </a:r>
            <a:r>
              <a:rPr lang="en-US" sz="2400" dirty="0" smtClean="0"/>
              <a:t>F </a:t>
            </a:r>
            <a:r>
              <a:rPr lang="en-US" sz="2400" dirty="0"/>
              <a:t>for </a:t>
            </a:r>
            <a:r>
              <a:rPr lang="en-US" sz="2400" dirty="0" smtClean="0"/>
              <a:t>germination, </a:t>
            </a:r>
            <a:r>
              <a:rPr lang="en-US" sz="2400" dirty="0"/>
              <a:t>but others such as peppers, cucumbers, melons and sweet potatoes need it even warmer, about </a:t>
            </a:r>
            <a:r>
              <a:rPr lang="en-US" sz="2400" dirty="0" smtClean="0"/>
              <a:t>60</a:t>
            </a:r>
            <a:r>
              <a:rPr lang="en-US" sz="2400" dirty="0">
                <a:latin typeface="Bahnschrift SemiBold Condensed"/>
              </a:rPr>
              <a:t>°</a:t>
            </a:r>
            <a:r>
              <a:rPr lang="en-US" sz="2400" dirty="0" smtClean="0"/>
              <a:t>F</a:t>
            </a:r>
            <a:r>
              <a:rPr lang="en-US" sz="2400" dirty="0"/>
              <a:t>. </a:t>
            </a:r>
            <a:endParaRPr lang="en-US" sz="2400" dirty="0" smtClean="0"/>
          </a:p>
          <a:p>
            <a:pPr marL="457200" indent="-457200" algn="just">
              <a:buAutoNum type="arabicPeriod"/>
            </a:pPr>
            <a:endParaRPr lang="en-US" sz="2400" dirty="0"/>
          </a:p>
          <a:p>
            <a:endParaRPr lang="en-US" sz="2400" dirty="0"/>
          </a:p>
        </p:txBody>
      </p:sp>
    </p:spTree>
    <p:extLst>
      <p:ext uri="{BB962C8B-B14F-4D97-AF65-F5344CB8AC3E}">
        <p14:creationId xmlns:p14="http://schemas.microsoft.com/office/powerpoint/2010/main" val="31691700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8991600" cy="6629400"/>
          </a:xfrm>
        </p:spPr>
        <p:txBody>
          <a:bodyPr>
            <a:normAutofit lnSpcReduction="10000"/>
          </a:bodyPr>
          <a:lstStyle/>
          <a:p>
            <a:pPr algn="just">
              <a:lnSpc>
                <a:spcPct val="150000"/>
              </a:lnSpc>
              <a:buFont typeface="Wingdings" panose="05000000000000000000" pitchFamily="2" charset="2"/>
              <a:buChar char="Ø"/>
            </a:pPr>
            <a:r>
              <a:rPr lang="en-US" sz="2600" dirty="0" smtClean="0"/>
              <a:t>Growth of peas, radish and spinach was significantly reduced by soil temperatures 10</a:t>
            </a:r>
            <a:r>
              <a:rPr lang="en-US" sz="2800" dirty="0">
                <a:latin typeface="Bahnschrift SemiBold Condensed"/>
              </a:rPr>
              <a:t>°</a:t>
            </a:r>
            <a:r>
              <a:rPr lang="en-US" sz="2600" dirty="0" smtClean="0"/>
              <a:t>C or lower. </a:t>
            </a:r>
          </a:p>
          <a:p>
            <a:pPr algn="just">
              <a:lnSpc>
                <a:spcPct val="150000"/>
              </a:lnSpc>
              <a:buFont typeface="Wingdings" panose="05000000000000000000" pitchFamily="2" charset="2"/>
              <a:buChar char="Ø"/>
            </a:pPr>
            <a:r>
              <a:rPr lang="en-US" sz="2600" dirty="0" smtClean="0"/>
              <a:t>Corn growth was restricted when soil temperatures were maintained in the range of 12.3-14.5</a:t>
            </a:r>
            <a:r>
              <a:rPr lang="en-US" sz="2800" dirty="0">
                <a:latin typeface="Bahnschrift SemiBold Condensed"/>
              </a:rPr>
              <a:t>°</a:t>
            </a:r>
            <a:r>
              <a:rPr lang="en-US" sz="2600" dirty="0" smtClean="0"/>
              <a:t>C or lower, </a:t>
            </a:r>
          </a:p>
          <a:p>
            <a:pPr marL="0" indent="0" algn="just">
              <a:lnSpc>
                <a:spcPct val="150000"/>
              </a:lnSpc>
              <a:buNone/>
            </a:pPr>
            <a:r>
              <a:rPr lang="en-US" sz="2600" b="1" dirty="0" smtClean="0"/>
              <a:t>b. Development of economic parts:-</a:t>
            </a:r>
          </a:p>
          <a:p>
            <a:pPr>
              <a:lnSpc>
                <a:spcPct val="150000"/>
              </a:lnSpc>
              <a:buFont typeface="Wingdings" panose="05000000000000000000" pitchFamily="2" charset="2"/>
              <a:buChar char="Ø"/>
            </a:pPr>
            <a:r>
              <a:rPr lang="en-US" sz="2600" dirty="0" smtClean="0"/>
              <a:t> </a:t>
            </a:r>
            <a:r>
              <a:rPr lang="en-US" sz="2400" dirty="0" smtClean="0"/>
              <a:t>Potato tuber sprouting and growth requires a temperature of 20-24</a:t>
            </a:r>
            <a:r>
              <a:rPr lang="en-US" sz="2800" dirty="0">
                <a:latin typeface="Bahnschrift SemiBold Condensed"/>
              </a:rPr>
              <a:t>°</a:t>
            </a:r>
            <a:r>
              <a:rPr lang="en-US" sz="2400" dirty="0" smtClean="0"/>
              <a:t>C. </a:t>
            </a:r>
            <a:endParaRPr lang="en-US" sz="2800" dirty="0" smtClean="0"/>
          </a:p>
          <a:p>
            <a:pPr algn="just">
              <a:buFont typeface="Wingdings" panose="05000000000000000000" pitchFamily="2" charset="2"/>
              <a:buChar char="Ø"/>
            </a:pPr>
            <a:r>
              <a:rPr lang="en-US" sz="2600" dirty="0" smtClean="0"/>
              <a:t>For subsequent growth and tuberization, 20</a:t>
            </a:r>
            <a:r>
              <a:rPr lang="en-US" sz="2800" dirty="0">
                <a:latin typeface="Bahnschrift SemiBold Condensed"/>
              </a:rPr>
              <a:t>°</a:t>
            </a:r>
            <a:r>
              <a:rPr lang="en-US" sz="2600" dirty="0" smtClean="0"/>
              <a:t>C is optimum.</a:t>
            </a:r>
          </a:p>
          <a:p>
            <a:pPr algn="just">
              <a:buFont typeface="Wingdings" panose="05000000000000000000" pitchFamily="2" charset="2"/>
              <a:buChar char="Ø"/>
            </a:pPr>
            <a:r>
              <a:rPr lang="en-US" sz="2600" dirty="0" smtClean="0"/>
              <a:t>Onion, bulb formation is at 20-22</a:t>
            </a:r>
            <a:r>
              <a:rPr lang="en-US" sz="2800" dirty="0" smtClean="0">
                <a:latin typeface="Bahnschrift SemiBold Condensed"/>
              </a:rPr>
              <a:t>°</a:t>
            </a:r>
            <a:r>
              <a:rPr lang="en-US" sz="2600" dirty="0" smtClean="0"/>
              <a:t>C. </a:t>
            </a:r>
          </a:p>
          <a:p>
            <a:pPr marL="0" indent="0" algn="just">
              <a:buNone/>
            </a:pPr>
            <a:endParaRPr lang="en-US" sz="2600" dirty="0" smtClean="0"/>
          </a:p>
          <a:p>
            <a:pPr algn="just">
              <a:buFont typeface="Wingdings" panose="05000000000000000000" pitchFamily="2" charset="2"/>
              <a:buChar char="Ø"/>
            </a:pPr>
            <a:r>
              <a:rPr lang="en-US" sz="2600" dirty="0" smtClean="0"/>
              <a:t>Garlic, easy exposure to low temperature results in large bulb formation</a:t>
            </a:r>
          </a:p>
          <a:p>
            <a:endParaRPr lang="en-US" dirty="0"/>
          </a:p>
        </p:txBody>
      </p:sp>
    </p:spTree>
    <p:extLst>
      <p:ext uri="{BB962C8B-B14F-4D97-AF65-F5344CB8AC3E}">
        <p14:creationId xmlns:p14="http://schemas.microsoft.com/office/powerpoint/2010/main" val="6420461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91600" cy="6705600"/>
          </a:xfrm>
        </p:spPr>
        <p:txBody>
          <a:bodyPr>
            <a:noAutofit/>
          </a:bodyPr>
          <a:lstStyle/>
          <a:p>
            <a:pPr marL="0" indent="0">
              <a:buNone/>
            </a:pPr>
            <a:r>
              <a:rPr lang="en-US" sz="2400" b="1" dirty="0" smtClean="0"/>
              <a:t>c. Flowering, pollination and Fruit set: </a:t>
            </a:r>
          </a:p>
          <a:p>
            <a:pPr algn="just">
              <a:buFont typeface="Wingdings" panose="05000000000000000000" pitchFamily="2" charset="2"/>
              <a:buChar char="Ø"/>
            </a:pPr>
            <a:r>
              <a:rPr lang="en-US" sz="2400" dirty="0"/>
              <a:t>P</a:t>
            </a:r>
            <a:r>
              <a:rPr lang="en-US" sz="2400" dirty="0" smtClean="0"/>
              <a:t>oor yield in tomato under greenhouse as compared to open field crop because of higher temperature during growth, flowering and fruiting period in the green house, which the day temperature of 43oC in greenhouse caused premature flowering and fruit drops. </a:t>
            </a:r>
          </a:p>
          <a:p>
            <a:pPr marL="0" indent="0" algn="just">
              <a:buNone/>
            </a:pPr>
            <a:endParaRPr lang="en-US" sz="2400" dirty="0" smtClean="0"/>
          </a:p>
          <a:p>
            <a:pPr algn="just">
              <a:buFont typeface="Wingdings" panose="05000000000000000000" pitchFamily="2" charset="2"/>
              <a:buChar char="Ø"/>
            </a:pPr>
            <a:r>
              <a:rPr lang="en-US" sz="2400" dirty="0" smtClean="0"/>
              <a:t>There is also a report for low yields in lower temperature regime for glasshouse tomato. </a:t>
            </a:r>
          </a:p>
          <a:p>
            <a:pPr marL="0" indent="0" algn="just">
              <a:buNone/>
            </a:pPr>
            <a:r>
              <a:rPr lang="en-US" sz="2400" b="1" dirty="0" smtClean="0"/>
              <a:t>d. Quality of produce</a:t>
            </a:r>
            <a:r>
              <a:rPr lang="en-US" sz="2400" dirty="0" smtClean="0"/>
              <a:t>: - </a:t>
            </a:r>
          </a:p>
          <a:p>
            <a:pPr algn="just">
              <a:buFont typeface="Wingdings" panose="05000000000000000000" pitchFamily="2" charset="2"/>
              <a:buChar char="Ø"/>
            </a:pPr>
            <a:r>
              <a:rPr lang="en-US" sz="2400" dirty="0" smtClean="0"/>
              <a:t>For Tomato at maturity, development of red pigment occurs at a range of 10-30</a:t>
            </a:r>
            <a:r>
              <a:rPr lang="en-US" sz="2400" dirty="0">
                <a:latin typeface="Bahnschrift SemiBold Condensed"/>
              </a:rPr>
              <a:t>°</a:t>
            </a:r>
            <a:r>
              <a:rPr lang="en-US" sz="2400" dirty="0" smtClean="0"/>
              <a:t>C. </a:t>
            </a:r>
          </a:p>
          <a:p>
            <a:pPr algn="just">
              <a:buFont typeface="Wingdings" panose="05000000000000000000" pitchFamily="2" charset="2"/>
              <a:buChar char="Ø"/>
            </a:pPr>
            <a:r>
              <a:rPr lang="en-US" sz="2400" dirty="0" smtClean="0"/>
              <a:t>Carrots orange pigments develop at a range of 15-22</a:t>
            </a:r>
            <a:r>
              <a:rPr lang="en-US" sz="2400" dirty="0">
                <a:latin typeface="Bahnschrift SemiBold Condensed"/>
              </a:rPr>
              <a:t>°</a:t>
            </a:r>
            <a:r>
              <a:rPr lang="en-US" sz="2400" dirty="0" smtClean="0"/>
              <a:t>C.</a:t>
            </a:r>
          </a:p>
          <a:p>
            <a:pPr marL="0" indent="0" algn="just">
              <a:buNone/>
            </a:pPr>
            <a:endParaRPr lang="en-US" sz="2400" dirty="0" smtClean="0"/>
          </a:p>
          <a:p>
            <a:pPr marL="0" indent="0" algn="just">
              <a:buNone/>
            </a:pPr>
            <a:r>
              <a:rPr lang="en-US" sz="2400" b="1" dirty="0" smtClean="0"/>
              <a:t>e. Seed production and seed storage: </a:t>
            </a:r>
          </a:p>
          <a:p>
            <a:pPr algn="just">
              <a:buFont typeface="Wingdings" panose="05000000000000000000" pitchFamily="2" charset="2"/>
              <a:buChar char="Ø"/>
            </a:pPr>
            <a:r>
              <a:rPr lang="en-US" sz="2400" dirty="0" smtClean="0"/>
              <a:t>High temperature may cause difficulty with lettuce and spinach. Both of these crops bolt or go to seed if temperature is too high.</a:t>
            </a:r>
          </a:p>
          <a:p>
            <a:pPr algn="just"/>
            <a:endParaRPr lang="en-US" sz="2400" dirty="0"/>
          </a:p>
        </p:txBody>
      </p:sp>
    </p:spTree>
    <p:extLst>
      <p:ext uri="{BB962C8B-B14F-4D97-AF65-F5344CB8AC3E}">
        <p14:creationId xmlns:p14="http://schemas.microsoft.com/office/powerpoint/2010/main" val="6157374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296</TotalTime>
  <Words>1868</Words>
  <Application>Microsoft Office PowerPoint</Application>
  <PresentationFormat>On-screen Show (4:3)</PresentationFormat>
  <Paragraphs>171</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110</cp:revision>
  <dcterms:created xsi:type="dcterms:W3CDTF">2020-02-18T22:09:46Z</dcterms:created>
  <dcterms:modified xsi:type="dcterms:W3CDTF">2020-02-21T13:51:31Z</dcterms:modified>
</cp:coreProperties>
</file>