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77" r:id="rId4"/>
    <p:sldId id="258" r:id="rId5"/>
    <p:sldId id="259" r:id="rId6"/>
    <p:sldId id="276" r:id="rId7"/>
    <p:sldId id="266" r:id="rId8"/>
    <p:sldId id="278" r:id="rId9"/>
    <p:sldId id="260" r:id="rId10"/>
    <p:sldId id="279" r:id="rId11"/>
    <p:sldId id="261" r:id="rId12"/>
    <p:sldId id="262" r:id="rId13"/>
    <p:sldId id="280" r:id="rId14"/>
    <p:sldId id="263" r:id="rId15"/>
    <p:sldId id="281" r:id="rId16"/>
    <p:sldId id="264" r:id="rId17"/>
    <p:sldId id="282" r:id="rId18"/>
    <p:sldId id="265" r:id="rId19"/>
    <p:sldId id="283" r:id="rId20"/>
    <p:sldId id="267" r:id="rId21"/>
    <p:sldId id="284" r:id="rId22"/>
    <p:sldId id="268" r:id="rId23"/>
    <p:sldId id="271" r:id="rId24"/>
    <p:sldId id="285" r:id="rId25"/>
    <p:sldId id="269" r:id="rId26"/>
    <p:sldId id="272" r:id="rId27"/>
    <p:sldId id="286" r:id="rId28"/>
    <p:sldId id="273" r:id="rId29"/>
    <p:sldId id="287" r:id="rId30"/>
    <p:sldId id="288" r:id="rId31"/>
    <p:sldId id="274" r:id="rId32"/>
    <p:sldId id="289" r:id="rId33"/>
    <p:sldId id="275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C1695-97B5-4A9C-A177-661927C16EF5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3872-4401-449F-8505-A72BB8BDD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CD4B-1FD0-49B6-8DAC-79BB3ED24EA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DBE1-DBF4-47D7-AEB7-4EE83D0D6A9A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133A-53D3-4783-A32E-923B5C349ED6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2961-02EB-472A-901D-BA2269A65316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15FE-721A-4457-996D-C3C239D91755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0AC8-B609-469F-93D9-0DD4CB459860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FC6-FA9D-4584-8F31-0031B95A5330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B829-6508-4EAB-9AF1-7732F445C233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3B5E-E387-4D9D-89D1-1B671BA1DF8F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EC6B-0868-4986-AF99-DE3E99D5204F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E2E8D2-4ED0-4A51-A526-95463B1C95C5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26CC19-AEE8-4045-9B50-BFB6C38BC4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The%20Inflammatory%20Response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../../Books/Activation%20of%20Complement%20System%20-%20Immunology%20%5bHD%20Animation%5d_2.mp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he%20Process%20Of%20Phagocytosis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07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Chapter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33528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Response of the Innate Immune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763000" cy="6019800"/>
          </a:xfrm>
        </p:spPr>
        <p:txBody>
          <a:bodyPr>
            <a:normAutofit/>
          </a:bodyPr>
          <a:lstStyle/>
          <a:p>
            <a:pPr algn="r">
              <a:lnSpc>
                <a:spcPct val="250000"/>
              </a:lnSpc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Conti… Inflammation</a:t>
            </a:r>
            <a:endParaRPr lang="en-US" sz="2500" b="1" dirty="0" smtClean="0">
              <a:solidFill>
                <a:srgbClr val="7030A0"/>
              </a:solidFill>
              <a:latin typeface="Cambria" pitchFamily="18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C. Influx of phagocytes:  </a:t>
            </a:r>
            <a:r>
              <a:rPr lang="en-US" sz="2500" dirty="0" smtClean="0">
                <a:latin typeface="Cambria" pitchFamily="18" charset="0"/>
              </a:rPr>
              <a:t>(capillaries into the tissues)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Increased permeability of the capillaries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err="1" smtClean="0">
                <a:latin typeface="Cambria" pitchFamily="18" charset="0"/>
              </a:rPr>
              <a:t>Phagocytic</a:t>
            </a:r>
            <a:r>
              <a:rPr lang="en-US" sz="2500" dirty="0" smtClean="0">
                <a:latin typeface="Cambria" pitchFamily="18" charset="0"/>
              </a:rPr>
              <a:t> cells accumulate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</a:t>
            </a:r>
            <a:r>
              <a:rPr lang="en-US" sz="2500" dirty="0" smtClean="0">
                <a:latin typeface="Cambria" pitchFamily="18" charset="0"/>
                <a:sym typeface="Wingdings 3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phagocytose</a:t>
            </a:r>
            <a:r>
              <a:rPr lang="en-US" sz="2500" dirty="0" smtClean="0">
                <a:latin typeface="Cambria" pitchFamily="18" charset="0"/>
              </a:rPr>
              <a:t> bacteria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Lytic</a:t>
            </a:r>
            <a:r>
              <a:rPr lang="en-US" sz="2500" dirty="0" smtClean="0">
                <a:latin typeface="Cambria" pitchFamily="18" charset="0"/>
              </a:rPr>
              <a:t> enzymes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</a:t>
            </a:r>
            <a:r>
              <a:rPr lang="en-US" sz="2500" dirty="0" smtClean="0">
                <a:latin typeface="Cambria" pitchFamily="18" charset="0"/>
                <a:sym typeface="Wingdings 3"/>
              </a:rPr>
              <a:t> </a:t>
            </a:r>
            <a:r>
              <a:rPr lang="en-US" sz="2500" dirty="0" smtClean="0">
                <a:latin typeface="Cambria" pitchFamily="18" charset="0"/>
              </a:rPr>
              <a:t>damage nearby healthy cells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</a:t>
            </a:r>
            <a:r>
              <a:rPr lang="en-US" sz="2500" dirty="0" smtClean="0">
                <a:latin typeface="Cambria" pitchFamily="18" charset="0"/>
                <a:sym typeface="Wingdings 2"/>
              </a:rPr>
              <a:t> </a:t>
            </a:r>
            <a:r>
              <a:rPr lang="en-US" sz="2500" dirty="0" smtClean="0">
                <a:latin typeface="Cambria" pitchFamily="18" charset="0"/>
              </a:rPr>
              <a:t>Pus (accumulation of dead cells, digested material, &amp; fluid)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>
                <a:hlinkClick r:id="rId2" action="ppaction://hlinkfile"/>
              </a:rPr>
              <a:t>Inflammation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9012" y="381000"/>
            <a:ext cx="9233012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8AFB-3043-4BEC-A81D-C25825B77B79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3. </a:t>
            </a:r>
            <a:r>
              <a:rPr lang="en-US" sz="2500" b="1" dirty="0" smtClean="0">
                <a:solidFill>
                  <a:srgbClr val="7030A0"/>
                </a:solidFill>
              </a:rPr>
              <a:t>Complement 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/>
              <a:t>Humoral branch of the immune system</a:t>
            </a:r>
            <a:br>
              <a:rPr lang="en-US" sz="2500" dirty="0" smtClean="0"/>
            </a:b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</a:t>
            </a:r>
            <a:r>
              <a:rPr lang="en-US" sz="2500" dirty="0" smtClean="0">
                <a:sym typeface="Wingdings 3"/>
              </a:rPr>
              <a:t> </a:t>
            </a:r>
            <a:r>
              <a:rPr lang="en-US" sz="2500" dirty="0" smtClean="0"/>
              <a:t>&gt; 30 soluble &amp; cell-bound proteins </a:t>
            </a:r>
            <a:br>
              <a:rPr lang="en-US" sz="2500" dirty="0" smtClean="0"/>
            </a:b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  </a:t>
            </a:r>
            <a:r>
              <a:rPr lang="en-US" sz="2500" dirty="0" smtClean="0"/>
              <a:t>Innate and acquired immunity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/>
              <a:t>Basic functions: 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err="1" smtClean="0"/>
              <a:t>Lysis</a:t>
            </a:r>
            <a:r>
              <a:rPr lang="en-US" sz="2500" dirty="0" smtClean="0"/>
              <a:t> of cells, bacteria, &amp; viruses 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err="1" smtClean="0"/>
              <a:t>Opsonization</a:t>
            </a:r>
            <a:r>
              <a:rPr lang="en-US" sz="2500" dirty="0" smtClean="0"/>
              <a:t>: </a:t>
            </a:r>
            <a:r>
              <a:rPr lang="en-US" sz="2500" dirty="0" err="1" smtClean="0"/>
              <a:t>opsonize</a:t>
            </a:r>
            <a:r>
              <a:rPr lang="en-US" sz="2500" dirty="0" smtClean="0"/>
              <a:t> bacteria &amp; promotes </a:t>
            </a:r>
            <a:r>
              <a:rPr lang="en-US" sz="2500" dirty="0" err="1" smtClean="0"/>
              <a:t>phagocytosis</a:t>
            </a:r>
            <a:endParaRPr lang="en-US" sz="25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5E4C-9F75-408D-AF65-FF74E9361CB9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019800"/>
          </a:xfrm>
        </p:spPr>
        <p:txBody>
          <a:bodyPr/>
          <a:lstStyle/>
          <a:p>
            <a:pPr algn="r">
              <a:lnSpc>
                <a:spcPct val="200000"/>
              </a:lnSpc>
              <a:buClr>
                <a:srgbClr val="FF0000"/>
              </a:buClr>
              <a:buNone/>
            </a:pPr>
            <a:r>
              <a:rPr lang="en-US" sz="2500" b="1" i="1" dirty="0" smtClean="0">
                <a:solidFill>
                  <a:srgbClr val="FF0000"/>
                </a:solidFill>
              </a:rPr>
              <a:t>Conti… Complement</a:t>
            </a:r>
            <a:endParaRPr lang="en-US" sz="25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Triggering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</a:t>
            </a:r>
            <a:r>
              <a:rPr lang="en-US" sz="2500" dirty="0" smtClean="0">
                <a:latin typeface="Cambria" pitchFamily="18" charset="0"/>
              </a:rPr>
              <a:t>specific cell functions, inflammation, &amp; secretion of </a:t>
            </a:r>
            <a:r>
              <a:rPr lang="en-US" sz="2500" dirty="0" err="1" smtClean="0">
                <a:latin typeface="Cambria" pitchFamily="18" charset="0"/>
              </a:rPr>
              <a:t>immuno</a:t>
            </a:r>
            <a:r>
              <a:rPr lang="en-US" sz="2500" dirty="0" smtClean="0">
                <a:latin typeface="Cambria" pitchFamily="18" charset="0"/>
              </a:rPr>
              <a:t>-regulatory molecules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specific complement receptors on cells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Immune clearance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Immune complexes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Circulation (spleen &amp; liver)     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Remove apoptotic cells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The components of complement system</a:t>
            </a:r>
            <a:endParaRPr lang="en-US" sz="32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900" dirty="0" smtClean="0"/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/>
              <a:t>Proteins and </a:t>
            </a:r>
            <a:r>
              <a:rPr lang="en-US" sz="2500" dirty="0" err="1" smtClean="0"/>
              <a:t>glycoproteins</a:t>
            </a:r>
            <a:r>
              <a:rPr lang="en-US" sz="2500" dirty="0" smtClean="0"/>
              <a:t> </a:t>
            </a:r>
            <a:r>
              <a:rPr lang="en-US" sz="2500" b="1" dirty="0" smtClean="0">
                <a:solidFill>
                  <a:srgbClr val="FF0000"/>
                </a:solidFill>
                <a:sym typeface="Wingdings 2"/>
              </a:rPr>
              <a:t> </a:t>
            </a:r>
            <a:r>
              <a:rPr lang="en-US" sz="2500" dirty="0" smtClean="0"/>
              <a:t>liver </a:t>
            </a:r>
            <a:r>
              <a:rPr lang="en-US" sz="2500" dirty="0" err="1" smtClean="0"/>
              <a:t>hepatocytes</a:t>
            </a:r>
            <a:r>
              <a:rPr lang="en-US" sz="2500" dirty="0" smtClean="0"/>
              <a:t>, blood </a:t>
            </a:r>
            <a:r>
              <a:rPr lang="en-US" sz="2500" dirty="0" err="1" smtClean="0"/>
              <a:t>monocytes</a:t>
            </a:r>
            <a:r>
              <a:rPr lang="en-US" sz="2500" dirty="0" smtClean="0"/>
              <a:t>, tissue macrophages, &amp; epithelial cells </a:t>
            </a:r>
            <a:br>
              <a:rPr lang="en-US" sz="2500" dirty="0" smtClean="0"/>
            </a:br>
            <a:r>
              <a:rPr lang="en-US" sz="2500" dirty="0" smtClean="0"/>
              <a:t>    </a:t>
            </a:r>
            <a:r>
              <a:rPr lang="en-US" sz="2500" b="1" dirty="0" smtClean="0">
                <a:solidFill>
                  <a:srgbClr val="FF0000"/>
                </a:solidFill>
              </a:rPr>
              <a:t>=&gt;</a:t>
            </a:r>
            <a:r>
              <a:rPr lang="en-US" sz="2500" dirty="0" smtClean="0"/>
              <a:t> Serum in inactive forms (pro –enzymes or zymogens)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/>
              <a:t>     </a:t>
            </a: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</a:t>
            </a:r>
            <a:r>
              <a:rPr lang="en-US" sz="2500" dirty="0" smtClean="0"/>
              <a:t>Designated by letter symbols &amp; numerals (C1–C9)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      </a:t>
            </a:r>
            <a:r>
              <a:rPr lang="en-US" sz="2500" dirty="0" smtClean="0"/>
              <a:t>Peptide fragments (</a:t>
            </a:r>
            <a:r>
              <a:rPr lang="en-US" sz="2500" dirty="0" err="1" smtClean="0"/>
              <a:t>a/r</a:t>
            </a:r>
            <a:r>
              <a:rPr lang="en-US" sz="2500" dirty="0" smtClean="0"/>
              <a:t> activation) </a:t>
            </a:r>
            <a:r>
              <a:rPr lang="en-US" sz="2500" b="1" dirty="0" smtClean="0">
                <a:solidFill>
                  <a:srgbClr val="FF0000"/>
                </a:solidFill>
                <a:sym typeface="Wingdings"/>
              </a:rPr>
              <a:t> </a:t>
            </a:r>
            <a:r>
              <a:rPr lang="en-US" sz="2500" dirty="0" smtClean="0"/>
              <a:t>small letters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59A8-4B0A-40CE-BA1F-4F3914E9994B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sym typeface="Wingdings 3"/>
              </a:rPr>
              <a:t> </a:t>
            </a:r>
            <a:r>
              <a:rPr lang="en-US" sz="2700" dirty="0" smtClean="0">
                <a:latin typeface="Cambria" pitchFamily="18" charset="0"/>
              </a:rPr>
              <a:t>Smaller fragment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 </a:t>
            </a:r>
            <a:r>
              <a:rPr lang="en-US" sz="2700" dirty="0" smtClean="0">
                <a:latin typeface="Cambria" pitchFamily="18" charset="0"/>
              </a:rPr>
              <a:t>“a” &amp; the larger fragment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 </a:t>
            </a:r>
            <a:r>
              <a:rPr lang="en-US" sz="2700" dirty="0" smtClean="0">
                <a:latin typeface="Cambria" pitchFamily="18" charset="0"/>
              </a:rPr>
              <a:t>“b”</a:t>
            </a:r>
            <a:br>
              <a:rPr lang="en-US" sz="2700" dirty="0" smtClean="0">
                <a:latin typeface="Cambria" pitchFamily="18" charset="0"/>
              </a:rPr>
            </a:br>
            <a:r>
              <a:rPr lang="en-US" sz="2700" dirty="0" smtClean="0">
                <a:latin typeface="Cambria" pitchFamily="18" charset="0"/>
              </a:rPr>
              <a:t>                 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700" dirty="0" smtClean="0">
                <a:latin typeface="Cambria" pitchFamily="18" charset="0"/>
              </a:rPr>
              <a:t> C2 is an exception</a:t>
            </a:r>
          </a:p>
          <a:p>
            <a:pPr>
              <a:lnSpc>
                <a:spcPct val="170000"/>
              </a:lnSpc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     </a:t>
            </a:r>
            <a:r>
              <a:rPr lang="en-US" sz="2700" dirty="0" smtClean="0">
                <a:latin typeface="Cambria" pitchFamily="18" charset="0"/>
              </a:rPr>
              <a:t>localized inflammatory responses      </a:t>
            </a:r>
            <a:br>
              <a:rPr lang="en-US" sz="2700" dirty="0" smtClean="0">
                <a:latin typeface="Cambria" pitchFamily="18" charset="0"/>
              </a:rPr>
            </a:b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 </a:t>
            </a:r>
            <a:r>
              <a:rPr lang="en-US" sz="2700" dirty="0" smtClean="0">
                <a:latin typeface="Cambria" pitchFamily="18" charset="0"/>
              </a:rPr>
              <a:t>bind to the target</a:t>
            </a:r>
          </a:p>
          <a:p>
            <a:pPr>
              <a:lnSpc>
                <a:spcPct val="170000"/>
              </a:lnSpc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700" dirty="0" smtClean="0">
                <a:latin typeface="Cambria" pitchFamily="18" charset="0"/>
                <a:sym typeface="Wingdings 3"/>
              </a:rPr>
              <a:t>Complement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 </a:t>
            </a:r>
            <a:r>
              <a:rPr lang="en-US" sz="2700" dirty="0" smtClean="0">
                <a:latin typeface="Cambria" pitchFamily="18" charset="0"/>
                <a:sym typeface="Wingdings 3"/>
              </a:rPr>
              <a:t>i</a:t>
            </a:r>
            <a:r>
              <a:rPr lang="en-US" sz="2700" dirty="0" smtClean="0">
                <a:latin typeface="Cambria" pitchFamily="18" charset="0"/>
              </a:rPr>
              <a:t>nteract - functional (enzymatic activity)</a:t>
            </a:r>
          </a:p>
          <a:p>
            <a:pPr>
              <a:lnSpc>
                <a:spcPct val="170000"/>
              </a:lnSpc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700" dirty="0" smtClean="0">
                <a:latin typeface="Cambria" pitchFamily="18" charset="0"/>
              </a:rPr>
              <a:t>4 pathways: classical, </a:t>
            </a:r>
            <a:r>
              <a:rPr lang="en-US" sz="2700" dirty="0" err="1" smtClean="0">
                <a:latin typeface="Cambria" pitchFamily="18" charset="0"/>
              </a:rPr>
              <a:t>lectin</a:t>
            </a:r>
            <a:r>
              <a:rPr lang="en-US" sz="2700" dirty="0" smtClean="0">
                <a:latin typeface="Cambria" pitchFamily="18" charset="0"/>
              </a:rPr>
              <a:t>, alternative &amp; membrane attack</a:t>
            </a:r>
          </a:p>
          <a:p>
            <a:pPr>
              <a:lnSpc>
                <a:spcPct val="170000"/>
              </a:lnSpc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700" dirty="0" smtClean="0">
                <a:latin typeface="Cambria" pitchFamily="18" charset="0"/>
              </a:rPr>
              <a:t> activation of C5 </a:t>
            </a:r>
            <a:r>
              <a:rPr lang="en-US" sz="2700" dirty="0" err="1" smtClean="0">
                <a:latin typeface="Cambria" pitchFamily="18" charset="0"/>
              </a:rPr>
              <a:t>convertase</a:t>
            </a:r>
            <a:r>
              <a:rPr lang="en-US" sz="2700" dirty="0" smtClean="0">
                <a:latin typeface="Cambria" pitchFamily="18" charset="0"/>
              </a:rPr>
              <a:t> (C5b) </a:t>
            </a:r>
            <a:br>
              <a:rPr lang="en-US" sz="2700" dirty="0" smtClean="0">
                <a:latin typeface="Cambria" pitchFamily="18" charset="0"/>
              </a:rPr>
            </a:br>
            <a:r>
              <a:rPr lang="en-US" sz="2700" dirty="0" smtClean="0">
                <a:latin typeface="Cambria" pitchFamily="18" charset="0"/>
              </a:rPr>
              <a:t>        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700" dirty="0" smtClean="0">
                <a:latin typeface="Cambria" pitchFamily="18" charset="0"/>
              </a:rPr>
              <a:t> membrane attack pathway</a:t>
            </a:r>
          </a:p>
          <a:p>
            <a:pPr>
              <a:buNone/>
            </a:pPr>
            <a:endParaRPr lang="en-US" sz="2700" dirty="0" smtClean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562600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Complement activation Pathways</a:t>
            </a:r>
          </a:p>
          <a:p>
            <a:pPr marL="571500" indent="-571500">
              <a:lnSpc>
                <a:spcPct val="170000"/>
              </a:lnSpc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I. 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Classical Pathway</a:t>
            </a:r>
            <a:r>
              <a:rPr lang="en-US" sz="2500" dirty="0" smtClean="0">
                <a:latin typeface="Cambria" pitchFamily="18" charset="0"/>
              </a:rPr>
              <a:t>: 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soluble Ag-Ab complexes (immune complexes) </a:t>
            </a:r>
          </a:p>
          <a:p>
            <a:pPr>
              <a:lnSpc>
                <a:spcPct val="170000"/>
              </a:lnSpc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         </a:t>
            </a:r>
            <a:r>
              <a:rPr lang="en-US" sz="2500" dirty="0" smtClean="0">
                <a:latin typeface="Cambria" pitchFamily="18" charset="0"/>
              </a:rPr>
              <a:t>C1, C2, C3, and C4 (in-active forms)</a:t>
            </a:r>
          </a:p>
          <a:p>
            <a:pPr>
              <a:lnSpc>
                <a:spcPct val="170000"/>
              </a:lnSpc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         </a:t>
            </a:r>
            <a:r>
              <a:rPr lang="en-US" sz="2500" dirty="0" err="1" smtClean="0">
                <a:latin typeface="Cambria" pitchFamily="18" charset="0"/>
              </a:rPr>
              <a:t>IgM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Fc</a:t>
            </a:r>
            <a:r>
              <a:rPr lang="en-US" sz="2500" dirty="0" smtClean="0">
                <a:latin typeface="Cambria" pitchFamily="18" charset="0"/>
              </a:rPr>
              <a:t>) – bind to C1 </a:t>
            </a:r>
          </a:p>
          <a:p>
            <a:pPr>
              <a:lnSpc>
                <a:spcPct val="170000"/>
              </a:lnSpc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A. C1 activation: </a:t>
            </a:r>
          </a:p>
          <a:p>
            <a:pPr>
              <a:lnSpc>
                <a:spcPct val="17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C1 binds Ab (Ag)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C1q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cross link at least 2 Ab</a:t>
            </a:r>
          </a:p>
          <a:p>
            <a:pPr>
              <a:lnSpc>
                <a:spcPct val="17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 C1r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  <a:sym typeface="Wingdings"/>
              </a:rPr>
              <a:t> </a:t>
            </a:r>
            <a:r>
              <a:rPr lang="en-US" sz="2500" dirty="0" smtClean="0">
                <a:latin typeface="Cambria" pitchFamily="18" charset="0"/>
              </a:rPr>
              <a:t>C1s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“C1qrs” (enzyme)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 </a:t>
            </a:r>
            <a:r>
              <a:rPr lang="en-US" sz="2500" dirty="0" smtClean="0">
                <a:latin typeface="Cambria" pitchFamily="18" charset="0"/>
              </a:rPr>
              <a:t>C4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C4a &amp; C4b</a:t>
            </a:r>
          </a:p>
          <a:p>
            <a:pPr>
              <a:lnSpc>
                <a:spcPct val="210000"/>
              </a:lnSpc>
              <a:buNone/>
            </a:pPr>
            <a:endParaRPr lang="en-US" sz="2500" dirty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1185-4051-48EE-ABD3-BC979BE1475B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>
              <a:lnSpc>
                <a:spcPct val="2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B.</a:t>
            </a:r>
            <a:r>
              <a:rPr lang="en-US" sz="2800" b="1" dirty="0" smtClean="0"/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C4 &amp; C2 activation = generation of C3 </a:t>
            </a:r>
            <a:r>
              <a:rPr lang="en-US" sz="2500" b="1" dirty="0" err="1" smtClean="0">
                <a:solidFill>
                  <a:srgbClr val="FF0000"/>
                </a:solidFill>
                <a:latin typeface="Cambria" pitchFamily="18" charset="0"/>
              </a:rPr>
              <a:t>convertase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Activated “C1qrs”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 </a:t>
            </a:r>
            <a:r>
              <a:rPr lang="en-US" sz="2500" dirty="0" smtClean="0">
                <a:latin typeface="Cambria" pitchFamily="18" charset="0"/>
              </a:rPr>
              <a:t>C2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C2a &amp; C2b. 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C4b &amp; C2a (membrane)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</a:rPr>
              <a:t>C4a &amp; C2b (microenvironment)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C4bC2a complex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 </a:t>
            </a:r>
            <a:r>
              <a:rPr lang="en-US" sz="2500" dirty="0" smtClean="0">
                <a:latin typeface="Cambria" pitchFamily="18" charset="0"/>
              </a:rPr>
              <a:t>C3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 C3a &amp; C3b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1816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C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. C3 activation = generation of C5 </a:t>
            </a:r>
            <a:r>
              <a:rPr lang="en-US" sz="2500" b="1" dirty="0" err="1" smtClean="0">
                <a:solidFill>
                  <a:srgbClr val="FF0000"/>
                </a:solidFill>
                <a:latin typeface="Cambria" pitchFamily="18" charset="0"/>
              </a:rPr>
              <a:t>convertase</a:t>
            </a:r>
            <a:endParaRPr lang="en-US" sz="25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C3b (membrane)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C4b &amp; C2a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C3a (microenvironment)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þ"/>
            </a:pPr>
            <a:r>
              <a:rPr lang="en-US" sz="2500" dirty="0" smtClean="0">
                <a:latin typeface="Cambria" pitchFamily="18" charset="0"/>
              </a:rPr>
              <a:t>C4bC2aC3b is a C5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End of the classical pathway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9B6-0AE3-4758-B014-7C4CF0DB26A1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1816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500" dirty="0" smtClean="0">
                <a:latin typeface="Cambria" pitchFamily="18" charset="0"/>
              </a:rPr>
              <a:t>Unregulated classical pathway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detrimental effects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C2b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–</a:t>
            </a:r>
            <a:r>
              <a:rPr lang="en-US" sz="2500" dirty="0" smtClean="0">
                <a:latin typeface="Cambria" pitchFamily="18" charset="0"/>
              </a:rPr>
              <a:t> edema, C3a/C4a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–</a:t>
            </a:r>
            <a:r>
              <a:rPr lang="en-US" sz="2500" dirty="0" smtClean="0">
                <a:latin typeface="Cambria" pitchFamily="18" charset="0"/>
              </a:rPr>
              <a:t> anaphylaxis, C3b/C4b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–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opsonin</a:t>
            </a:r>
            <a:r>
              <a:rPr lang="en-US" sz="2500" dirty="0" smtClean="0">
                <a:latin typeface="Cambria" pitchFamily="18" charset="0"/>
              </a:rPr>
              <a:t> (activate </a:t>
            </a:r>
            <a:r>
              <a:rPr lang="en-US" sz="2500" dirty="0" err="1" smtClean="0">
                <a:latin typeface="Cambria" pitchFamily="18" charset="0"/>
              </a:rPr>
              <a:t>phagocytic</a:t>
            </a:r>
            <a:r>
              <a:rPr lang="en-US" sz="2500" dirty="0" smtClean="0">
                <a:latin typeface="Cambria" pitchFamily="18" charset="0"/>
              </a:rPr>
              <a:t> cell)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500" dirty="0" smtClean="0">
                <a:latin typeface="Cambria" pitchFamily="18" charset="0"/>
              </a:rPr>
              <a:t>Di-</a:t>
            </a:r>
            <a:r>
              <a:rPr lang="en-US" sz="2500" dirty="0" err="1" smtClean="0">
                <a:latin typeface="Cambria" pitchFamily="18" charset="0"/>
              </a:rPr>
              <a:t>associator</a:t>
            </a:r>
            <a:r>
              <a:rPr lang="en-US" sz="2500" dirty="0" smtClean="0">
                <a:latin typeface="Cambria" pitchFamily="18" charset="0"/>
              </a:rPr>
              <a:t> (break binding), in-activator &amp; degradation facilitator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7030A0"/>
                </a:solidFill>
                <a:latin typeface="Cambria" pitchFamily="18" charset="0"/>
              </a:rPr>
              <a:t>Response of the innate immune system</a:t>
            </a:r>
            <a:endParaRPr lang="en-US" sz="35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rmAutofit/>
          </a:bodyPr>
          <a:lstStyle/>
          <a:p>
            <a:pPr lvl="0">
              <a:lnSpc>
                <a:spcPct val="250000"/>
              </a:lnSpc>
              <a:buNone/>
            </a:pPr>
            <a:r>
              <a:rPr lang="en-US" b="1" dirty="0" smtClean="0"/>
              <a:t>1</a:t>
            </a:r>
            <a:r>
              <a:rPr lang="en-US" sz="2500" b="1" dirty="0" smtClean="0">
                <a:latin typeface="Cambria" pitchFamily="18" charset="0"/>
              </a:rPr>
              <a:t>. </a:t>
            </a:r>
            <a:r>
              <a:rPr lang="en-US" sz="2800" b="1" dirty="0" smtClean="0">
                <a:latin typeface="Cambria" pitchFamily="18" charset="0"/>
              </a:rPr>
              <a:t>Phagocytosis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Ingestion of extracellular particulate material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err="1" smtClean="0">
                <a:latin typeface="Cambria" pitchFamily="18" charset="0"/>
                <a:sym typeface="Wingdings"/>
              </a:rPr>
              <a:t>E</a:t>
            </a:r>
            <a:r>
              <a:rPr lang="en-US" sz="2500" dirty="0" err="1" smtClean="0">
                <a:latin typeface="Cambria" pitchFamily="18" charset="0"/>
              </a:rPr>
              <a:t>ndocytosis</a:t>
            </a:r>
            <a:r>
              <a:rPr lang="en-US" sz="2500" dirty="0" smtClean="0">
                <a:latin typeface="Cambria" pitchFamily="18" charset="0"/>
              </a:rPr>
              <a:t>   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Uptake by a cell of material from its environment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  <a:sym typeface="Wingdings 3"/>
              </a:rPr>
              <a:t>P</a:t>
            </a:r>
            <a:r>
              <a:rPr lang="en-US" sz="2500" dirty="0" smtClean="0">
                <a:latin typeface="Cambria" pitchFamily="18" charset="0"/>
              </a:rPr>
              <a:t>lasma membrane expands (whole)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Phagosomes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250000"/>
              </a:lnSpc>
              <a:buNone/>
            </a:pPr>
            <a:r>
              <a:rPr lang="en-US" sz="2500" dirty="0" smtClean="0">
                <a:latin typeface="Cambria" pitchFamily="18" charset="0"/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Blood </a:t>
            </a:r>
            <a:r>
              <a:rPr lang="en-US" sz="2500" dirty="0" err="1" smtClean="0">
                <a:latin typeface="Cambria" pitchFamily="18" charset="0"/>
              </a:rPr>
              <a:t>monocytes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neutrophils</a:t>
            </a:r>
            <a:r>
              <a:rPr lang="en-US" sz="2500" dirty="0" smtClean="0">
                <a:latin typeface="Cambria" pitchFamily="18" charset="0"/>
              </a:rPr>
              <a:t>, &amp; tissue MØ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7008-0BF1-4675-934F-19C0CD0AA4BF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              II. </a:t>
            </a:r>
            <a:r>
              <a:rPr lang="en-US" sz="2500" b="1" dirty="0" err="1" smtClean="0">
                <a:solidFill>
                  <a:srgbClr val="7030A0"/>
                </a:solidFill>
              </a:rPr>
              <a:t>Lectin</a:t>
            </a:r>
            <a:r>
              <a:rPr lang="en-US" sz="2500" b="1" dirty="0" smtClean="0">
                <a:solidFill>
                  <a:srgbClr val="7030A0"/>
                </a:solidFill>
              </a:rPr>
              <a:t> Pathway:    </a:t>
            </a:r>
            <a:r>
              <a:rPr lang="en-US" sz="2500" b="1" dirty="0" smtClean="0">
                <a:solidFill>
                  <a:srgbClr val="FF0000"/>
                </a:solidFill>
              </a:rPr>
              <a:t>=  Classical pathway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Binding of mannose-binding </a:t>
            </a:r>
            <a:r>
              <a:rPr lang="en-US" sz="2500" dirty="0" err="1" smtClean="0">
                <a:latin typeface="Cambria" pitchFamily="18" charset="0"/>
              </a:rPr>
              <a:t>lectin</a:t>
            </a:r>
            <a:r>
              <a:rPr lang="en-US" sz="2500" dirty="0" smtClean="0">
                <a:latin typeface="Cambria" pitchFamily="18" charset="0"/>
              </a:rPr>
              <a:t> (MBL) to bacterial surfaces with mannose-containing polysaccharides (</a:t>
            </a:r>
            <a:r>
              <a:rPr lang="en-US" sz="2500" dirty="0" err="1" smtClean="0">
                <a:latin typeface="Cambria" pitchFamily="18" charset="0"/>
              </a:rPr>
              <a:t>mannans</a:t>
            </a:r>
            <a:r>
              <a:rPr lang="en-US" sz="2500" dirty="0" smtClean="0">
                <a:latin typeface="Cambria" pitchFamily="18" charset="0"/>
              </a:rPr>
              <a:t>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MASP-1 &amp; MASP-2 (MBL-associated serine proteases)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C1r &amp; C1s, &amp; MBL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 = </a:t>
            </a:r>
            <a:r>
              <a:rPr lang="en-US" sz="2500" dirty="0" smtClean="0">
                <a:latin typeface="Cambria" pitchFamily="18" charset="0"/>
              </a:rPr>
              <a:t>C1q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 3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MBL/MASP-1/MASP-2 tri-molecular complex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Activated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C4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C4a &amp; C4b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</a:rPr>
              <a:t>C4b (membrane) &amp; C4a (</a:t>
            </a:r>
            <a:r>
              <a:rPr lang="en-US" sz="2500" dirty="0" err="1" smtClean="0">
                <a:latin typeface="Cambria" pitchFamily="18" charset="0"/>
              </a:rPr>
              <a:t>mic.envn’t</a:t>
            </a:r>
            <a:r>
              <a:rPr lang="en-US" sz="2500" dirty="0" smtClean="0">
                <a:latin typeface="Cambria" pitchFamily="18" charset="0"/>
              </a:rPr>
              <a:t>)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C2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C2a &amp; C2b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C2a (membrane) &amp; C2b (</a:t>
            </a:r>
            <a:r>
              <a:rPr lang="en-US" sz="2500" dirty="0" err="1" smtClean="0">
                <a:latin typeface="Cambria" pitchFamily="18" charset="0"/>
              </a:rPr>
              <a:t>mic.envn’t</a:t>
            </a:r>
            <a:r>
              <a:rPr lang="en-US" sz="2500" dirty="0" smtClean="0">
                <a:latin typeface="Cambria" pitchFamily="18" charset="0"/>
              </a:rPr>
              <a:t>)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C4bC2a complex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 </a:t>
            </a:r>
            <a:r>
              <a:rPr lang="en-US" sz="2500" dirty="0" smtClean="0">
                <a:latin typeface="Cambria" pitchFamily="18" charset="0"/>
              </a:rPr>
              <a:t>C3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C3a &amp; C3b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</a:rPr>
              <a:t>C3b (membrane) &amp; C3a (microenvironment)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 C4bC2aC3b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C5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</a:t>
            </a:r>
            <a:r>
              <a:rPr lang="en-US" sz="2500" dirty="0" smtClean="0">
                <a:latin typeface="Cambria" pitchFamily="18" charset="0"/>
              </a:rPr>
              <a:t>End of the </a:t>
            </a:r>
            <a:r>
              <a:rPr lang="en-US" sz="2500" dirty="0" err="1" smtClean="0">
                <a:latin typeface="Cambria" pitchFamily="18" charset="0"/>
              </a:rPr>
              <a:t>lectin</a:t>
            </a:r>
            <a:r>
              <a:rPr lang="en-US" sz="2500" dirty="0" smtClean="0">
                <a:latin typeface="Cambria" pitchFamily="18" charset="0"/>
              </a:rPr>
              <a:t> pathway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324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4102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None/>
            </a:pPr>
            <a:r>
              <a:rPr lang="en-US" sz="2700" b="1" dirty="0" smtClean="0">
                <a:solidFill>
                  <a:srgbClr val="7030A0"/>
                </a:solidFill>
              </a:rPr>
              <a:t>III. 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The Alternative Pathway:  </a:t>
            </a:r>
            <a:r>
              <a:rPr lang="en-US" sz="2500" dirty="0" smtClean="0">
                <a:latin typeface="Cambria" pitchFamily="18" charset="0"/>
              </a:rPr>
              <a:t>Ab independent 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C3, factor B, factor D, &amp; </a:t>
            </a:r>
            <a:r>
              <a:rPr lang="en-US" sz="2500" dirty="0" err="1" smtClean="0">
                <a:latin typeface="Cambria" pitchFamily="18" charset="0"/>
              </a:rPr>
              <a:t>properdin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Cell-surface constituents (gram -ve &amp; +ve)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C3 hydrolysis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C3a &amp; C3b</a:t>
            </a:r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endParaRPr lang="en-US" sz="27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</a:t>
            </a:r>
            <a:r>
              <a:rPr lang="en-US" sz="2500" dirty="0" smtClean="0">
                <a:latin typeface="Cambria" pitchFamily="18" charset="0"/>
              </a:rPr>
              <a:t>C3b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foreign surface Ag or to host’s own cells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Factor 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 </a:t>
            </a:r>
            <a:r>
              <a:rPr lang="en-US" sz="2500" dirty="0" smtClean="0">
                <a:latin typeface="Cambria" pitchFamily="18" charset="0"/>
              </a:rPr>
              <a:t>form a complex (C3bFactor B)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factor D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 </a:t>
            </a:r>
            <a:r>
              <a:rPr lang="en-US" sz="2500" dirty="0" smtClean="0">
                <a:latin typeface="Cambria" pitchFamily="18" charset="0"/>
              </a:rPr>
              <a:t>Factor D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 </a:t>
            </a:r>
            <a:r>
              <a:rPr lang="en-US" sz="2500" dirty="0" smtClean="0">
                <a:latin typeface="Cambria" pitchFamily="18" charset="0"/>
              </a:rPr>
              <a:t>C3b-bound factor 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factor </a:t>
            </a:r>
            <a:r>
              <a:rPr lang="en-US" sz="2500" dirty="0" err="1" smtClean="0">
                <a:latin typeface="Cambria" pitchFamily="18" charset="0"/>
              </a:rPr>
              <a:t>Ba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mic.envn’t</a:t>
            </a:r>
            <a:r>
              <a:rPr lang="en-US" sz="2500" dirty="0" smtClean="0">
                <a:latin typeface="Cambria" pitchFamily="18" charset="0"/>
              </a:rPr>
              <a:t>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</a:t>
            </a:r>
            <a:r>
              <a:rPr lang="en-US" sz="2500" dirty="0" smtClean="0">
                <a:latin typeface="Cambria" pitchFamily="18" charset="0"/>
              </a:rPr>
              <a:t>C3bBb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err="1" smtClean="0">
                <a:latin typeface="Cambria" pitchFamily="18" charset="0"/>
              </a:rPr>
              <a:t>Properdin</a:t>
            </a:r>
            <a:r>
              <a:rPr lang="en-US" sz="2500" dirty="0" smtClean="0">
                <a:latin typeface="Cambria" pitchFamily="18" charset="0"/>
              </a:rPr>
              <a:t> binds to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&amp; stabilizes it</a:t>
            </a:r>
            <a:endParaRPr lang="en-US" sz="2500" dirty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solidFill>
                  <a:srgbClr val="FF0000"/>
                </a:solidFill>
              </a:rPr>
              <a:t>Conti… The Alternative Pathway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C3bBb activate un-hydrolyzed C3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C3b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</a:t>
            </a:r>
            <a:r>
              <a:rPr lang="en-US" sz="2500" dirty="0" smtClean="0">
                <a:latin typeface="Cambria" pitchFamily="18" charset="0"/>
                <a:sym typeface="Wingdings"/>
              </a:rPr>
              <a:t> </a:t>
            </a:r>
            <a:r>
              <a:rPr lang="en-US" sz="2500" dirty="0" smtClean="0">
                <a:latin typeface="Cambria" pitchFamily="18" charset="0"/>
              </a:rPr>
              <a:t>C3bBb3b (C3bBbC3b) complex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C5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/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</a:t>
            </a:r>
            <a:r>
              <a:rPr lang="en-US" sz="2500" dirty="0" smtClean="0">
                <a:latin typeface="Cambria" pitchFamily="18" charset="0"/>
              </a:rPr>
              <a:t> end of alternative pathway</a:t>
            </a:r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                     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C5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C5a &amp; C5b</a:t>
            </a:r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</a:t>
            </a:r>
            <a:r>
              <a:rPr lang="en-US" sz="2500" dirty="0" smtClean="0">
                <a:latin typeface="Cambria" pitchFamily="18" charset="0"/>
                <a:sym typeface="Wingdings"/>
              </a:rPr>
              <a:t> </a:t>
            </a:r>
            <a:r>
              <a:rPr lang="en-US" sz="2500" dirty="0" smtClean="0">
                <a:latin typeface="Cambria" pitchFamily="18" charset="0"/>
              </a:rPr>
              <a:t>C5b binds to the Ag surface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Alternative Pathway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Non-specific resistance against infection (without Abs)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 Provides first line of defense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en-US" sz="25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257800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Amplification loop of C3b formation </a:t>
            </a:r>
            <a:endParaRPr lang="en-US" sz="2500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Low level spontaneous hydrolysis of C3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C3i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Factor B binds to C3i &amp; susceptible to Factor D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         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Factor 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Bb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     </a:t>
            </a:r>
            <a:r>
              <a:rPr lang="en-US" sz="2500" dirty="0" smtClean="0">
                <a:latin typeface="Cambria" pitchFamily="18" charset="0"/>
              </a:rPr>
              <a:t>C3iBb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C3a &amp; C3b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0292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Factor B bind to C3b &amp; susceptible to cleavage by Factor D 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  </a:t>
            </a:r>
            <a:r>
              <a:rPr lang="en-US" sz="2500" dirty="0" smtClean="0">
                <a:latin typeface="Cambria" pitchFamily="18" charset="0"/>
              </a:rPr>
              <a:t>C3bBb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---&gt;</a:t>
            </a:r>
            <a:r>
              <a:rPr lang="en-US" sz="2500" dirty="0" smtClean="0">
                <a:latin typeface="Cambria" pitchFamily="18" charset="0"/>
              </a:rPr>
              <a:t> C3b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amplifying C3b </a:t>
            </a:r>
            <a:r>
              <a:rPr lang="en-US" sz="2500" dirty="0" err="1" smtClean="0">
                <a:latin typeface="Cambria" pitchFamily="18" charset="0"/>
              </a:rPr>
              <a:t>prodc’n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         </a:t>
            </a:r>
            <a:r>
              <a:rPr lang="en-US" sz="2500" dirty="0" smtClean="0">
                <a:latin typeface="Cambria" pitchFamily="18" charset="0"/>
              </a:rPr>
              <a:t>If unchecked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consumption of all C3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     </a:t>
            </a:r>
            <a:r>
              <a:rPr lang="en-US" sz="2500" dirty="0" smtClean="0">
                <a:latin typeface="Cambria" pitchFamily="18" charset="0"/>
              </a:rPr>
              <a:t>C3 deficiency &amp;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</a:t>
            </a:r>
            <a:r>
              <a:rPr lang="en-US" sz="2500" dirty="0" smtClean="0">
                <a:latin typeface="Cambria" pitchFamily="18" charset="0"/>
                <a:sym typeface="Wingdings"/>
              </a:rPr>
              <a:t> </a:t>
            </a:r>
            <a:r>
              <a:rPr lang="en-US" sz="2500" dirty="0" smtClean="0">
                <a:latin typeface="Cambria" pitchFamily="18" charset="0"/>
              </a:rPr>
              <a:t>susceptibility to certain infections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6388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Regulation of the amplification loop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As spontaneously produced C3b binds to host membranes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DAF (decay accelerating factor)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Blocks association of Factor B (C3b)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No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Dissociation of Bb from C3b in 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stops </a:t>
            </a:r>
            <a:r>
              <a:rPr lang="en-US" sz="2500" dirty="0" err="1" smtClean="0">
                <a:latin typeface="Cambria" pitchFamily="18" charset="0"/>
              </a:rPr>
              <a:t>prod’n</a:t>
            </a:r>
            <a:r>
              <a:rPr lang="en-US" sz="2500" dirty="0" smtClean="0">
                <a:latin typeface="Cambria" pitchFamily="18" charset="0"/>
              </a:rPr>
              <a:t> C3b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Cells with complement receptor 1 (CR1) bind to C3b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Enzymatic degradation of C3b by Factor I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500" dirty="0" smtClean="0">
                <a:latin typeface="Cambria" pitchFamily="18" charset="0"/>
              </a:rPr>
              <a:t>C3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(C3bBb) bind to CR1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dissociates Bb (complex)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Factor H bind to C3b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enzymatic degradation of C3b by Factor I</a:t>
            </a:r>
          </a:p>
          <a:p>
            <a:pPr>
              <a:lnSpc>
                <a:spcPct val="200000"/>
              </a:lnSpc>
            </a:pP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r"/>
            <a:r>
              <a:rPr lang="en-US" sz="2800" b="1" i="1" dirty="0" smtClean="0">
                <a:solidFill>
                  <a:srgbClr val="FF0000"/>
                </a:solidFill>
                <a:latin typeface="Cambria" pitchFamily="18" charset="0"/>
              </a:rPr>
              <a:t>Conti… Phagocytosis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Receptor-mediated </a:t>
            </a:r>
            <a:r>
              <a:rPr lang="en-US" sz="2800" dirty="0" err="1" smtClean="0"/>
              <a:t>endocytosis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  <a:sym typeface="Wingdings 3"/>
              </a:rPr>
              <a:t> </a:t>
            </a:r>
            <a:r>
              <a:rPr lang="en-US" sz="2800" dirty="0" smtClean="0"/>
              <a:t>Extracellular molecules (specific cellular receptors)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err="1" smtClean="0"/>
              <a:t>Pinocytosis</a:t>
            </a:r>
            <a:r>
              <a:rPr lang="en-US" sz="2800" dirty="0" smtClean="0"/>
              <a:t>: cells take up fluid (any molecules)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876800"/>
          </a:xfrm>
        </p:spPr>
        <p:txBody>
          <a:bodyPr/>
          <a:lstStyle/>
          <a:p>
            <a:pPr>
              <a:lnSpc>
                <a:spcPct val="300000"/>
              </a:lnSpc>
              <a:buNone/>
            </a:pPr>
            <a:r>
              <a:rPr lang="en-US" sz="2800" dirty="0" smtClean="0">
                <a:latin typeface="Cambria" pitchFamily="18" charset="0"/>
              </a:rPr>
              <a:t>Controlled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800" dirty="0" smtClean="0">
                <a:latin typeface="Cambria" pitchFamily="18" charset="0"/>
              </a:rPr>
              <a:t> blocking the formation of C3 </a:t>
            </a:r>
            <a:r>
              <a:rPr lang="en-US" sz="2800" dirty="0" err="1" smtClean="0">
                <a:latin typeface="Cambria" pitchFamily="18" charset="0"/>
              </a:rPr>
              <a:t>convertase</a:t>
            </a:r>
            <a:r>
              <a:rPr lang="en-US" sz="2800" dirty="0" smtClean="0">
                <a:latin typeface="Cambria" pitchFamily="18" charset="0"/>
              </a:rPr>
              <a:t>,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                  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800" dirty="0" smtClean="0">
                <a:latin typeface="Cambria" pitchFamily="18" charset="0"/>
              </a:rPr>
              <a:t> Dissociating C3 </a:t>
            </a:r>
            <a:r>
              <a:rPr lang="en-US" sz="2800" dirty="0" err="1" smtClean="0">
                <a:latin typeface="Cambria" pitchFamily="18" charset="0"/>
              </a:rPr>
              <a:t>convertase</a:t>
            </a:r>
            <a:r>
              <a:rPr lang="en-US" sz="2800" dirty="0" smtClean="0">
                <a:latin typeface="Cambria" pitchFamily="18" charset="0"/>
              </a:rPr>
              <a:t>, or 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                  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Enzymatically</a:t>
            </a:r>
            <a:r>
              <a:rPr lang="en-US" sz="2800" dirty="0" smtClean="0">
                <a:latin typeface="Cambria" pitchFamily="18" charset="0"/>
              </a:rPr>
              <a:t> digesting C3b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257800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None/>
            </a:pP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IV. 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  <a:hlinkClick r:id="rId2" action="ppaction://hlinkfile"/>
              </a:rPr>
              <a:t>Membrane  attack (</a:t>
            </a:r>
            <a:r>
              <a:rPr lang="en-US" sz="2500" b="1" dirty="0" err="1" smtClean="0">
                <a:solidFill>
                  <a:srgbClr val="7030A0"/>
                </a:solidFill>
                <a:latin typeface="Cambria" pitchFamily="18" charset="0"/>
                <a:hlinkClick r:id="rId2" action="ppaction://hlinkfile"/>
              </a:rPr>
              <a:t>Lytic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  <a:hlinkClick r:id="rId2" action="ppaction://hlinkfile"/>
              </a:rPr>
              <a:t>) Pathway 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/>
            </a:r>
            <a:b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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  <a:sym typeface="Wingdings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Lyse</a:t>
            </a:r>
            <a:r>
              <a:rPr lang="en-US" sz="2500" dirty="0" smtClean="0">
                <a:latin typeface="Cambria" pitchFamily="18" charset="0"/>
              </a:rPr>
              <a:t> bacteria, parasites, viruses, erythrocytes, &amp; nucleated 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The C5 </a:t>
            </a:r>
            <a:r>
              <a:rPr lang="en-US" sz="2500" dirty="0" err="1" smtClean="0">
                <a:latin typeface="Cambria" pitchFamily="18" charset="0"/>
              </a:rPr>
              <a:t>convertase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classical (C4b2a3b), </a:t>
            </a:r>
            <a:r>
              <a:rPr lang="en-US" sz="2500" dirty="0" err="1" smtClean="0">
                <a:latin typeface="Cambria" pitchFamily="18" charset="0"/>
              </a:rPr>
              <a:t>lectin</a:t>
            </a:r>
            <a:r>
              <a:rPr lang="en-US" sz="2500" dirty="0" smtClean="0">
                <a:latin typeface="Cambria" pitchFamily="18" charset="0"/>
              </a:rPr>
              <a:t> (C4b2a3b) or alternative (C3bBb3b)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</a:t>
            </a:r>
            <a:r>
              <a:rPr lang="en-US" sz="2500" dirty="0" smtClean="0">
                <a:latin typeface="Cambria" pitchFamily="18" charset="0"/>
              </a:rPr>
              <a:t>C5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C5a &amp; C5b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C5b associates with C6 &amp; C7 &amp; inserts into the membrane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      </a:t>
            </a: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1816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800" b="1" dirty="0" smtClean="0">
                <a:solidFill>
                  <a:srgbClr val="FF0000"/>
                </a:solidFill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</a:rPr>
              <a:t>Binding of C8 then </a:t>
            </a:r>
            <a:r>
              <a:rPr lang="en-US" sz="2500" b="1" dirty="0" smtClean="0">
                <a:latin typeface="Cambria" pitchFamily="18" charset="0"/>
              </a:rPr>
              <a:t>C9 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</a:t>
            </a:r>
            <a:r>
              <a:rPr lang="en-US" sz="2500" dirty="0" smtClean="0">
                <a:latin typeface="Cambria" pitchFamily="18" charset="0"/>
              </a:rPr>
              <a:t>Form pore in the membrane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  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the cellular contents leak &amp; </a:t>
            </a:r>
            <a:r>
              <a:rPr lang="en-US" sz="2500" dirty="0" err="1" smtClean="0">
                <a:latin typeface="Cambria" pitchFamily="18" charset="0"/>
              </a:rPr>
              <a:t>lysis</a:t>
            </a:r>
            <a:r>
              <a:rPr lang="en-US" sz="2500" dirty="0" smtClean="0">
                <a:latin typeface="Cambria" pitchFamily="18" charset="0"/>
              </a:rPr>
              <a:t> occurs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</a:rPr>
              <a:t>not enzymatic process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2500" dirty="0" smtClean="0">
                <a:latin typeface="Cambria" pitchFamily="18" charset="0"/>
              </a:rPr>
              <a:t> physical damage on membrane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</a:t>
            </a:r>
            <a:r>
              <a:rPr lang="en-US" sz="2500" dirty="0" smtClean="0">
                <a:latin typeface="Cambria" pitchFamily="18" charset="0"/>
                <a:sym typeface="Wingdings 2"/>
              </a:rPr>
              <a:t> </a:t>
            </a:r>
            <a:r>
              <a:rPr lang="en-US" sz="2500" dirty="0" smtClean="0">
                <a:latin typeface="Cambria" pitchFamily="18" charset="0"/>
              </a:rPr>
              <a:t>C5bC6C7C8C9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 </a:t>
            </a:r>
            <a:r>
              <a:rPr lang="en-US" sz="2500" dirty="0" smtClean="0">
                <a:latin typeface="Cambria" pitchFamily="18" charset="0"/>
              </a:rPr>
              <a:t>membrane attack complex (MAC)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Hypersensitivity </a:t>
            </a:r>
            <a:r>
              <a:rPr lang="en-US" sz="3200" b="1" dirty="0" smtClean="0">
                <a:solidFill>
                  <a:srgbClr val="7030A0"/>
                </a:solidFill>
                <a:latin typeface="AbnetZethion" pitchFamily="2" charset="0"/>
              </a:rPr>
              <a:t>(</a:t>
            </a:r>
            <a:r>
              <a:rPr lang="en-US" sz="3200" dirty="0" smtClean="0"/>
              <a:t>allergy</a:t>
            </a:r>
            <a:r>
              <a:rPr lang="en-US" sz="3200" b="1" dirty="0" smtClean="0">
                <a:solidFill>
                  <a:srgbClr val="7030A0"/>
                </a:solidFill>
                <a:latin typeface="AbnetZethion" pitchFamily="2" charset="0"/>
              </a:rPr>
              <a:t>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Excessive, undesirable (damaging, discomfort &amp; fatal) </a:t>
            </a:r>
            <a:r>
              <a:rPr lang="en-US" sz="2500" dirty="0" err="1" smtClean="0">
                <a:latin typeface="Cambria" pitchFamily="18" charset="0"/>
              </a:rPr>
              <a:t>rxns</a:t>
            </a:r>
            <a:endParaRPr lang="en-US" sz="2500" dirty="0" smtClean="0">
              <a:latin typeface="Cambria" pitchFamily="18" charset="0"/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  <a:sym typeface="Wingdings 3"/>
              </a:rPr>
              <a:t>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inappropriate and/or heightened IR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latin typeface="Cambria" pitchFamily="18" charset="0"/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 </a:t>
            </a:r>
            <a:r>
              <a:rPr lang="en-US" sz="2500" dirty="0" smtClean="0">
                <a:latin typeface="Cambria" pitchFamily="18" charset="0"/>
                <a:sym typeface="Wingdings"/>
              </a:rPr>
              <a:t></a:t>
            </a:r>
            <a:r>
              <a:rPr lang="en-US" sz="2500" dirty="0" err="1" smtClean="0">
                <a:latin typeface="Cambria" pitchFamily="18" charset="0"/>
                <a:sym typeface="Wingdings"/>
              </a:rPr>
              <a:t>e</a:t>
            </a:r>
            <a:r>
              <a:rPr lang="en-US" sz="2500" dirty="0" err="1" smtClean="0">
                <a:latin typeface="Cambria" pitchFamily="18" charset="0"/>
              </a:rPr>
              <a:t>d</a:t>
            </a:r>
            <a:r>
              <a:rPr lang="en-US" sz="2500" dirty="0" smtClean="0">
                <a:latin typeface="Cambria" pitchFamily="18" charset="0"/>
              </a:rPr>
              <a:t> response to the Ag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latin typeface="Cambria" pitchFamily="18" charset="0"/>
              </a:rPr>
              <a:t>                 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</a:t>
            </a:r>
            <a:r>
              <a:rPr lang="en-US" sz="2500" dirty="0" smtClean="0">
                <a:latin typeface="Cambria" pitchFamily="18" charset="0"/>
              </a:rPr>
              <a:t> Tissue damage        (Inflammatory response)</a:t>
            </a:r>
          </a:p>
          <a:p>
            <a:pPr>
              <a:lnSpc>
                <a:spcPct val="250000"/>
              </a:lnSpc>
            </a:pPr>
            <a:endParaRPr lang="en-US" sz="2500" dirty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err="1" smtClean="0"/>
              <a:t>Humoral</a:t>
            </a:r>
            <a:r>
              <a:rPr lang="en-US" dirty="0" smtClean="0"/>
              <a:t> or cell-mediated responses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Pre-sensitized (immune) state or re-exposure to an Ag 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Four types: type I, II, III &amp; IV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  <a:sym typeface="Wingdings 3"/>
              </a:rPr>
              <a:t> </a:t>
            </a:r>
            <a:r>
              <a:rPr lang="en-US" dirty="0" smtClean="0"/>
              <a:t>Mechanisms involved &amp; time taken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438912"/>
          </a:xfrm>
        </p:spPr>
        <p:txBody>
          <a:bodyPr>
            <a:noAutofit/>
          </a:bodyPr>
          <a:lstStyle/>
          <a:p>
            <a:pPr algn="r"/>
            <a:r>
              <a:rPr lang="en-US" sz="2000" b="1" i="1" dirty="0" smtClean="0">
                <a:solidFill>
                  <a:srgbClr val="FF0000"/>
                </a:solidFill>
                <a:hlinkClick r:id="rId2" action="ppaction://hlinkfile"/>
              </a:rPr>
              <a:t>Phagocytosis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425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7A06-9045-4DE6-9F99-3DCE520DDC93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 smtClean="0"/>
              <a:t>2. </a:t>
            </a:r>
            <a:r>
              <a:rPr lang="en-US" sz="3200" b="1" dirty="0" smtClean="0">
                <a:solidFill>
                  <a:srgbClr val="7030A0"/>
                </a:solidFill>
              </a:rPr>
              <a:t>Inflammation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Tissue damage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wound or by an invading pathogenic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</a:t>
            </a:r>
            <a:r>
              <a:rPr lang="en-US" sz="2500" dirty="0" smtClean="0">
                <a:latin typeface="Cambria" pitchFamily="18" charset="0"/>
              </a:rPr>
              <a:t>Molecular component of a microbe (cell surface receptors)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Five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500" dirty="0" smtClean="0">
                <a:latin typeface="Cambria" pitchFamily="18" charset="0"/>
              </a:rPr>
              <a:t> redness, swelling, heat, pain &amp; loss of function</a:t>
            </a:r>
          </a:p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Repair &amp; regeneration of new tissue (</a:t>
            </a:r>
            <a:r>
              <a:rPr lang="en-US" sz="2500" dirty="0" err="1" smtClean="0">
                <a:latin typeface="Cambria" pitchFamily="18" charset="0"/>
              </a:rPr>
              <a:t>a/r</a:t>
            </a:r>
            <a:r>
              <a:rPr lang="en-US" sz="2500" dirty="0" smtClean="0">
                <a:latin typeface="Cambria" pitchFamily="18" charset="0"/>
              </a:rPr>
              <a:t>  end of inflammation)</a:t>
            </a:r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417D-F955-409E-9B9F-D1C41702CE5A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019800"/>
          </a:xfrm>
        </p:spPr>
        <p:txBody>
          <a:bodyPr>
            <a:normAutofit/>
          </a:bodyPr>
          <a:lstStyle/>
          <a:p>
            <a:pPr algn="r">
              <a:lnSpc>
                <a:spcPct val="250000"/>
              </a:lnSpc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Conti… Inflammation</a:t>
            </a:r>
            <a:endParaRPr lang="en-US" sz="2500" b="1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250000"/>
              </a:lnSpc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Chemical initiate as mediators </a:t>
            </a:r>
            <a:r>
              <a:rPr lang="en-US" sz="2500" dirty="0" smtClean="0">
                <a:latin typeface="Cambria" pitchFamily="18" charset="0"/>
              </a:rPr>
              <a:t/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 </a:t>
            </a:r>
            <a:r>
              <a:rPr lang="en-US" sz="2500" dirty="0" smtClean="0">
                <a:latin typeface="Cambria" pitchFamily="18" charset="0"/>
              </a:rPr>
              <a:t>Invading microorganisms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 </a:t>
            </a:r>
            <a:r>
              <a:rPr lang="en-US" sz="2500" dirty="0" smtClean="0">
                <a:latin typeface="Cambria" pitchFamily="18" charset="0"/>
                <a:sym typeface="Wingdings"/>
              </a:rPr>
              <a:t>R</a:t>
            </a:r>
            <a:r>
              <a:rPr lang="en-US" sz="2500" dirty="0" smtClean="0">
                <a:latin typeface="Cambria" pitchFamily="18" charset="0"/>
              </a:rPr>
              <a:t>eleased from damaged cells in response to tissue injury,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 </a:t>
            </a:r>
            <a:r>
              <a:rPr lang="en-US" sz="2500" dirty="0" smtClean="0">
                <a:latin typeface="Cambria" pitchFamily="18" charset="0"/>
                <a:sym typeface="Wingdings"/>
              </a:rPr>
              <a:t>P</a:t>
            </a:r>
            <a:r>
              <a:rPr lang="en-US" sz="2500" dirty="0" smtClean="0">
                <a:latin typeface="Cambria" pitchFamily="18" charset="0"/>
              </a:rPr>
              <a:t>lasma enzyme systems, and </a:t>
            </a:r>
            <a:br>
              <a:rPr lang="en-US" sz="2500" dirty="0" smtClean="0">
                <a:latin typeface="Cambria" pitchFamily="18" charset="0"/>
              </a:rPr>
            </a:b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 </a:t>
            </a:r>
            <a:r>
              <a:rPr lang="en-US" sz="2500" dirty="0" smtClean="0">
                <a:latin typeface="Cambria" pitchFamily="18" charset="0"/>
                <a:sym typeface="Wingdings"/>
              </a:rPr>
              <a:t>W</a:t>
            </a:r>
            <a:r>
              <a:rPr lang="en-US" sz="2500" dirty="0" smtClean="0">
                <a:latin typeface="Cambria" pitchFamily="18" charset="0"/>
              </a:rPr>
              <a:t>hite blood cells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err="1" smtClean="0">
                <a:solidFill>
                  <a:srgbClr val="FF0000"/>
                </a:solidFill>
              </a:rPr>
              <a:t>conti</a:t>
            </a:r>
            <a:r>
              <a:rPr lang="en-US" sz="2800" b="1" i="1" dirty="0" smtClean="0">
                <a:solidFill>
                  <a:srgbClr val="FF0000"/>
                </a:solidFill>
              </a:rPr>
              <a:t>… Inflammation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700" dirty="0" smtClean="0"/>
              <a:t>a. </a:t>
            </a:r>
            <a:r>
              <a:rPr lang="en-US" sz="2700" b="1" dirty="0" smtClean="0">
                <a:latin typeface="Cambria" pitchFamily="18" charset="0"/>
              </a:rPr>
              <a:t>Histamine: </a:t>
            </a:r>
            <a:r>
              <a:rPr lang="en-US" sz="2700" dirty="0" smtClean="0">
                <a:latin typeface="Cambria" pitchFamily="18" charset="0"/>
              </a:rPr>
              <a:t>chemical (variety of cells) </a:t>
            </a:r>
            <a:r>
              <a:rPr lang="en-US" sz="27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700" dirty="0" smtClean="0">
                <a:latin typeface="Cambria" pitchFamily="18" charset="0"/>
              </a:rPr>
              <a:t> tissue injury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700" dirty="0" smtClean="0">
                <a:latin typeface="Cambria" pitchFamily="18" charset="0"/>
              </a:rPr>
              <a:t>b. </a:t>
            </a:r>
            <a:r>
              <a:rPr lang="en-US" sz="2900" b="1" dirty="0" err="1" smtClean="0">
                <a:latin typeface="Cambria" pitchFamily="18" charset="0"/>
              </a:rPr>
              <a:t>Kinins</a:t>
            </a:r>
            <a:r>
              <a:rPr lang="en-US" sz="2900" dirty="0" smtClean="0">
                <a:latin typeface="Cambria" pitchFamily="18" charset="0"/>
              </a:rPr>
              <a:t> (small peptides in blood plasma - tissue injury)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900" dirty="0" smtClean="0">
                <a:latin typeface="Cambria" pitchFamily="18" charset="0"/>
              </a:rPr>
              <a:t>                </a:t>
            </a:r>
            <a:r>
              <a:rPr lang="en-US" sz="2900" b="1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</a:t>
            </a:r>
            <a:r>
              <a:rPr lang="en-US" sz="2900" dirty="0" smtClean="0">
                <a:latin typeface="Cambria" pitchFamily="18" charset="0"/>
                <a:sym typeface="Wingdings 2"/>
              </a:rPr>
              <a:t> </a:t>
            </a:r>
            <a:r>
              <a:rPr lang="en-US" sz="2900" dirty="0" err="1" smtClean="0">
                <a:latin typeface="Cambria" pitchFamily="18" charset="0"/>
              </a:rPr>
              <a:t>Bradykinin</a:t>
            </a:r>
            <a:r>
              <a:rPr lang="en-US" sz="2900" dirty="0" smtClean="0">
                <a:latin typeface="Cambria" pitchFamily="18" charset="0"/>
              </a:rPr>
              <a:t> activate pain receptors on skin </a:t>
            </a:r>
          </a:p>
          <a:p>
            <a:pPr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900" dirty="0" smtClean="0">
                <a:latin typeface="Cambria" pitchFamily="18" charset="0"/>
              </a:rPr>
              <a:t>c. </a:t>
            </a:r>
            <a:r>
              <a:rPr lang="en-US" sz="2900" b="1" dirty="0" smtClean="0">
                <a:latin typeface="Cambria" pitchFamily="18" charset="0"/>
              </a:rPr>
              <a:t>Fibrin strands </a:t>
            </a:r>
            <a:r>
              <a:rPr lang="en-US" sz="2900" dirty="0" smtClean="0">
                <a:latin typeface="Cambria" pitchFamily="18" charset="0"/>
              </a:rPr>
              <a:t>(Enzymes of the blood-clotting system)</a:t>
            </a:r>
            <a:br>
              <a:rPr lang="en-US" sz="2900" dirty="0" smtClean="0">
                <a:latin typeface="Cambria" pitchFamily="18" charset="0"/>
              </a:rPr>
            </a:br>
            <a:r>
              <a:rPr lang="en-US" sz="2900" dirty="0" smtClean="0">
                <a:latin typeface="Cambria" pitchFamily="18" charset="0"/>
              </a:rPr>
              <a:t>     </a:t>
            </a:r>
            <a:r>
              <a:rPr lang="en-US" sz="2900" b="1" dirty="0" smtClean="0">
                <a:solidFill>
                  <a:srgbClr val="FF0000"/>
                </a:solidFill>
                <a:latin typeface="Cambria" pitchFamily="18" charset="0"/>
              </a:rPr>
              <a:t>=&gt;</a:t>
            </a:r>
            <a:r>
              <a:rPr lang="en-US" sz="2900" dirty="0" smtClean="0">
                <a:latin typeface="Cambria" pitchFamily="18" charset="0"/>
              </a:rPr>
              <a:t> prevents the spread of infection and bleeding</a:t>
            </a:r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7332-7F78-4840-8C59-6D1D4B5018BF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i="1" dirty="0" err="1" smtClean="0">
                <a:solidFill>
                  <a:srgbClr val="FF0000"/>
                </a:solidFill>
              </a:rPr>
              <a:t>conti</a:t>
            </a:r>
            <a:r>
              <a:rPr lang="en-US" sz="2800" b="1" i="1" dirty="0" smtClean="0">
                <a:solidFill>
                  <a:srgbClr val="FF0000"/>
                </a:solidFill>
              </a:rPr>
              <a:t>… Inflammation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9974-8325-4977-AFB2-51EFA082682E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 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752600"/>
            <a:ext cx="8839200" cy="47244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Cambria" pitchFamily="18" charset="0"/>
              </a:rPr>
              <a:t>Three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</a:rPr>
              <a:t>=&gt; </a:t>
            </a:r>
            <a:r>
              <a:rPr lang="en-US" sz="2500" dirty="0" err="1" smtClean="0">
                <a:latin typeface="Cambria" pitchFamily="18" charset="0"/>
              </a:rPr>
              <a:t>Vasodilation</a:t>
            </a:r>
            <a:r>
              <a:rPr lang="en-US" sz="2500" dirty="0" smtClean="0">
                <a:latin typeface="Cambria" pitchFamily="18" charset="0"/>
              </a:rPr>
              <a:t>, Tissue swelling, &amp; Influx of phagocytes</a:t>
            </a:r>
          </a:p>
          <a:p>
            <a:pPr marL="457200" indent="-457200">
              <a:lnSpc>
                <a:spcPct val="250000"/>
              </a:lnSpc>
              <a:buClr>
                <a:srgbClr val="FF0000"/>
              </a:buClr>
              <a:buAutoNum type="alphaUcPeriod"/>
            </a:pPr>
            <a:r>
              <a:rPr lang="en-US" sz="2500" b="1" dirty="0" err="1" smtClean="0">
                <a:solidFill>
                  <a:srgbClr val="7030A0"/>
                </a:solidFill>
                <a:latin typeface="Cambria" pitchFamily="18" charset="0"/>
              </a:rPr>
              <a:t>Vasodilation</a:t>
            </a: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 : </a:t>
            </a:r>
            <a:r>
              <a:rPr lang="en-US" sz="2500" dirty="0" smtClean="0">
                <a:latin typeface="Cambria" pitchFamily="18" charset="0"/>
              </a:rPr>
              <a:t>An increase in the diameter of blood vessels</a:t>
            </a:r>
          </a:p>
          <a:p>
            <a:pPr marL="457200" indent="-457200"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 3"/>
              </a:rPr>
              <a:t>       </a:t>
            </a:r>
            <a:r>
              <a:rPr lang="en-US" sz="2500" dirty="0" smtClean="0">
                <a:latin typeface="Cambria" pitchFamily="18" charset="0"/>
              </a:rPr>
              <a:t>Carry blood away (engorgement of the capillary network)</a:t>
            </a:r>
          </a:p>
          <a:p>
            <a:pPr marL="457200" indent="-457200">
              <a:lnSpc>
                <a:spcPct val="250000"/>
              </a:lnSpc>
              <a:buClr>
                <a:srgbClr val="FF0000"/>
              </a:buClr>
              <a:buNone/>
            </a:pPr>
            <a:r>
              <a:rPr lang="en-US" sz="2500" dirty="0" smtClean="0">
                <a:solidFill>
                  <a:srgbClr val="FF0000"/>
                </a:solidFill>
                <a:latin typeface="Cambria" pitchFamily="18" charset="0"/>
                <a:sym typeface="Wingdings 2"/>
              </a:rPr>
              <a:t> </a:t>
            </a:r>
            <a:r>
              <a:rPr lang="en-US" sz="2500" dirty="0" smtClean="0">
                <a:latin typeface="Cambria" pitchFamily="18" charset="0"/>
                <a:sym typeface="Wingdings 2"/>
              </a:rPr>
              <a:t>T</a:t>
            </a:r>
            <a:r>
              <a:rPr lang="en-US" sz="2500" dirty="0" smtClean="0">
                <a:latin typeface="Cambria" pitchFamily="18" charset="0"/>
              </a:rPr>
              <a:t>issue redness (</a:t>
            </a:r>
            <a:r>
              <a:rPr lang="en-US" sz="2500" dirty="0" err="1" smtClean="0">
                <a:latin typeface="Cambria" pitchFamily="18" charset="0"/>
              </a:rPr>
              <a:t>erythema</a:t>
            </a:r>
            <a:r>
              <a:rPr lang="en-US" sz="2500" dirty="0" smtClean="0">
                <a:latin typeface="Cambria" pitchFamily="18" charset="0"/>
              </a:rPr>
              <a:t>) &amp; </a:t>
            </a:r>
            <a:r>
              <a:rPr lang="en-US" sz="2500" b="1" dirty="0" smtClean="0">
                <a:solidFill>
                  <a:srgbClr val="FF0000"/>
                </a:solidFill>
                <a:latin typeface="Cambria" pitchFamily="18" charset="0"/>
                <a:sym typeface="Wingdings"/>
              </a:rPr>
              <a:t></a:t>
            </a:r>
            <a:r>
              <a:rPr lang="en-US" sz="2500" dirty="0" smtClean="0">
                <a:latin typeface="Cambria" pitchFamily="18" charset="0"/>
                <a:sym typeface="Wingdings"/>
              </a:rPr>
              <a:t> </a:t>
            </a:r>
            <a:r>
              <a:rPr lang="en-US" sz="2500" dirty="0" smtClean="0">
                <a:latin typeface="Cambria" pitchFamily="18" charset="0"/>
              </a:rPr>
              <a:t>tissue temperature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solidFill>
                  <a:srgbClr val="FF0000"/>
                </a:solidFill>
              </a:rPr>
              <a:t>Conti… Inflammation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181600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  <a:buNone/>
            </a:pPr>
            <a:r>
              <a:rPr lang="en-US" sz="2500" b="1" dirty="0" smtClean="0">
                <a:solidFill>
                  <a:srgbClr val="7030A0"/>
                </a:solidFill>
                <a:latin typeface="Cambria" pitchFamily="18" charset="0"/>
              </a:rPr>
              <a:t>B. Tissue swelling:  </a:t>
            </a:r>
          </a:p>
          <a:p>
            <a:pPr>
              <a:lnSpc>
                <a:spcPct val="3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dirty="0" smtClean="0"/>
              <a:t>Influx of fluid and cells (engorged capillaries </a:t>
            </a:r>
            <a:r>
              <a:rPr lang="en-US" sz="25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500" dirty="0" smtClean="0"/>
              <a:t>tissue)</a:t>
            </a:r>
          </a:p>
          <a:p>
            <a:pPr>
              <a:lnSpc>
                <a:spcPct val="300000"/>
              </a:lnSpc>
              <a:buClr>
                <a:srgbClr val="FF0000"/>
              </a:buClr>
              <a:buNone/>
            </a:pPr>
            <a:r>
              <a:rPr lang="en-US" sz="2500" dirty="0" smtClean="0"/>
              <a:t>                </a:t>
            </a:r>
            <a:r>
              <a:rPr lang="en-US" sz="2500" b="1" dirty="0" smtClean="0">
                <a:solidFill>
                  <a:srgbClr val="FF0000"/>
                </a:solidFill>
              </a:rPr>
              <a:t>=&gt;</a:t>
            </a:r>
            <a:r>
              <a:rPr lang="en-US" sz="2500" dirty="0" smtClean="0"/>
              <a:t> Increase in capillary permeability</a:t>
            </a:r>
            <a:br>
              <a:rPr lang="en-US" sz="2500" dirty="0" smtClean="0"/>
            </a:br>
            <a:r>
              <a:rPr lang="en-US" sz="2500" b="1" dirty="0" smtClean="0">
                <a:solidFill>
                  <a:srgbClr val="FF0000"/>
                </a:solidFill>
                <a:sym typeface="Wingdings 3"/>
              </a:rPr>
              <a:t></a:t>
            </a:r>
            <a:r>
              <a:rPr lang="en-US" sz="2500" dirty="0" smtClean="0"/>
              <a:t>Accumulation of </a:t>
            </a:r>
            <a:r>
              <a:rPr lang="en-US" sz="2500" dirty="0" err="1" smtClean="0"/>
              <a:t>exudate</a:t>
            </a:r>
            <a:r>
              <a:rPr lang="en-US" sz="2500" dirty="0" smtClean="0"/>
              <a:t> (fluid)</a:t>
            </a:r>
            <a:r>
              <a:rPr lang="en-US" sz="2500" b="1" dirty="0" smtClean="0">
                <a:solidFill>
                  <a:srgbClr val="FF0000"/>
                </a:solidFill>
              </a:rPr>
              <a:t>=&gt;</a:t>
            </a:r>
            <a:r>
              <a:rPr lang="en-US" sz="2500" dirty="0" smtClean="0"/>
              <a:t> tissue swelling (edema)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A5A9E3BB-5FA7-4B7C-8064-E52A23B2BA4A}" type="datetime1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 3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CC19-AEE8-4045-9B50-BFB6C38BC4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1950</TotalTime>
  <Words>828</Words>
  <Application>Microsoft Office PowerPoint</Application>
  <PresentationFormat>On-screen Show (4:3)</PresentationFormat>
  <Paragraphs>222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    Chapter 3 </vt:lpstr>
      <vt:lpstr>Response of the innate immune system</vt:lpstr>
      <vt:lpstr>Conti… Phagocytosis</vt:lpstr>
      <vt:lpstr>Phagocytosis</vt:lpstr>
      <vt:lpstr>PowerPoint Presentation</vt:lpstr>
      <vt:lpstr>PowerPoint Presentation</vt:lpstr>
      <vt:lpstr>conti… Inflammation</vt:lpstr>
      <vt:lpstr>conti… Inflammation</vt:lpstr>
      <vt:lpstr>Conti… Inflammation</vt:lpstr>
      <vt:lpstr>PowerPoint Presentation</vt:lpstr>
      <vt:lpstr>PowerPoint Presentation</vt:lpstr>
      <vt:lpstr>PowerPoint Presentation</vt:lpstr>
      <vt:lpstr>PowerPoint Presentation</vt:lpstr>
      <vt:lpstr>The components of complement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Conti… The Alternative Pathway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user</dc:creator>
  <cp:lastModifiedBy>ismail - [2010]</cp:lastModifiedBy>
  <cp:revision>56</cp:revision>
  <dcterms:created xsi:type="dcterms:W3CDTF">2015-04-06T16:30:18Z</dcterms:created>
  <dcterms:modified xsi:type="dcterms:W3CDTF">2020-04-25T08:51:08Z</dcterms:modified>
</cp:coreProperties>
</file>