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58"/>
  </p:notesMasterIdLst>
  <p:sldIdLst>
    <p:sldId id="256" r:id="rId2"/>
    <p:sldId id="259" r:id="rId3"/>
    <p:sldId id="260" r:id="rId4"/>
    <p:sldId id="324" r:id="rId5"/>
    <p:sldId id="325" r:id="rId6"/>
    <p:sldId id="539" r:id="rId7"/>
    <p:sldId id="261" r:id="rId8"/>
    <p:sldId id="336" r:id="rId9"/>
    <p:sldId id="262" r:id="rId10"/>
    <p:sldId id="263" r:id="rId11"/>
    <p:sldId id="264" r:id="rId12"/>
    <p:sldId id="32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540" r:id="rId22"/>
    <p:sldId id="562" r:id="rId23"/>
    <p:sldId id="563" r:id="rId24"/>
    <p:sldId id="564" r:id="rId25"/>
    <p:sldId id="274" r:id="rId26"/>
    <p:sldId id="275" r:id="rId27"/>
    <p:sldId id="332" r:id="rId28"/>
    <p:sldId id="333" r:id="rId29"/>
    <p:sldId id="334" r:id="rId30"/>
    <p:sldId id="276" r:id="rId31"/>
    <p:sldId id="544" r:id="rId32"/>
    <p:sldId id="277" r:id="rId33"/>
    <p:sldId id="545" r:id="rId34"/>
    <p:sldId id="547" r:id="rId35"/>
    <p:sldId id="561" r:id="rId36"/>
    <p:sldId id="278" r:id="rId37"/>
    <p:sldId id="549" r:id="rId38"/>
    <p:sldId id="550" r:id="rId39"/>
    <p:sldId id="551" r:id="rId40"/>
    <p:sldId id="552" r:id="rId41"/>
    <p:sldId id="553" r:id="rId42"/>
    <p:sldId id="554" r:id="rId43"/>
    <p:sldId id="555" r:id="rId44"/>
    <p:sldId id="557" r:id="rId45"/>
    <p:sldId id="558" r:id="rId46"/>
    <p:sldId id="548" r:id="rId47"/>
    <p:sldId id="560" r:id="rId48"/>
    <p:sldId id="279" r:id="rId49"/>
    <p:sldId id="280" r:id="rId50"/>
    <p:sldId id="282" r:id="rId51"/>
    <p:sldId id="283" r:id="rId52"/>
    <p:sldId id="284" r:id="rId53"/>
    <p:sldId id="285" r:id="rId54"/>
    <p:sldId id="287" r:id="rId55"/>
    <p:sldId id="288" r:id="rId56"/>
    <p:sldId id="29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2" autoAdjust="0"/>
    <p:restoredTop sz="94624" autoAdjust="0"/>
  </p:normalViewPr>
  <p:slideViewPr>
    <p:cSldViewPr snapToGrid="0"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14030D-F0C5-4282-A747-D6011478E59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B42025E-B0A4-4F40-853E-D407C32A7492}">
      <dgm:prSet custT="1"/>
      <dgm:spPr/>
      <dgm:t>
        <a:bodyPr/>
        <a:lstStyle/>
        <a:p>
          <a:pPr algn="ctr" rtl="0"/>
          <a:r>
            <a:rPr lang="en-US" sz="3200" b="1" dirty="0" smtClean="0">
              <a:latin typeface="Times New Roman" pitchFamily="18" charset="0"/>
              <a:cs typeface="Times New Roman" pitchFamily="18" charset="0"/>
            </a:rPr>
            <a:t>Comparison of sugarcane and  sugar beet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54CB8C72-B0C4-4FB5-8675-B546E966B980}" type="parTrans" cxnId="{8BC76E6E-85E4-4AAC-B2E0-A2EFE9587A36}">
      <dgm:prSet/>
      <dgm:spPr/>
      <dgm:t>
        <a:bodyPr/>
        <a:lstStyle/>
        <a:p>
          <a:endParaRPr lang="en-US"/>
        </a:p>
      </dgm:t>
    </dgm:pt>
    <dgm:pt modelId="{8FD2AE06-8AAE-4777-A06F-C77A9FDE3323}" type="sibTrans" cxnId="{8BC76E6E-85E4-4AAC-B2E0-A2EFE9587A36}">
      <dgm:prSet/>
      <dgm:spPr/>
      <dgm:t>
        <a:bodyPr/>
        <a:lstStyle/>
        <a:p>
          <a:endParaRPr lang="en-US"/>
        </a:p>
      </dgm:t>
    </dgm:pt>
    <dgm:pt modelId="{FA5806A5-D407-4227-ABE2-4D6E144363E4}" type="pres">
      <dgm:prSet presAssocID="{D814030D-F0C5-4282-A747-D6011478E59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00BFE8-E319-4E95-AC62-50A2B76F5040}" type="pres">
      <dgm:prSet presAssocID="{EB42025E-B0A4-4F40-853E-D407C32A7492}" presName="parentText" presStyleLbl="node1" presStyleIdx="0" presStyleCnt="1" custScaleY="7571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EF8168-A43C-4900-B446-9961833DF0FD}" type="presOf" srcId="{EB42025E-B0A4-4F40-853E-D407C32A7492}" destId="{F700BFE8-E319-4E95-AC62-50A2B76F5040}" srcOrd="0" destOrd="0" presId="urn:microsoft.com/office/officeart/2005/8/layout/vList2"/>
    <dgm:cxn modelId="{8BC76E6E-85E4-4AAC-B2E0-A2EFE9587A36}" srcId="{D814030D-F0C5-4282-A747-D6011478E59B}" destId="{EB42025E-B0A4-4F40-853E-D407C32A7492}" srcOrd="0" destOrd="0" parTransId="{54CB8C72-B0C4-4FB5-8675-B546E966B980}" sibTransId="{8FD2AE06-8AAE-4777-A06F-C77A9FDE3323}"/>
    <dgm:cxn modelId="{AEC471D8-46AE-4E4C-AA7F-A52595364591}" type="presOf" srcId="{D814030D-F0C5-4282-A747-D6011478E59B}" destId="{FA5806A5-D407-4227-ABE2-4D6E144363E4}" srcOrd="0" destOrd="0" presId="urn:microsoft.com/office/officeart/2005/8/layout/vList2"/>
    <dgm:cxn modelId="{1428DE87-83F9-4C02-BC43-5E6C38659DAD}" type="presParOf" srcId="{FA5806A5-D407-4227-ABE2-4D6E144363E4}" destId="{F700BFE8-E319-4E95-AC62-50A2B76F50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00BFE8-E319-4E95-AC62-50A2B76F5040}">
      <dsp:nvSpPr>
        <dsp:cNvPr id="0" name=""/>
        <dsp:cNvSpPr/>
      </dsp:nvSpPr>
      <dsp:spPr>
        <a:xfrm>
          <a:off x="0" y="72743"/>
          <a:ext cx="8311486" cy="92131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Times New Roman" pitchFamily="18" charset="0"/>
              <a:cs typeface="Times New Roman" pitchFamily="18" charset="0"/>
            </a:rPr>
            <a:t>Comparison of sugarcane and  sugar beet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4975" y="117718"/>
        <a:ext cx="8221536" cy="831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BB050-7694-448D-B3D2-E3F7D2DD68BA}" type="datetimeFigureOut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CC8A3-3B40-44A1-8D2C-4091CDC9AD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27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441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Mutation/mutant:  changing of genetic material-transformed or changed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549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Purple:</a:t>
            </a:r>
            <a:r>
              <a:rPr lang="en-US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dark color that is formed as a pigment by combining red and blue     </a:t>
            </a:r>
            <a:r>
              <a:rPr lang="en-US" sz="1200" kern="1200" dirty="0" smtClean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sec-2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Sheaths: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case for blade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Morphology – a description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structure of form of some thing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35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Commercial variety-profitable,</a:t>
            </a:r>
            <a:r>
              <a:rPr lang="en-US" baseline="0" dirty="0" smtClean="0"/>
              <a:t> marketable or </a:t>
            </a:r>
            <a:r>
              <a:rPr lang="en-US" baseline="0" dirty="0" err="1" smtClean="0"/>
              <a:t>saleble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Fibrous: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consists of numerous very fine branches of roots approximately the same length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Anchor- secure,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fasten or attach and fix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90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Ligule: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outgrowth at the junction of the leaf sheath and leaf blade in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grasses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38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Protogynous</a:t>
            </a:r>
            <a:r>
              <a:rPr lang="en-US" baseline="0" dirty="0" smtClean="0"/>
              <a:t>: maturation of female reproductive organ of flower                    </a:t>
            </a:r>
            <a:r>
              <a:rPr lang="en-US" sz="12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0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Hinder- get back or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Elite – selective or best or influential or clean </a:t>
            </a:r>
            <a:r>
              <a:rPr lang="en-US" dirty="0" err="1" smtClean="0"/>
              <a:t>seedcane</a:t>
            </a:r>
            <a:endParaRPr lang="en-US" dirty="0" smtClean="0"/>
          </a:p>
          <a:p>
            <a:r>
              <a:rPr lang="en-US" dirty="0" smtClean="0"/>
              <a:t>Tissue</a:t>
            </a:r>
            <a:r>
              <a:rPr lang="en-US" baseline="0" dirty="0" smtClean="0"/>
              <a:t> culture – produced by specialist nurseries to provide materials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substrate or compound or element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Xylem –upward</a:t>
            </a:r>
            <a:r>
              <a:rPr lang="en-US" baseline="0" dirty="0" smtClean="0"/>
              <a:t> and phloem –downward ; annum-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Clones –replica, duplicates, twins</a:t>
            </a:r>
          </a:p>
          <a:p>
            <a:r>
              <a:rPr lang="en-US" dirty="0" smtClean="0"/>
              <a:t>Propagation- broadcast, dissemination, spreading, breeding                          mosaic-</a:t>
            </a:r>
            <a:r>
              <a:rPr lang="en-US" baseline="0" dirty="0" smtClean="0"/>
              <a:t> mixture or assortment disease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Reach – arrive at,</a:t>
            </a:r>
            <a:r>
              <a:rPr lang="en-US" baseline="0" dirty="0" smtClean="0"/>
              <a:t> get to attain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Basin: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land draining into river or lake;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broad area of land drained by a single river and its tributaries.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Campaign – movement, operation; commission- make to order, specially made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952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Metric ton: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unit of weight equal to 1,000 kg.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280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dirty="0" smtClean="0">
                <a:latin typeface="Times New Roman" panose="02020603050405020304" pitchFamily="18" charset="0"/>
                <a:cs typeface="Times New Roman" pitchFamily="18" charset="0"/>
              </a:rPr>
              <a:t>Sugarcane Agronomy; thrive well</a:t>
            </a:r>
            <a:r>
              <a:rPr lang="en-US" sz="1200" b="0" baseline="0" dirty="0" smtClean="0">
                <a:latin typeface="Times New Roman" panose="02020603050405020304" pitchFamily="18" charset="0"/>
                <a:cs typeface="Times New Roman" pitchFamily="18" charset="0"/>
              </a:rPr>
              <a:t> – grow well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But where the pre-harvest ripening period should be relatively dry, and the sunshine hours are plentiful through out the whole season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Furrow: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trench in plowed field;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narrow trench in soil made by a plow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734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Site selection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Clearing – removing of vegetations</a:t>
            </a:r>
            <a:r>
              <a:rPr lang="en-US" baseline="0" dirty="0" smtClean="0"/>
              <a:t> cover; manipulate- operate or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Smut spores: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fungus causing disease;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parasitic fungus that causes smut. Conveyance – transportation or passage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03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Comprise – embrace- cosmists of – encompass- involve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These range from evaporation pans to climate based simulation models.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Commerce – business</a:t>
            </a:r>
            <a:r>
              <a:rPr lang="en-US" baseline="0" dirty="0" smtClean="0"/>
              <a:t> </a:t>
            </a:r>
            <a:r>
              <a:rPr lang="en-US" dirty="0" smtClean="0"/>
              <a:t>or trade</a:t>
            </a:r>
            <a:r>
              <a:rPr lang="en-US" baseline="0" dirty="0" smtClean="0"/>
              <a:t> (export and import)</a:t>
            </a:r>
          </a:p>
          <a:p>
            <a:r>
              <a:rPr lang="en-US" baseline="0" dirty="0" smtClean="0"/>
              <a:t>Commodity – product, service or goods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Planning- set up- preparation-</a:t>
            </a:r>
            <a:r>
              <a:rPr lang="en-US" baseline="0" dirty="0" smtClean="0"/>
              <a:t> schedule -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Popular-acceptable, fashionable,</a:t>
            </a:r>
            <a:r>
              <a:rPr lang="en-US" baseline="0" dirty="0" smtClean="0"/>
              <a:t> trendy, in style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use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Furrow irrigation? it is suitable for a wide range of crops, slopes and soil types. Furrow irrigation is suitable for many crops, especially row crops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Drip</a:t>
            </a:r>
            <a:r>
              <a:rPr lang="en-US" baseline="0" dirty="0" smtClean="0"/>
              <a:t> </a:t>
            </a:r>
            <a:r>
              <a:rPr lang="en-US" dirty="0" smtClean="0"/>
              <a:t> irrigation is used for areas</a:t>
            </a:r>
            <a:r>
              <a:rPr lang="en-US" baseline="0" dirty="0" smtClean="0"/>
              <a:t> where lack or shortage of rain fall distribution to – to use economically – no losses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Pump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management provide for nursery is not equal to commercial 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Varietal</a:t>
            </a:r>
            <a:r>
              <a:rPr lang="en-US" b="1" baseline="0" dirty="0" smtClean="0"/>
              <a:t> purity</a:t>
            </a:r>
            <a:r>
              <a:rPr lang="en-US" baseline="0" dirty="0" smtClean="0"/>
              <a:t>: pre-form any contaminants.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0997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Overlap:</a:t>
            </a:r>
            <a:r>
              <a:rPr lang="en-US" baseline="0" dirty="0" smtClean="0"/>
              <a:t>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place or be placed over;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edge of one thing is on top of and extending past the edge of another.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489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Stages-phases,</a:t>
            </a:r>
            <a:r>
              <a:rPr lang="en-US" baseline="0" dirty="0" smtClean="0"/>
              <a:t> periods or steps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Decortications – removal of surface layer </a:t>
            </a:r>
          </a:p>
          <a:p>
            <a:r>
              <a:rPr lang="en-US" dirty="0" smtClean="0"/>
              <a:t>Prospect – outlook or view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Milling: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riged</a:t>
            </a:r>
            <a:r>
              <a:rPr lang="en-US" baseline="0" dirty="0" smtClean="0"/>
              <a:t> edge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196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Ratoon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 shoot growing up from the base of a crop plant after the previous growth has been cut back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004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Curing – remedial, curative, medicinal </a:t>
            </a:r>
          </a:p>
          <a:p>
            <a:r>
              <a:rPr lang="en-US" dirty="0" smtClean="0"/>
              <a:t>New Guinea-</a:t>
            </a:r>
            <a:r>
              <a:rPr lang="en-US" baseline="0" dirty="0" smtClean="0"/>
              <a:t> country in Western Africa and its Official name is Republic of </a:t>
            </a:r>
            <a:r>
              <a:rPr lang="en-US" baseline="0" dirty="0" err="1" smtClean="0"/>
              <a:t>Guionea</a:t>
            </a:r>
            <a:r>
              <a:rPr lang="en-US" baseline="0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Labor</a:t>
            </a:r>
            <a:r>
              <a:rPr lang="en-US" baseline="0" dirty="0" smtClean="0"/>
              <a:t> absorption – assimilation or incorporation; It’s believed that the sugar cane is originated in south pacific probably in New Guinea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6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Wild species</a:t>
            </a:r>
            <a:r>
              <a:rPr lang="en-US" baseline="0" dirty="0" smtClean="0"/>
              <a:t>- undomesticated, uncultivated, natural or in their natural habitats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Interspecific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hybrids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created from different species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Commercially – for profitable or saleable,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marketable, money- making or profit making or business </a:t>
            </a: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3CC8A3-3B40-44A1-8D2C-4091CDC9ADC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4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7988-BE9E-40FB-8D86-CD07C291F070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37957-DB68-47F4-9C70-D036A476819E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27FC0-E3B9-4F71-9F91-9A99AEA77D3F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86F06-A2F2-4300-AF47-FE0802358CB5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325E-A293-4455-8185-5280254EC5CD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E47A9-17C6-4CCE-9377-1C6307883399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6770A-03D3-4501-B1EB-D4E91A6D1D2D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C68C7-E47E-4F18-B163-C7CBBF3D456C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23C58-080F-4021-AB33-11B79924BA01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FE36-9829-4675-AA11-D89CE13EF15B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5265B-E959-4FB8-BC9A-EF82E14EC598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7644D1-0658-49B6-AC69-4462FE69ADF3}" type="datetime1">
              <a:rPr lang="en-US" smtClean="0"/>
              <a:pPr/>
              <a:t>3/9/2020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8F62DF-46C8-438B-830D-3DC1CEBBBF5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3899" y="245660"/>
            <a:ext cx="8488907" cy="6318913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53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Industrial Crops Production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Plsc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anose="02020603050405020304" pitchFamily="18" charset="0"/>
              </a:rPr>
              <a:t>2063)</a:t>
            </a:r>
          </a:p>
          <a:p>
            <a:pPr marL="0" indent="0" algn="ctr">
              <a:buNone/>
            </a:pPr>
            <a:endParaRPr lang="en-US" sz="48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By</a:t>
            </a:r>
            <a:r>
              <a:rPr lang="en-US" sz="5400" b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Nuru</a:t>
            </a:r>
            <a:r>
              <a:rPr lang="en-US" sz="54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Seid</a:t>
            </a:r>
            <a:endParaRPr lang="en-US" sz="4800" b="1" dirty="0" smtClean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M.Sc</a:t>
            </a:r>
            <a:r>
              <a:rPr lang="en-US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Agronomy</a:t>
            </a:r>
            <a:r>
              <a:rPr lang="en-US" sz="3600" b="1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i="1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824" y="2524835"/>
            <a:ext cx="2115403" cy="3521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878" y="2524835"/>
            <a:ext cx="2115403" cy="3521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143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55" y="108329"/>
            <a:ext cx="7886700" cy="528639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Cultivated Species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14388"/>
            <a:ext cx="8572500" cy="570071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Commercially produced cultivars are usually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interspecific hybrids</a:t>
            </a: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, primarily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but also of all other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Saccharum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species except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edule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since it is infertile or unproductive.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officinarum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(noble cane)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originates from the South Islands of India and known as noble canes because of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only suited to tropical conditions  and described  by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It’s thick stems, high quality of juice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 sucrose content with low fiber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3-5 meters in height with few tillers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 suited to tropical conditions 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largely grown in world as well as in Ethiopia.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susceptible to most of the major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sugarcane diseases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37624"/>
            <a:ext cx="7886700" cy="562707"/>
          </a:xfrm>
        </p:spPr>
        <p:txBody>
          <a:bodyPr>
            <a:normAutofit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7" y="970671"/>
            <a:ext cx="8529637" cy="555871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edule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chracterized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</a:t>
            </a:r>
          </a:p>
          <a:p>
            <a:pPr lvl="3" algn="just">
              <a:lnSpc>
                <a:spcPct val="150000"/>
              </a:lnSpc>
              <a:buFont typeface="Times New Roman" panose="02020603050405020304" pitchFamily="18" charset="0"/>
              <a:buChar char="→"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appears to be restricted to Malaysia &amp; Indonesia - indigenous </a:t>
            </a:r>
          </a:p>
          <a:p>
            <a:pPr lvl="3" algn="just">
              <a:lnSpc>
                <a:spcPct val="150000"/>
              </a:lnSpc>
              <a:buFont typeface="Times New Roman" panose="02020603050405020304" pitchFamily="18" charset="0"/>
              <a:buChar char="→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considered to be a mutant of S</a:t>
            </a:r>
            <a:r>
              <a:rPr lang="en-US" sz="20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officinarum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lvl="3" algn="just">
              <a:lnSpc>
                <a:spcPct val="100000"/>
              </a:lnSpc>
              <a:buFont typeface="Times New Roman" panose="02020603050405020304" pitchFamily="18" charset="0"/>
              <a:buChar char="→"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Unusual/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abnormal,swollen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and aborted inflorescence – sterile/infertile </a:t>
            </a:r>
          </a:p>
          <a:p>
            <a:pPr algn="just" defTabSz="957842">
              <a:lnSpc>
                <a:spcPct val="100000"/>
              </a:lnSpc>
              <a:buFont typeface="Wingdings" panose="05000000000000000000" pitchFamily="2" charset="2"/>
              <a:buChar char="Ø"/>
              <a:defRPr/>
            </a:pP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b="1" i="1" dirty="0" err="1" smtClean="0">
                <a:latin typeface="Times New Roman" pitchFamily="18" charset="0"/>
                <a:cs typeface="Times New Roman" pitchFamily="18" charset="0"/>
              </a:rPr>
              <a:t>barberi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is containing a series of hybrid and is mainly found in India and has its own distinct characteristics: </a:t>
            </a:r>
          </a:p>
          <a:p>
            <a:pPr marL="1676224" lvl="3" indent="-23946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suited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sub-tropical and temperate climate </a:t>
            </a:r>
          </a:p>
          <a:p>
            <a:pPr marL="1676224" lvl="3" indent="-23946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Canes/stalks are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short, medium to slender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/slight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thickness  </a:t>
            </a:r>
          </a:p>
          <a:p>
            <a:pPr marL="1676224" lvl="3" indent="-23946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high fiber content and poor yields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676224" lvl="3" indent="-23946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tillers abundantly/plentifully  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676224" lvl="3" indent="-23946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b/s of its poor yield it is no longer cultivated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18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592137"/>
          </a:xfrm>
        </p:spPr>
        <p:txBody>
          <a:bodyPr>
            <a:normAutofit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13" y="957262"/>
            <a:ext cx="8515349" cy="5557837"/>
          </a:xfrm>
        </p:spPr>
        <p:txBody>
          <a:bodyPr/>
          <a:lstStyle/>
          <a:p>
            <a:pPr algn="just" defTabSz="957842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sinense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another hybrid, is indigenous to Indo-China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9191" indent="-35919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Clines are tall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hardy &amp; vigorous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characterized by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9191" indent="-35919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wide adaptation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resistant to mosaic diseases, but more susceptible to insect pests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9191" indent="-35919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early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maturity, high fiber content and poor juice quality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59191" indent="-359191" algn="just" defTabSz="957842">
              <a:lnSpc>
                <a:spcPct val="150000"/>
              </a:lnSpc>
              <a:buFont typeface="Times New Roman" pitchFamily="18" charset="0"/>
              <a:buChar char="→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is thought to be obtained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from natural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hybrid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officinarum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9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0126"/>
            <a:ext cx="7873905" cy="477671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Wild species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5" y="785812"/>
            <a:ext cx="8558213" cy="580072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spontaneum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perennial grass &amp; free-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tillering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occurring  in wild form in Africa &amp; Asia 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 in hybridization 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provides vigor, hardiness and resistance to most of the major diseases.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 still used for breeding commercial hybrids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hybridization with S.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officinarum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produced S.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barberi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S.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sinense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robustum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is another wild species native to New Guinea  often reaching 10m in height, which is used for house and fence.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restricted to New Guinea and neighboring Islands,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hard stems, woody, condensed in center with little juice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use for breeding is limited because of its complete susceptibility to diseases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1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1355"/>
            <a:ext cx="7886700" cy="604910"/>
          </a:xfrm>
        </p:spPr>
        <p:txBody>
          <a:bodyPr>
            <a:normAutofit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038" y="1069145"/>
            <a:ext cx="8558212" cy="5445954"/>
          </a:xfrm>
        </p:spPr>
        <p:txBody>
          <a:bodyPr>
            <a:normAutofit/>
          </a:bodyPr>
          <a:lstStyle/>
          <a:p>
            <a:pPr marL="359191" indent="-359191" algn="just" defTabSz="957842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Nowadays almost all commercial varieties of sugarcane are hybrids, derived from breeding between the species of commercial </a:t>
            </a: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importance</a:t>
            </a:r>
            <a:endParaRPr lang="en-US" sz="20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marL="359191" indent="-359191" algn="just" defTabSz="957842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Thus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, from crossing programs, the modern hybrid Sugarcane variety incorporates the vigor &amp; hardiness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sinense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coupled with the higher sugar content of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barberi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9191" indent="-359191" algn="just" defTabSz="957842">
              <a:lnSpc>
                <a:spcPct val="150000"/>
              </a:lnSpc>
              <a:buNone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          X        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359191" indent="-359191" algn="just" defTabSz="957842">
              <a:lnSpc>
                <a:spcPct val="150000"/>
              </a:lnSpc>
              <a:buNone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(Vigor, hardiness, resistance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	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(sucrose yield)</a:t>
            </a:r>
          </a:p>
          <a:p>
            <a:pPr marL="359191" indent="-359191" algn="just" defTabSz="957842">
              <a:lnSpc>
                <a:spcPct val="150000"/>
              </a:lnSpc>
              <a:buNone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Hybrid - commercial varieties             </a:t>
            </a:r>
          </a:p>
          <a:p>
            <a:pPr marL="359191" indent="-359191" defTabSz="957842">
              <a:lnSpc>
                <a:spcPct val="150000"/>
              </a:lnSpc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86175" y="4457700"/>
            <a:ext cx="0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870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97" y="0"/>
            <a:ext cx="7886700" cy="528638"/>
          </a:xfrm>
        </p:spPr>
        <p:txBody>
          <a:bodyPr>
            <a:noAutofit/>
          </a:bodyPr>
          <a:lstStyle/>
          <a:p>
            <a:pPr lvl="0" algn="ctr"/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2.3. Morphology of  Sugarcane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1" y="785814"/>
            <a:ext cx="8752114" cy="585011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itchFamily="18" charset="0"/>
              </a:rPr>
              <a:t> Morphologically sugarcane is similar to that of maize (</a:t>
            </a:r>
            <a:r>
              <a:rPr lang="en-US" sz="2200" i="1" dirty="0" err="1">
                <a:latin typeface="Times New Roman" pitchFamily="18" charset="0"/>
                <a:cs typeface="Times New Roman" pitchFamily="18" charset="0"/>
              </a:rPr>
              <a:t>Zea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 mays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L.) and sorghum (</a:t>
            </a:r>
            <a:r>
              <a:rPr lang="en-US" sz="2200" i="1" dirty="0">
                <a:latin typeface="Times New Roman" pitchFamily="18" charset="0"/>
                <a:cs typeface="Times New Roman" pitchFamily="18" charset="0"/>
              </a:rPr>
              <a:t>Sorghum bicolor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L.).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Length, diameter, shape and color of the cane vary with the cultivars and used as a means of identifying the different cultivars.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most commonly known colors of canes are yellowish green &amp; purple.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Stem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is the economically important part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of sugarcane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lvl="3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is called cane, stalk or Culm </a:t>
            </a:r>
          </a:p>
          <a:p>
            <a:pPr lvl="3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consists nodes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leaf sheaths and internodes, that form the bulk of the sucrose storage tissue.  </a:t>
            </a:r>
            <a:endParaRPr lang="en-US" sz="2200" b="1" dirty="0">
              <a:latin typeface="Times New Roman" pitchFamily="18" charset="0"/>
              <a:cs typeface="Times New Roman" pitchFamily="18" charset="0"/>
            </a:endParaRPr>
          </a:p>
          <a:p>
            <a:pPr lvl="3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At harvest, a single stem can produce 20-30 internodes which have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10-20cm,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long based  on climate &amp;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nutrition.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In sugarcane the stem vary in length from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1.5-4 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, typically 2-3m and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2-4cm 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diameter is common.</a:t>
            </a:r>
          </a:p>
          <a:p>
            <a:pPr algn="just">
              <a:lnSpc>
                <a:spcPct val="150000"/>
              </a:lnSpc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0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962" y="322263"/>
            <a:ext cx="7886700" cy="477837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800100"/>
            <a:ext cx="8586788" cy="57292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Top 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portion of the stem is low in sucrose content and is usually removed before </a:t>
            </a: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processing.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Tops and trash uses for soil conservation - OM</a:t>
            </a:r>
            <a:endParaRPr lang="en-US" sz="20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There </a:t>
            </a:r>
            <a:r>
              <a:rPr lang="en-US" sz="2000" dirty="0">
                <a:latin typeface="Times New Roman" panose="02020603050405020304" pitchFamily="18" charset="0"/>
                <a:cs typeface="Times New Roman" pitchFamily="18" charset="0"/>
              </a:rPr>
              <a:t>is great variation in sugar accumulation among genotypes within the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Saccharum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complex.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Concentration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total soluble solids in juice range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from 0.2% in a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robustum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clone to 24.5% in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clone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Commercial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cultivars are capable of accumulating sucrose concentrations to 27% of juice in the storage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tissues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70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888"/>
            <a:ext cx="7886700" cy="514351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Cont.….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943" y="757239"/>
            <a:ext cx="8739051" cy="587869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b="1" dirty="0">
                <a:latin typeface="Times New Roman" panose="02020603050405020304" pitchFamily="18" charset="0"/>
                <a:cs typeface="Times New Roman" pitchFamily="18" charset="0"/>
              </a:rPr>
              <a:t>Roots: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root system of sugarcane is mostly fibrous and concentrated in the top 30 to 60 cm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soil that serve to anchor the plant. Shallow root system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Sugarcane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produces mainly 2-types of roots: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Young cane plant showing two kinds of roots 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Sett roots from the root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primordia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cutting And </a:t>
            </a:r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Shoot roots originating from the root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primordia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of the  shoots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Sett roots:-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thin branched temporary roots developed from                                                 sets until 3 months after emergence.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Shoot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roots:-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permanent roots developed after three month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emergence And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all the nutrients &amp; moisture as well as physical support to the plant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Leaves:-  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ugarcane is a C4 plant with alternate leaves, 1-2 m long and 5-7 cm wide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8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464"/>
            <a:ext cx="7886700" cy="500061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Cont.….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9" y="771524"/>
            <a:ext cx="8712925" cy="585134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has leaf blade/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lamena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expanded portion, 2-10cm wide and 60-180cm long  and the sheath with a ligule  separating the two parts and also  used as a distinguishing characteristic between cultivars.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good crop of sugarcane at full growth stage have a leaf area of 10 times greater than the area of soil on which the crop is grown (LAI=10).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the leaf die, the sheaths may become loose and break away easily at the point of attachment known as “free-trashing”.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 maize, sugarcane uses the C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photosynthesis.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Produce four carbon acids (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oxaloacetic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or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malic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as primary product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carboxylation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reaction – carbon fixation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Species having this pathway referred to as  C-4 species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four-carbon organic acid, </a:t>
            </a:r>
            <a:r>
              <a:rPr lang="en-US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oxaloacetic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acid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first product of CO</a:t>
            </a:r>
            <a:r>
              <a:rPr lang="en-US" sz="20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fixation in the mesophyll cells.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56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1464"/>
            <a:ext cx="7886700" cy="24904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520506"/>
            <a:ext cx="8615362" cy="6023170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Inflorescence: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maturity the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cane changes from vegetative to reproductive stage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Cane has to reach a certain physiological stage of development before flower initiation can take place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known as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arrow or tassel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consists of a branched panicle with a vertical axis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Flowering signifies the change  from the vegetative  to the reproductive  phase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flowering occurs, no further leaves and internodes are produced on the flowered stalk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b/c once the young developing internodes  below the flower have fully expanded, growth of the stalk ceases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Flowering is an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undesirable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 as it results in 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loss of sugar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which is used up in the process.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also terminates further internode development and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increases fiber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flower is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protogynous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(the stigma is receptive before the pollen is shed) and is naturally pollinated  by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Flowering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detrimental to sucrose yield because flowering stalks use up sucrose and  therefore, deteriorate the quality of cane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 the production of the inflorescence also reduces the sucrose content of the stem, efforts are often made to delay flowering so as to maintain sucrose yield </a:t>
            </a: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58" y="150124"/>
            <a:ext cx="7710133" cy="327547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br>
              <a:rPr 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CC0099"/>
                </a:solidFill>
                <a:latin typeface="Times New Roman" panose="02020603050405020304" pitchFamily="18" charset="0"/>
                <a:cs typeface="Times New Roman" pitchFamily="18" charset="0"/>
              </a:rPr>
              <a:t>Chapter Two: Sugar Producing Crops</a:t>
            </a:r>
            <a:endParaRPr lang="en-US" sz="3600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603" y="736979"/>
            <a:ext cx="8625385" cy="5854890"/>
          </a:xfrm>
        </p:spPr>
        <p:txBody>
          <a:bodyPr>
            <a:normAutofit/>
          </a:bodyPr>
          <a:lstStyle/>
          <a:p>
            <a:pPr algn="just" defTabSz="957842">
              <a:lnSpc>
                <a:spcPct val="150000"/>
              </a:lnSpc>
              <a:spcBef>
                <a:spcPts val="628"/>
              </a:spcBef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and starch crops - Crops grown for production of sugar and starch. e.g., sugarcane, sugar </a:t>
            </a:r>
            <a:r>
              <a:rPr lang="it-IT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beet, potato, sweet potato, tapioca and asparagus.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91568" indent="-191568" algn="just" defTabSz="957842">
              <a:lnSpc>
                <a:spcPct val="150000"/>
              </a:lnSpc>
              <a:spcBef>
                <a:spcPts val="628"/>
              </a:spcBef>
              <a:buBlip>
                <a:blip r:embed="rId3"/>
              </a:buBlip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itchFamily="18" charset="0"/>
              </a:rPr>
              <a:t>Sugar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 be produced from:</a:t>
            </a:r>
          </a:p>
          <a:p>
            <a:pPr marL="1149411" lvl="3" indent="-191568" algn="just" defTabSz="957842">
              <a:lnSpc>
                <a:spcPct val="150000"/>
              </a:lnSpc>
              <a:spcBef>
                <a:spcPts val="628"/>
              </a:spcBef>
              <a:buFont typeface="Wingdings" pitchFamily="2" charset="2"/>
              <a:buChar char="ü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sugarcane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149411" lvl="3" indent="-191568" algn="just" defTabSz="957842">
              <a:lnSpc>
                <a:spcPct val="150000"/>
              </a:lnSpc>
              <a:spcBef>
                <a:spcPts val="628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sugar beet</a:t>
            </a:r>
          </a:p>
          <a:p>
            <a:pPr marL="1149411" lvl="3" indent="-191568" algn="just" defTabSz="957842">
              <a:lnSpc>
                <a:spcPct val="150000"/>
              </a:lnSpc>
              <a:spcBef>
                <a:spcPts val="628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few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palms or palm trees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1149411" lvl="3" indent="-191568" algn="just" defTabSz="957842">
              <a:lnSpc>
                <a:spcPct val="150000"/>
              </a:lnSpc>
              <a:spcBef>
                <a:spcPts val="628"/>
              </a:spcBef>
              <a:buFont typeface="Wingdings" pitchFamily="2" charset="2"/>
              <a:buChar char="ü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sweet sorghum </a:t>
            </a:r>
          </a:p>
          <a:p>
            <a:pPr marL="359191" indent="-359191" algn="just" defTabSz="957842">
              <a:lnSpc>
                <a:spcPct val="150000"/>
              </a:lnSpc>
              <a:buBlip>
                <a:blip r:embed="rId4"/>
              </a:buBlip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However, sugarcane &amp; sugar beet account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the main source of sugar, almost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100% of sugar production in the world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defTabSz="957842">
              <a:lnSpc>
                <a:spcPct val="150000"/>
              </a:lnSpc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Also, the utilization of sugarcane has expanded from being mainly for sugar to biofuel and a host of co-products.</a:t>
            </a:r>
          </a:p>
          <a:p>
            <a:pPr marL="0" indent="0" algn="just" defTabSz="957842">
              <a:lnSpc>
                <a:spcPct val="150000"/>
              </a:lnSpc>
              <a:buNone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85752"/>
            <a:ext cx="7886700" cy="485772"/>
          </a:xfrm>
        </p:spPr>
        <p:txBody>
          <a:bodyPr>
            <a:normAutofit fontScale="90000"/>
          </a:bodyPr>
          <a:lstStyle/>
          <a:p>
            <a:pPr algn="r"/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Cont.…</a:t>
            </a: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771524"/>
            <a:ext cx="8629649" cy="57435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flowers rarely set seeds and even if set the seeds soon loose viability with in only a few hours but modern freeze-drying technique permit storage and transport between countries for breeding purpose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production of flowers reduces the sucrose content of the stem, efforts are often made to delay flowering by:   </a:t>
            </a:r>
          </a:p>
          <a:p>
            <a:pPr lvl="1" algn="just">
              <a:lnSpc>
                <a:spcPct val="150000"/>
              </a:lnSpc>
              <a:buFont typeface="Wingdings 2" panose="05020102010507070707" pitchFamily="18" charset="2"/>
              <a:buChar char="P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adjusting temperature: &lt;18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hinders flowering;18-24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– optimum for flowering</a:t>
            </a:r>
          </a:p>
          <a:p>
            <a:pPr lvl="1" algn="just">
              <a:lnSpc>
                <a:spcPct val="150000"/>
              </a:lnSpc>
              <a:buFont typeface="Wingdings 2" panose="05020102010507070707" pitchFamily="18" charset="2"/>
              <a:buChar char="P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adjusting light: it is a short day plant (that flowers in short day: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½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light)  therefore,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12½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light hinders flowering.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Thus,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exposing the fields to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 night for half an hour's will hinder flowering.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95" y="253219"/>
            <a:ext cx="8370277" cy="661182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29" y="1083212"/>
            <a:ext cx="8454682" cy="541606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60000"/>
              </a:lnSpc>
            </a:pPr>
            <a:r>
              <a:rPr lang="en-US" dirty="0" smtClean="0"/>
              <a:t>True seed (fuzz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used only for breeding) germinates under certain conditions to produce roots and shoots, and seedling is effectively a potential new cultivar</a:t>
            </a:r>
          </a:p>
          <a:p>
            <a:pPr algn="just">
              <a:lnSpc>
                <a:spcPct val="16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Propagation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:- sugarcane is propagated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vegetativelly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usually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(pieces of stalk ) which can  be planted as single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pieces of stalks  should be Three-budded or “three-eyed”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full stalk, which is the cut into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the furrow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recently, tissue culture (plantlets or sprouts) are being used to propagate sugarcane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Tissue culture provides disease free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to projects or estate farms  for quick multiplication of elite cultivars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 grown, healthy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9 to 10 month old cane provided with adequate nutrition are an ideal source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6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Buds at the top of the stalk tend to germinate faster than buds arising from the more mature lower parts of the stalk.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0"/>
            <a:ext cx="8548255" cy="5264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2.4. </a:t>
            </a:r>
            <a:r>
              <a:rPr lang="en-US" sz="3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Ecological Requirement of Sugarcane </a:t>
            </a:r>
            <a:endParaRPr lang="en-US" sz="31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527" y="845128"/>
            <a:ext cx="8645237" cy="561109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Sugarcane is a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warm temperate and tropical or subtropical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which requires  warm, sunny and moist climate and well fertile , deep and well aerated soils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crop cycle, growth and maturity are largely influenced by climatic conditions (moisture and temperature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favour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growth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dry sunny, cool  periods and low temperature are favorable for maturation or sugar accumulation – suitable for ripening of cane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sensitive to frost and flood or overflow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variety or cultivars of cane require a particular agro-ecology – specific agro ecology, For instance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Saccharum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robustum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grows along river banks or basins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extends mainly in warm temperature regions  and have the ability to tolerate a much wide range of conditions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207818"/>
            <a:ext cx="8465127" cy="443347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673" y="762000"/>
            <a:ext cx="8728363" cy="5721927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i="1" dirty="0" smtClean="0"/>
              <a:t>S.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essentially to tropical, while s.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barbari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sinense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mainly grown in sub tropical and temperate regions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Climate – temperature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S. cane requires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plenty of temperature and sunlight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growth with optimum tem. Of 25-30 </a:t>
            </a:r>
            <a:r>
              <a:rPr lang="en-US" baseline="30000" dirty="0" smtClean="0"/>
              <a:t>O</a:t>
            </a:r>
            <a:r>
              <a:rPr lang="en-US" dirty="0" smtClean="0"/>
              <a:t>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highly responsive to high tem or solar radiation and water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 have positive effect on sugar accumulation, b/c solar radiation drives or determine photosynthesis- important for cane growth- potential yield of cane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So, cane plant is one of the most efficient converter of sunlight into chemical  energy stored in sugar, fiber and straw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207818"/>
            <a:ext cx="8340437" cy="401782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799" y="720436"/>
            <a:ext cx="8506691" cy="573578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Rainfall/moisture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quantity of water with at least 1525 mm rain per annum, unless growth with irrigation supply is necessary </a:t>
            </a:r>
          </a:p>
          <a:p>
            <a:pPr algn="just">
              <a:lnSpc>
                <a:spcPct val="15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Three processes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characterized the movement of water through the cane plant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Absorption of water from the soil through the root system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Transportation of water and nutrients in the plant and </a:t>
            </a:r>
          </a:p>
          <a:p>
            <a:pPr lvl="2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Loss of water through transpiration through the leaf stomata to the atm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195"/>
            <a:ext cx="7886700" cy="418012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131" y="666208"/>
            <a:ext cx="8621486" cy="551075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Soil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Soils help to enable deep root and provide dynamic nutrient cycling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Sugarcane can be grown in a wide range of soil types, but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heavy soils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loam to clay loam soil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 are usually preferred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crop is a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heavy feeder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soils should be of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natural fertility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or given adequate fertilizer.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optimum soil pH for sugarcane is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6.5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Generally,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soil should be: deep fertile, well aggregated with optimum pH of 6.5, uniformly textured heavy (loam to clay loan) soils </a:t>
            </a:r>
          </a:p>
          <a:p>
            <a:pPr algn="just">
              <a:lnSpc>
                <a:spcPct val="150000"/>
              </a:lnSpc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buBlip>
                <a:blip r:embed="rId2"/>
              </a:buBlip>
              <a:defRPr/>
            </a:pPr>
            <a:endParaRPr lang="en-US" sz="23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5535"/>
            <a:ext cx="7886700" cy="450376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2.5. Sugarcane Production in Ethiopia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94" y="744583"/>
            <a:ext cx="8621486" cy="587053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Sugarcane was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introduced to Ethiopia in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000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century, in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by the agreement signed between Ethiopian government and Dutch company, HVA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(Handlers -Vereenging Amsterdam).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following factories/sugarcane estate/ were established: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Wonji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1954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1962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Metahara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1969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Fincha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1998.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the sugarcane plantation was started on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5,000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hectares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upper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Awash basin.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Blip>
                <a:blip r:embed="rId3"/>
              </a:buBlip>
            </a:pPr>
            <a:endParaRPr lang="en-US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5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9382"/>
            <a:ext cx="7886700" cy="484909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734291"/>
            <a:ext cx="8801100" cy="592368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in Ethiopia started in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1954/55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the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Wonji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commissioned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produced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15,843 tons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white sugar in the first campaign.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there are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large-scale sugar establishments in the country;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them in the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Awash Basin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Wonji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Shewa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Metehara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Finchaa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Blue Nile Basin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 level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national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from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three-sugar estates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about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261,041 tons of sugar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87,257 tons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molasses,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annum,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respectively.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2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889"/>
            <a:ext cx="7886700" cy="371474"/>
          </a:xfrm>
        </p:spPr>
        <p:txBody>
          <a:bodyPr>
            <a:normAutofit fontScale="90000"/>
          </a:bodyPr>
          <a:lstStyle/>
          <a:p>
            <a:pPr algn="r"/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614362"/>
            <a:ext cx="8658225" cy="608647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three sugar factories have a production capacity of </a:t>
            </a:r>
            <a:r>
              <a:rPr lang="en-US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280,000 tons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sugar annually.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area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by these factories is </a:t>
            </a:r>
            <a:r>
              <a:rPr lang="en-US" sz="20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23,769 hectares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developed at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Wonji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Shewa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7050 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(5930 hectares estate and 1120 hectares out grower farms) capable of producing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80,000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sugar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annum.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Metehara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Factory, which was brought on stream in 1969 by HVA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Metehara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developed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9919 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has a capacity to process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115,000 tons of sugar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annually.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Finchaa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Factory (in East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Wellega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completed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1998, developed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6800 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has a production capacity of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85,000 tons of sugar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annum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82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176"/>
            <a:ext cx="7886700" cy="400050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5" y="785813"/>
            <a:ext cx="8601075" cy="58293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additional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plantations are developing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sugar project is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50,000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production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484,000 tons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Kuraz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project is developing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150,000 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production capacity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556,000 tons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Wolkayit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project is developing in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25,000 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 production capacity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242,000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2" indent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Totally the three estates potential is 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225,000 hectares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production capacity of </a:t>
            </a:r>
            <a:r>
              <a:rPr lang="en-US" sz="2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1,282,000 tons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sugar/annum.</a:t>
            </a:r>
          </a:p>
          <a:p>
            <a:pPr marL="400050" lvl="2" indent="-285750" algn="just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Currently, new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303,500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hectares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land also already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identified suitable net areas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sugar estate farms in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sites.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83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5660" y="1733266"/>
            <a:ext cx="8325134" cy="431353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02696663"/>
              </p:ext>
            </p:extLst>
          </p:nvPr>
        </p:nvGraphicFramePr>
        <p:xfrm>
          <a:off x="300251" y="228600"/>
          <a:ext cx="8311486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6308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450"/>
            <a:ext cx="7886700" cy="371475"/>
          </a:xfrm>
        </p:spPr>
        <p:txBody>
          <a:bodyPr>
            <a:normAutofit fontScale="90000"/>
          </a:bodyPr>
          <a:lstStyle/>
          <a:p>
            <a:pPr algn="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817" y="651164"/>
            <a:ext cx="8700655" cy="59435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annual consumption of sugar in Ethiopia is estimated at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5.4 kg/head/year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considered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even by African standards, which is estimated to be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kg/person/year.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Ethiopia still needs to produce an additional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80,000 metric tons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 year to satisfy the current total demand of sugar consumption in the country.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Consumption: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5.4 kg/head/year (Ethiopia)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 kg/head/year (Ireland)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54 kg/head/year (Netherlands) and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52 kg/head/year (Australia)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3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962" y="0"/>
            <a:ext cx="8343900" cy="565603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2.6.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Sugarcane Production Practices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832513"/>
            <a:ext cx="8409214" cy="571524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Sugarcane  is grown mainly  in the tropics and subtropics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 cane agronomy involves the irrigation of soil sciences and crop production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ideal environment for sugar cane is one in which rain fall (irrigation) is well distributed during the growing season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Sugar is stored in the stalks but conditions favorable for ripening are necessary if sugar production is  to become economic (pre-harvest ripening period should be relatively dry)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Because, Ripening normally take place during the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cooler and drier times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the year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the crop is produced under irrigation, this can be induced by a reduction in the water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supply-limiting water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supply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0211" y="285750"/>
            <a:ext cx="5600701" cy="1428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 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Sugarcane Agronomy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785813"/>
            <a:ext cx="8672513" cy="584358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Sugarcane production practices are influenced by many factors including 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Climate, landform, soil composition and structure, irrigation, varieties, pest and disease management and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skill availability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generally considered as one of the </a:t>
            </a:r>
            <a:r>
              <a:rPr lang="en-US" sz="24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major field practices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deserve special attention, as it is the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corner stone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good initial establishment of cane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fields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Generally,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key field operations in sugar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estate/production are grouped as: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4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pre-planting  operations</a:t>
            </a:r>
          </a:p>
          <a:p>
            <a:pPr lvl="4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planting and</a:t>
            </a:r>
          </a:p>
          <a:p>
            <a:pPr lvl="4"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post-planting activities.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Arial" charset="0"/>
              <a:buChar char="•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9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0243" y="365127"/>
            <a:ext cx="8605157" cy="418644"/>
          </a:xfrm>
        </p:spPr>
        <p:txBody>
          <a:bodyPr>
            <a:normAutofit fontScale="90000"/>
          </a:bodyPr>
          <a:lstStyle/>
          <a:p>
            <a:pPr algn="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571" y="865414"/>
            <a:ext cx="8523515" cy="568234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Pre-planting field operations: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Sugarcane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plantation site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should be located near a Mill and boiling house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site should be gentle to moderate slope, suitable soils with ample/sufficient irrigation potential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Soil type, slope and drainage are factors that are important to site selection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Rain fall records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surveys for quality of potential irrigation water are essential in preparing a plan for sugar project developments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097" y="225084"/>
            <a:ext cx="8482820" cy="534571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Cont..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151" y="872198"/>
            <a:ext cx="8665698" cy="558487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Land clearing may have to be done if it is not in cultivation </a:t>
            </a:r>
          </a:p>
          <a:p>
            <a:pPr algn="just">
              <a:lnSpc>
                <a:spcPct val="150000"/>
              </a:lnSpc>
              <a:buBlip>
                <a:blip r:embed="rId4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land preparation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Once the site has been cleared and previous vegetation cover removed, it must be prepared for planting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Tillage/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ploughing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is the process by which mechanical or manual  manipulating of soil to incorporate the soil particle with soil OM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objective of this operation is to cultivate the soil to depth in order to break any soil pans that occurs as a result of compaction and to mix the top soil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Following the subsoil/subsurface, the field should be harrowed to brake clods and improve or produce good surface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to </a:t>
            </a:r>
            <a:r>
              <a:rPr lang="en-US" sz="24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get fine seedbed</a:t>
            </a:r>
            <a:endParaRPr lang="en-US" sz="2400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7092"/>
            <a:ext cx="8257309" cy="540326"/>
          </a:xfrm>
        </p:spPr>
        <p:txBody>
          <a:bodyPr>
            <a:normAutofit/>
          </a:bodyPr>
          <a:lstStyle/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5" y="942109"/>
            <a:ext cx="8465126" cy="5500255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Principal objectives of land preparation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destroy the previous crop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remove roots and stones to improve harvesting condition and volunteer re-growth plants which may transmit smut and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ratoon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stunting disease (RSD) to the  next crop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break up existing plough pans or clods resulted as soil compaction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install suitable surface and subsurface drainage and field layouts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provide/produce an adequate surface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tilth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for germination and growth of sugarcane crop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To make planting furrows 1.5 m apart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799"/>
            <a:ext cx="7886700" cy="387927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Cont...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4" y="734291"/>
            <a:ext cx="8815386" cy="590939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Pre-planting Irrigation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field practice (light irrigation) is performed by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surface, drip and sprinkler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systems and has the following advantages: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 to check any irregularity in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furrow depth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suitability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irrigation water conveyance or delivery.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favorable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 for smut spores in the soil to germinate.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Ensure availability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adequate soil moisture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cane bud germination since sugarcane is one of the heaviest user of water after rice perhaps use more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water demand is received either as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rainfall or applied as irrigation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 combination of both i.e. reliable water distribution/pattern to meet demand of crop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full and proper irrigation is </a:t>
            </a:r>
            <a:r>
              <a:rPr lang="en-US" sz="2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required to sustain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crop demand for growth </a:t>
            </a:r>
          </a:p>
          <a:p>
            <a:pPr algn="just">
              <a:lnSpc>
                <a:spcPct val="150000"/>
              </a:lnSpc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74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655" y="290945"/>
            <a:ext cx="8492836" cy="457200"/>
          </a:xfrm>
        </p:spPr>
        <p:txBody>
          <a:bodyPr>
            <a:normAutofit/>
          </a:bodyPr>
          <a:lstStyle/>
          <a:p>
            <a:pPr algn="r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Cont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3" y="858982"/>
            <a:ext cx="8506691" cy="5597235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Sugar cane water demand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crop water requirements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(CWR) refer to the amount of water required to raise a successful crop with optimum yield in a given period or season</a:t>
            </a:r>
          </a:p>
          <a:p>
            <a:pPr algn="just">
              <a:lnSpc>
                <a:spcPct val="150000"/>
              </a:lnSpc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In another words crop water requirement is defined as “the depth of water needed to meet the water loss through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of a disease- free crop growing in large fields under no- restricted conditions- including soil water and fertility and aimed at achieving full production potential of crops. It comprises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 water lost as evaporation from the crop field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water transpired and metabolically used by crop plants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water lost during application/irrigation which is economically </a:t>
            </a:r>
            <a:r>
              <a:rPr lang="en-CA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unavoidable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, but can be reduced to some extent (seepage, excess </a:t>
            </a:r>
            <a:r>
              <a:rPr lang="en-CA" dirty="0" err="1" smtClean="0">
                <a:latin typeface="Times New Roman" pitchFamily="18" charset="0"/>
                <a:cs typeface="Times New Roman" pitchFamily="18" charset="0"/>
              </a:rPr>
              <a:t>surfac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 runoff, leaching /deep percolation etc – loss factors 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927" y="221674"/>
            <a:ext cx="8409709" cy="637308"/>
          </a:xfrm>
        </p:spPr>
        <p:txBody>
          <a:bodyPr>
            <a:normAutofit/>
          </a:bodyPr>
          <a:lstStyle/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1781" y="942109"/>
            <a:ext cx="8423563" cy="5514109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crop water requirement (CWR), equivalent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is defined as water lost from a crop through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is derived from the effect of climate and crop specific characteristics.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Climatic effects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are estimated using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crop characteristics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 the crop coefficient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crop coefficient from reference crop based on “Pan man determination” which is a technique available to estimate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water requirements are normally expressed by the rate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in mm/day or mm/period and this may be formulated mathematically as:   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=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x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365127"/>
            <a:ext cx="8257310" cy="507710"/>
          </a:xfrm>
        </p:spPr>
        <p:txBody>
          <a:bodyPr>
            <a:normAutofit/>
          </a:bodyPr>
          <a:lstStyle/>
          <a:p>
            <a:pPr algn="r"/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5" y="1011382"/>
            <a:ext cx="8575962" cy="559723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yield is strongly correlated to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Eto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and Etc is the principal factor in irrigation planning and scheduling program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Because, CWR is the starting point to determine the capacity of an irrigation scheme</a:t>
            </a:r>
          </a:p>
          <a:p>
            <a:pPr algn="just">
              <a:lnSpc>
                <a:spcPct val="150000"/>
              </a:lnSpc>
              <a:buFont typeface="Courier New" pitchFamily="49" charset="0"/>
              <a:buChar char="o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Irrigation water requirement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(IWR) or IR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is important to make a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distinction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between crop water requirement (CWR) and irrigation requirement (IR)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Crop water requirement is the amount of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required to compensate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evapotranspiration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loss from the cropped field either from RF or Irrigation supply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24" y="245661"/>
            <a:ext cx="7737429" cy="368489"/>
          </a:xfrm>
        </p:spPr>
        <p:txBody>
          <a:bodyPr>
            <a:normAutofit fontScale="90000"/>
          </a:bodyPr>
          <a:lstStyle/>
          <a:p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  </a:t>
            </a:r>
            <a:r>
              <a:rPr lang="en-US" sz="2800" b="1" i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Cont…</a:t>
            </a:r>
            <a:endParaRPr lang="en-US" sz="2800" b="1" i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879" y="738239"/>
            <a:ext cx="8629650" cy="561564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sugar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beets and sugar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cane produces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sugar, the similarities between the two crops end there.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 different climates, with sugar cane favoring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year-round warmth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while sugar beets favor much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cooler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crops also have different plant physiologies: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cane is a C4 crop,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sugar is stored in the stalk</a:t>
            </a:r>
          </a:p>
          <a:p>
            <a:pPr lvl="2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beets are C3, and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sugar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stored in the roots.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two sugar crops together take up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slightly more than 2%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cultivated croplands in the world.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5" y="207818"/>
            <a:ext cx="8229601" cy="471055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817417"/>
            <a:ext cx="8492835" cy="576349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crop receives some of its water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from other sources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(rainfall, water stored in the soil, underground seepage, etc.), then the irrigation requirement can be considerably less than the crop water requirement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Irrigation water requirement is the water that must be supplied through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irrigation system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ensure that the crop receives its </a:t>
            </a:r>
            <a:r>
              <a:rPr lang="en-US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full crop water requirement.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If irrigation is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sole source of water supply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plant, then the irrigation requirement will be equal to the crop water requirement (IR = CWR)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091" y="365127"/>
            <a:ext cx="8465127" cy="452292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942110"/>
            <a:ext cx="8562110" cy="559723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Importance of estimating irrigation requirements  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Estimating the crop water and irrigation requirements for a proposed cropping pattern is an essential part of the planning and design of an irrigation system.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irrigation requirement (IR) is one of the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principal parameters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planning, design and operation of irrigation and water resources systems</a:t>
            </a:r>
            <a:r>
              <a:rPr lang="en-US" dirty="0" smtClean="0"/>
              <a:t>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b="1" dirty="0" smtClean="0"/>
              <a:t> Methods of irrigation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adequate water supply is important for plant growth. So, when rainfall is not sufficient, the plants must receive additional water from irrigation</a:t>
            </a:r>
            <a:endParaRPr lang="en-US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Proper irrigation water management aims at optimum and efficient use of water for best possible crop production keeping water losses to the minimum level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 is applied to the soil surface by a number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various irrigation methods</a:t>
            </a:r>
          </a:p>
          <a:p>
            <a:pPr algn="just">
              <a:lnSpc>
                <a:spcPct val="150000"/>
              </a:lnSpc>
              <a:buNone/>
            </a:pPr>
            <a:endParaRPr lang="en-US" b="1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27" y="166255"/>
            <a:ext cx="7994074" cy="457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927" y="803564"/>
            <a:ext cx="8437417" cy="579120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surface irrigation method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Surface irrigation is the application of 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by gravity flow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the surface of the field.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Either the entire field is flooded (basin irrigation) or the water is fed into small channels (furrows) or strips of land (borders)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Typical elements of a surface irrigation system</a:t>
            </a:r>
          </a:p>
          <a:p>
            <a:pPr lvl="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000" b="1" dirty="0" smtClean="0">
                <a:latin typeface="Times New Roman" pitchFamily="18" charset="0"/>
                <a:cs typeface="Times New Roman" pitchFamily="18" charset="0"/>
              </a:rPr>
              <a:t>Basin irrigation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000" b="1" dirty="0" smtClean="0">
                <a:latin typeface="Times New Roman" pitchFamily="18" charset="0"/>
                <a:cs typeface="Times New Roman" pitchFamily="18" charset="0"/>
              </a:rPr>
              <a:t>Border Irrigation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CA" sz="2000" b="1" dirty="0" smtClean="0">
                <a:latin typeface="Times New Roman" pitchFamily="18" charset="0"/>
                <a:cs typeface="Times New Roman" pitchFamily="18" charset="0"/>
              </a:rPr>
              <a:t>Furrow irrigation:-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Furrows are small channels, which carry water down the land slope between the crop rows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furrow irrigation of sugarcane is popular for several reasons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3" y="249383"/>
            <a:ext cx="8312726" cy="457200"/>
          </a:xfrm>
        </p:spPr>
        <p:txBody>
          <a:bodyPr>
            <a:noAutofit/>
          </a:bodyPr>
          <a:lstStyle/>
          <a:p>
            <a:pPr algn="r"/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845128"/>
            <a:ext cx="8492835" cy="56249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water is applied through/by gravity with out the need of power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Wind has no effect on application efficiency – indicator of irrigation performance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is simple and cheap system to install and operate – simple to deliver water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can be adapted to wide range of soil type and topography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This method is suitable for all row crops and for crops that cannot stand in water for long periods – crops those susceptible to water logging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Water infiltrates into the soil as it moves along the slope. 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crop is usually grown on the ridges between the furrows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Irrigation water flows from the field channel into the furrows by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opening up the bank of the channel, or by means of siphons or spills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193964"/>
            <a:ext cx="8354291" cy="540327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3" y="872836"/>
            <a:ext cx="8437417" cy="56665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2. </a:t>
            </a:r>
            <a:r>
              <a:rPr lang="en-US" b="1" dirty="0" smtClean="0"/>
              <a:t>Drip irrigation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Drip irrigation systems are a form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pressurized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system in which water is applied in small, controlled quantities near or below ground level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drip irrigation, water is conveyed under pressure through a pipe system to the fields, where it drips slowly onto the soil through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emitters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drippers which are located close to the plants.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the immediate root zone of each plant is wetted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this can be a very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efficient method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irrigation – less water losses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Drip irrigation system is most commonly used for production of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vegetables and perennial crops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although some limited commercial applications are occurring with certain row and field crops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509" y="207818"/>
            <a:ext cx="8382000" cy="484909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218" y="789709"/>
            <a:ext cx="8437418" cy="569421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Sprinkler irrigation</a:t>
            </a:r>
          </a:p>
          <a:p>
            <a:pPr algn="just">
              <a:lnSpc>
                <a:spcPct val="150000"/>
              </a:lnSpc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Sprinkler irrigation is a method of applying irrigation water which is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similar to natural rainfall. </a:t>
            </a:r>
          </a:p>
          <a:p>
            <a:pPr algn="just">
              <a:lnSpc>
                <a:spcPct val="150000"/>
              </a:lnSpc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Water is distributed through a system of pipes usually by </a:t>
            </a:r>
            <a:r>
              <a:rPr lang="en-CA" b="1" dirty="0" smtClean="0">
                <a:latin typeface="Times New Roman" pitchFamily="18" charset="0"/>
                <a:cs typeface="Times New Roman" pitchFamily="18" charset="0"/>
              </a:rPr>
              <a:t>pumping or pushing siphons </a:t>
            </a:r>
          </a:p>
          <a:p>
            <a:pPr algn="just">
              <a:lnSpc>
                <a:spcPct val="150000"/>
              </a:lnSpc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It is then sprayed into the air through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sprinklers so that it breaks up into small water drops which fall to the ground. </a:t>
            </a:r>
          </a:p>
          <a:p>
            <a:pPr algn="just">
              <a:lnSpc>
                <a:spcPct val="150000"/>
              </a:lnSpc>
            </a:pP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The pump supply system, sprinklers and operating conditions must be designed to enable a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uniform application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of water.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Sprinkler irrigation has been adopted in many areas as a 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water-conserving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alternative to gravity-flow systems</a:t>
            </a:r>
            <a:r>
              <a:rPr lang="en-US" dirty="0" smtClean="0"/>
              <a:t>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365126"/>
            <a:ext cx="8077200" cy="521565"/>
          </a:xfrm>
        </p:spPr>
        <p:txBody>
          <a:bodyPr>
            <a:noAutofit/>
          </a:bodyPr>
          <a:lstStyle/>
          <a:p>
            <a:pPr algn="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945" y="1011382"/>
            <a:ext cx="8562109" cy="5444835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Material Preparation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Profitable crop production partly depends on the quality of the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seed used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planting.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quality of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seedcane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used in planting is fundamental to the production of high yielding, healthy plant cane and that of subsequent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ratoons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Quality is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freedom from diseases and pests, varietal purity and germination ability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Many diseases are transmitted through infected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seedcane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(smut, RSD, mosaic infection , yellow leaf syndrome (YLS), leaf scald  etc) and many of them can cause sever 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yield losses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So, the potential cane yield that should be obtained will not be achieved if seed cane of poor quality is planted.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218" y="235528"/>
            <a:ext cx="8354291" cy="526472"/>
          </a:xfrm>
        </p:spPr>
        <p:txBody>
          <a:bodyPr>
            <a:normAutofit fontScale="90000"/>
          </a:bodyPr>
          <a:lstStyle/>
          <a:p>
            <a:pPr algn="r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Cont…</a:t>
            </a: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942109"/>
            <a:ext cx="8520545" cy="5486400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Varietal purity ensures that the desired variety is grown and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not contaminated with unwanted varieties susceptible to diseases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Young, well-grow,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more vigorous than old cane, and germinate better giving early, rapid establishment and uniform growth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 these requirements can only be satisfied by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produced in managed nurseries, and not from commercial fields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nursery should preferable be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isolated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other sugarcane producing farms on a good soils </a:t>
            </a:r>
          </a:p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should be 8-10 months old for optimum vigor and establishment when planted commercially in warm regions </a:t>
            </a:r>
          </a:p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size of nursery depends on the expected yield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extent of area to be re-planted and the rate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seedcane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/hectare to be planted commercially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2888"/>
            <a:ext cx="7886700" cy="442911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685798"/>
            <a:ext cx="8672512" cy="594360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 cane quality is measured by: </a:t>
            </a: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Freedom from diseases and pests</a:t>
            </a: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Varietal purity or free from off types and</a:t>
            </a:r>
          </a:p>
          <a:p>
            <a:pPr lvl="2" algn="just">
              <a:lnSpc>
                <a:spcPct val="150000"/>
              </a:lnSpc>
              <a:buFont typeface="Symbol" panose="05050102010706020507" pitchFamily="18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Germination capacity.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the selection of quality planting material is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importance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requires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careful attention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Seedcane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commercial plantation should be young plant cane from defined nurseries and virtually free from pests and diseases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seed cane free from diseases, having healthy and vigorous buds is the base for a good commercial crop.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 setts/canes are usually prepared by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laborers working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the interval at the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side of a field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planted.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Alternatively, this work may be done at some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point, from which the setts are distributed to the fields.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80110"/>
            <a:ext cx="7886700" cy="491404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671512"/>
            <a:ext cx="8701087" cy="595788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cane is chopped on a wooden block, using a cane knife and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soft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parts of the stalk and the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old/hardened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bottom parts should be discarded since their germination is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negligible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lnSpc>
                <a:spcPct val="150000"/>
              </a:lnSpc>
              <a:buFont typeface="Arial" charset="0"/>
              <a:buBlip>
                <a:blip r:embed="rId3"/>
              </a:buBlip>
              <a:defRPr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Requirements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for Quality Planting Material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seed material obtained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8-10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months crop age is used</a:t>
            </a: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Seed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material should be obtained from a well fertilized and irrigated crop</a:t>
            </a: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have more than 95% of viable healthy buds. </a:t>
            </a: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Moisture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content of the setts should be more than 70%.</a:t>
            </a: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free from incidence of diseases and insect pests.</a:t>
            </a:r>
          </a:p>
          <a:p>
            <a:pPr lvl="2" algn="just">
              <a:lnSpc>
                <a:spcPct val="150000"/>
              </a:lnSpc>
              <a:buFont typeface="Arial" charset="0"/>
              <a:buBlip>
                <a:blip r:embed="rId2"/>
              </a:buBlip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should be from hot water treated cane stalks.</a:t>
            </a:r>
          </a:p>
          <a:p>
            <a:pPr algn="just">
              <a:lnSpc>
                <a:spcPct val="150000"/>
              </a:lnSpc>
              <a:buFont typeface="Arial" charset="0"/>
              <a:buNone/>
              <a:defRPr/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>
                <a:latin typeface="Times New Roman" pitchFamily="18" charset="0"/>
                <a:cs typeface="Times New Roman" pitchFamily="18" charset="0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1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98" y="122830"/>
            <a:ext cx="7886700" cy="482080"/>
          </a:xfrm>
        </p:spPr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Cont.…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1012874"/>
            <a:ext cx="8643937" cy="55736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Major/largely cultivating areas of sugar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beets are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temperate latitudes of the Northern Hemisphere from 40°N to 60°N, mostly in Europe and the European part of Russia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while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cane is a tropical crop, cultivated mostly in the Caribbean and Florida, but also in Central and South America, India, and other parts of south Asia.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Minor/less cultivating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sugar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beets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American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Midwest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northeastern tip of China,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sugar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cane is also grown in Australia and 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 Africa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4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7176"/>
            <a:ext cx="7886700" cy="357187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8" y="614363"/>
            <a:ext cx="8629650" cy="598646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Seed Material Preparation Procedures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Seed Cane (SC)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seed material should be around 8-10 months crop age.</a:t>
            </a:r>
          </a:p>
          <a:p>
            <a:pPr algn="r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Chopping is done after leaf sheath is removed in order to </a:t>
            </a: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 bud germination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Length of cane setts chopped is 20-30cm.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of chopped setts between node and end should be around 5 cm with at least 2 - internodes 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Setts should be Benlate (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Benomyl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treated/ chemical treatment or HWT.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Lysol solution is used to disinfect chopping cane materials /knives.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average seed cane material consumption per ha ranges from 0.8 to l ton (8 to 10 quintals) of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01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5" y="142875"/>
            <a:ext cx="8243455" cy="577561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2" y="637309"/>
            <a:ext cx="8915401" cy="6020666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Blip>
                <a:blip r:embed="rId2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 cane Treatment Practices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HWT (50</a:t>
            </a:r>
            <a:r>
              <a:rPr lang="en-US" sz="20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for 2 hours ) is used to get a seeds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 from diseases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such as: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smut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stunting disease (RSD)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leaf scald, mosaic infection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chlorotic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streak, etc. which can cause serious yield losses.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Planting/propagation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Sugarcane is propagated by stem cutting of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immature canes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which contain </a:t>
            </a: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viable bud.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seed cane is from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25-30 cm long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contains at least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bud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but it is preferable to have from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2-3 buds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is done by laying a set of two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buds about 20-30 cm lengths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furrow.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2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55" y="242888"/>
            <a:ext cx="8044295" cy="532967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025" y="748145"/>
            <a:ext cx="8701088" cy="58669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 of planting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Ethiopia, it is mainly planted in five months i.e.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mid-December - May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early planting has favored the growth of cane and ultimately resulted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high yields. </a:t>
            </a:r>
          </a:p>
          <a:p>
            <a:pPr algn="just">
              <a:lnSpc>
                <a:spcPct val="150000"/>
              </a:lnSpc>
              <a:buBlip>
                <a:blip r:embed="rId4"/>
              </a:buBlip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planted crop is likely to suffer more due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water logging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younger stage.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Furrow planting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general, furrow method of planting is used,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depth of planting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about 20-30 cm with depth of soil covering varies from 2-8 cm. 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sugarcane varieties are planted in an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overlap of 5 cm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except long internodes (20-25 cm) varieties, that need to be planted at 10 cm overlap,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the bud sideward. </a:t>
            </a:r>
          </a:p>
          <a:p>
            <a:pPr>
              <a:lnSpc>
                <a:spcPct val="150000"/>
              </a:lnSpc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171450"/>
            <a:ext cx="8271164" cy="548986"/>
          </a:xfrm>
        </p:spPr>
        <p:txBody>
          <a:bodyPr>
            <a:noAutofit/>
          </a:bodyPr>
          <a:lstStyle/>
          <a:p>
            <a:pPr algn="r"/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50" y="803563"/>
            <a:ext cx="8758238" cy="5811549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 Density-seed rate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density is sometimes used to denote the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setts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seed pieces planted per hectare.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determined by the distance between row centers and spacing of the setts in the row.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Seed rate of sugarcane setts vary due to a number of factors such as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Variety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Row distance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method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 placement, and </a:t>
            </a:r>
          </a:p>
          <a:p>
            <a:pPr lvl="3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buds per sett. </a:t>
            </a:r>
          </a:p>
          <a:p>
            <a:pPr algn="just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0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2875"/>
            <a:ext cx="7886700" cy="605270"/>
          </a:xfrm>
        </p:spPr>
        <p:txBody>
          <a:bodyPr>
            <a:noAutofit/>
          </a:bodyPr>
          <a:lstStyle/>
          <a:p>
            <a:pPr algn="r"/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887" y="581891"/>
            <a:ext cx="8658225" cy="603322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Planting pattern: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three types are used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planting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only a single seed piece is put on a point at spacing of 1.5 m (between furrows) x 0.6 m (between seed canes)  and used when the environmental conditions are favorable for germination and for varieties with high germination rate.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Double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planting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two seed pieces are put at a spacing of 1.5m between rows &amp; 0.6 m between plants to ensure good germination rate and used when the environmental conditions are not favorable for germination and for varieties with poor germination. </a:t>
            </a:r>
          </a:p>
          <a:p>
            <a:pPr algn="just">
              <a:lnSpc>
                <a:spcPct val="150000"/>
              </a:lnSpc>
              <a:buBlip>
                <a:blip r:embed="rId3"/>
              </a:buBlip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Single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 planting with edges of the seed canes overlapping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10 to 15 cm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This is the common planting pattern used in Ethiopia.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Germination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occurs from 10-12 days after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planting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crop cycle of sugarcane is from planting to harvesting of the last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crop. Thus, it includes plant crop + 3-4 stages of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crop.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4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71450"/>
            <a:ext cx="7886700" cy="548986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692727"/>
            <a:ext cx="8658225" cy="590809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Font typeface="Arial" charset="0"/>
              <a:buBlip>
                <a:blip r:embed="rId3"/>
              </a:buBlip>
              <a:defRPr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Filling gaps/open spaces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Gaps/open spaces sometimes occurs due to uncontrollable factors such as climatic condition coupled with particular inherent problem of fields that bring about unsuccessful germination.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Open spaces exceeding 30 cm in length to be commonly observed two months after planting is usually filled with healthy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setts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or sprouts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Blip>
                <a:blip r:embed="rId4"/>
              </a:buBlip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Establishment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crop management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Sugarcane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perennial crop and allows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re-growing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vegetative buds on the crown after the crop has been harvested.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Regrowth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sugarcane field is called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ratooning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most cultivars the plant cane and first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crops tend to have the highest yields. </a:t>
            </a:r>
          </a:p>
          <a:p>
            <a:pPr algn="just"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Stalk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population and size are decreased with each successive harvest, and the plant will finally be destroyed and replanted.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3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53" y="153021"/>
            <a:ext cx="7887553" cy="42018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Comparison of Plant Crop and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Ratoon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Crop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0026" y="1025236"/>
            <a:ext cx="8715374" cy="5575589"/>
          </a:xfrm>
          <a:prstGeom prst="rect">
            <a:avLst/>
          </a:prstGeom>
          <a:noFill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2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168" y="95535"/>
            <a:ext cx="8166388" cy="477671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2.1. History, Origin and Production of Sugarcane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805218"/>
            <a:ext cx="8356209" cy="570812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Modern sugar cane production began when the noble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cane  S.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originated in New Guinea,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spread to India &amp; China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By the end of 12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century, the crop had spread throughout the world, with changes from mainly small scale farming to cultivation on large estates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Today, it’s the strategic sector in  many developing economies where agricultural activities provide best labor absorption in rural areas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recent history, the largest expansion in sugar in sugar production occurred in b/n the 1965 and 2010 with countries such as India (3 to 30 Mt and Brazil (5 to 40 Mt) of sugar dominating global production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545" y="232013"/>
            <a:ext cx="8529852" cy="510938"/>
          </a:xfrm>
        </p:spPr>
        <p:txBody>
          <a:bodyPr>
            <a:noAutofit/>
          </a:bodyPr>
          <a:lstStyle/>
          <a:p>
            <a:pPr lvl="0" algn="r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400" i="1" dirty="0" smtClean="0">
                <a:latin typeface="Times New Roman" panose="02020603050405020304" pitchFamily="18" charset="0"/>
                <a:cs typeface="Times New Roman" pitchFamily="18" charset="0"/>
              </a:rPr>
              <a:t>Cont…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28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545" y="928049"/>
            <a:ext cx="8529852" cy="5636524"/>
          </a:xfrm>
        </p:spPr>
        <p:txBody>
          <a:bodyPr>
            <a:normAutofit/>
          </a:bodyPr>
          <a:lstStyle/>
          <a:p>
            <a:pPr marL="534468" indent="-342900" algn="just" defTabSz="95784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Worldwide,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sugar production 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2010-2011 was 168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 tones, 7.4 million tons higher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2009-2010.</a:t>
            </a:r>
          </a:p>
          <a:p>
            <a:pPr marL="534468" indent="-342900" algn="just" defTabSz="957842">
              <a:lnSpc>
                <a:spcPct val="15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driver for this expansion is increased world sugar consumption resulting from rising incomes  and changes in food consumption, particularly in Asia and Africa</a:t>
            </a:r>
          </a:p>
          <a:p>
            <a:pPr marL="534468" indent="-342900" algn="just" defTabSz="957842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  <a:defRPr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estimation reflects an expected increase in sugar production in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 Brazil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that together account for around </a:t>
            </a:r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40%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world sugar production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2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163" y="200025"/>
            <a:ext cx="8786812" cy="64150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Table 1. World’s 10 Largest Sugar-producing Nations</a:t>
            </a:r>
            <a:endParaRPr lang="en-US" b="1" dirty="0">
              <a:solidFill>
                <a:srgbClr val="0033CC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572471"/>
              </p:ext>
            </p:extLst>
          </p:nvPr>
        </p:nvGraphicFramePr>
        <p:xfrm>
          <a:off x="271464" y="900754"/>
          <a:ext cx="8609330" cy="58436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8674"/>
                <a:gridCol w="208280"/>
                <a:gridCol w="3386138"/>
                <a:gridCol w="4186238"/>
              </a:tblGrid>
              <a:tr h="42124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Rank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Country                  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 in </a:t>
                      </a:r>
                      <a:r>
                        <a:rPr lang="en-US" sz="2000" b="1" kern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millions of metric tons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India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38.745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Brazil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26.000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China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11.475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Thailand</a:t>
                      </a:r>
                      <a:r>
                        <a:rPr lang="en-US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10.061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U.S.A.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7.210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Mexico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5.495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Pakistan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4.400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France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4.275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0887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Australia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3.800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2124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Germany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3.565</a:t>
                      </a:r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247">
                <a:tc gridSpan="2"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85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9182"/>
            <a:ext cx="7886700" cy="491319"/>
          </a:xfrm>
        </p:spPr>
        <p:txBody>
          <a:bodyPr>
            <a:noAutofit/>
          </a:bodyPr>
          <a:lstStyle/>
          <a:p>
            <a:pPr lvl="0" algn="ctr"/>
            <a:r>
              <a:rPr lang="en-US" sz="3200" b="1" dirty="0" smtClean="0"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2.2. Botany of Sugarcane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9" y="942976"/>
            <a:ext cx="8558213" cy="5557837"/>
          </a:xfrm>
        </p:spPr>
        <p:txBody>
          <a:bodyPr>
            <a:normAutofit lnSpcReduction="10000"/>
          </a:bodyPr>
          <a:lstStyle/>
          <a:p>
            <a:pPr defTabSz="95784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Sugarcane belongs to: </a:t>
            </a:r>
          </a:p>
          <a:p>
            <a:pPr marL="1197303" lvl="2" indent="-239461" defTabSz="957842">
              <a:lnSpc>
                <a:spcPct val="150000"/>
              </a:lnSpc>
              <a:buFont typeface="Symbol" pitchFamily="18" charset="2"/>
              <a:buChar char="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Family-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Poaceae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Gramineae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197303" lvl="2" indent="-239461" defTabSz="957842">
              <a:lnSpc>
                <a:spcPct val="150000"/>
              </a:lnSpc>
              <a:buFont typeface="Symbol" pitchFamily="18" charset="2"/>
              <a:buChar char="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Genus -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Saccharum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just" defTabSz="957842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genus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Saccharum consists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6-speicies cultivars of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which 4 are domesticated and 2 are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wild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species. </a:t>
            </a: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officinarum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L.</a:t>
            </a: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sinense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Roxb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barberi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Jesw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edule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Hassk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spontaneum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L. and</a:t>
            </a:r>
          </a:p>
          <a:p>
            <a:pPr marL="1676224" lvl="3" indent="-239461" algn="just" defTabSz="957842"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S. </a:t>
            </a:r>
            <a:r>
              <a:rPr lang="en-US" sz="2000" i="1" dirty="0" err="1">
                <a:latin typeface="Times New Roman" pitchFamily="18" charset="0"/>
                <a:cs typeface="Times New Roman" pitchFamily="18" charset="0"/>
              </a:rPr>
              <a:t>robustum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Brandes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Jeswiet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59191" indent="-359191" defTabSz="957842">
              <a:lnSpc>
                <a:spcPct val="150000"/>
              </a:lnSpc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F62DF-46C8-438B-830D-3DC1CEBBBF5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8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11935</TotalTime>
  <Words>6137</Words>
  <Application>Microsoft Office PowerPoint</Application>
  <PresentationFormat>On-screen Show (4:3)</PresentationFormat>
  <Paragraphs>601</Paragraphs>
  <Slides>56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Flow</vt:lpstr>
      <vt:lpstr>PowerPoint Presentation</vt:lpstr>
      <vt:lpstr>  Chapter Two: Sugar Producing Crops</vt:lpstr>
      <vt:lpstr>PowerPoint Presentation</vt:lpstr>
      <vt:lpstr> Comparison                                                            Cont…</vt:lpstr>
      <vt:lpstr>Comparison                                                Cont.…</vt:lpstr>
      <vt:lpstr>2.1. History, Origin and Production of Sugarcane</vt:lpstr>
      <vt:lpstr>  Cont…  </vt:lpstr>
      <vt:lpstr>PowerPoint Presentation</vt:lpstr>
      <vt:lpstr>  2.2. Botany of Sugarcane</vt:lpstr>
      <vt:lpstr> A. Cultivated Species</vt:lpstr>
      <vt:lpstr>Cont.…</vt:lpstr>
      <vt:lpstr>Cont.….</vt:lpstr>
      <vt:lpstr> B. Wild species </vt:lpstr>
      <vt:lpstr>Cont.…</vt:lpstr>
      <vt:lpstr>  2.3. Morphology of  Sugarcane</vt:lpstr>
      <vt:lpstr>Cont.…</vt:lpstr>
      <vt:lpstr>Cont.….</vt:lpstr>
      <vt:lpstr>Cont.….</vt:lpstr>
      <vt:lpstr>Cont.…</vt:lpstr>
      <vt:lpstr>Cont.…</vt:lpstr>
      <vt:lpstr>Cont…</vt:lpstr>
      <vt:lpstr>2.4. Ecological Requirement of Sugarcane </vt:lpstr>
      <vt:lpstr>Cont..</vt:lpstr>
      <vt:lpstr>Cont…</vt:lpstr>
      <vt:lpstr>Cont…</vt:lpstr>
      <vt:lpstr>  2.5. Sugarcane Production in Ethiopia</vt:lpstr>
      <vt:lpstr>Cont….</vt:lpstr>
      <vt:lpstr>Cont….</vt:lpstr>
      <vt:lpstr>Cont…</vt:lpstr>
      <vt:lpstr>Cont…</vt:lpstr>
      <vt:lpstr>2.6. Sugarcane Production Practices</vt:lpstr>
      <vt:lpstr>   Sugarcane Agronomy</vt:lpstr>
      <vt:lpstr>Cont…</vt:lpstr>
      <vt:lpstr>Cont..</vt:lpstr>
      <vt:lpstr>Cont…</vt:lpstr>
      <vt:lpstr>Cont...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Cont…</vt:lpstr>
      <vt:lpstr>Comparison of Plant Crop and Ratoon Crop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841</cp:revision>
  <dcterms:created xsi:type="dcterms:W3CDTF">2017-03-16T16:57:17Z</dcterms:created>
  <dcterms:modified xsi:type="dcterms:W3CDTF">2020-03-09T18:33:54Z</dcterms:modified>
</cp:coreProperties>
</file>