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85" r:id="rId3"/>
    <p:sldId id="287" r:id="rId4"/>
    <p:sldId id="284" r:id="rId5"/>
    <p:sldId id="258" r:id="rId6"/>
    <p:sldId id="259" r:id="rId7"/>
    <p:sldId id="260" r:id="rId8"/>
    <p:sldId id="261" r:id="rId9"/>
    <p:sldId id="262" r:id="rId10"/>
    <p:sldId id="263" r:id="rId11"/>
    <p:sldId id="264" r:id="rId12"/>
    <p:sldId id="265" r:id="rId13"/>
    <p:sldId id="266" r:id="rId14"/>
    <p:sldId id="267" r:id="rId15"/>
    <p:sldId id="268" r:id="rId16"/>
    <p:sldId id="269" r:id="rId17"/>
    <p:sldId id="288" r:id="rId18"/>
    <p:sldId id="270" r:id="rId19"/>
    <p:sldId id="272" r:id="rId20"/>
    <p:sldId id="273"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notesViewPr>
    <p:cSldViewPr>
      <p:cViewPr varScale="1">
        <p:scale>
          <a:sx n="75" d="100"/>
          <a:sy n="75" d="100"/>
        </p:scale>
        <p:origin x="-1938" y="-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912073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5B3E42B4-C61F-4FEA-8607-71537369BA22}" type="datetimeFigureOut">
              <a:rPr lang="en-US" smtClean="0"/>
              <a:t>05-Mar-20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83A035E-9444-4BB9-916D-ACA5B9154A08}" type="slidenum">
              <a:rPr lang="en-US" smtClean="0"/>
              <a:t>‹#›</a:t>
            </a:fld>
            <a:endParaRPr lang="en-US"/>
          </a:p>
        </p:txBody>
      </p:sp>
    </p:spTree>
    <p:extLst>
      <p:ext uri="{BB962C8B-B14F-4D97-AF65-F5344CB8AC3E}">
        <p14:creationId xmlns:p14="http://schemas.microsoft.com/office/powerpoint/2010/main" val="240223320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0319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C1666E-CBA9-41A8-84C9-F2971F675458}" type="datetime1">
              <a:rPr lang="en-US" smtClean="0"/>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005A9-7800-42FE-BD1D-FDDC6EE06C91}" type="slidenum">
              <a:rPr lang="en-US" smtClean="0"/>
              <a:t>‹#›</a:t>
            </a:fld>
            <a:endParaRPr lang="en-US"/>
          </a:p>
        </p:txBody>
      </p:sp>
    </p:spTree>
    <p:extLst>
      <p:ext uri="{BB962C8B-B14F-4D97-AF65-F5344CB8AC3E}">
        <p14:creationId xmlns:p14="http://schemas.microsoft.com/office/powerpoint/2010/main" val="308799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40E11-1F61-4409-B256-7E236508D816}" type="datetime1">
              <a:rPr lang="en-US" smtClean="0"/>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005A9-7800-42FE-BD1D-FDDC6EE06C91}" type="slidenum">
              <a:rPr lang="en-US" smtClean="0"/>
              <a:t>‹#›</a:t>
            </a:fld>
            <a:endParaRPr lang="en-US"/>
          </a:p>
        </p:txBody>
      </p:sp>
    </p:spTree>
    <p:extLst>
      <p:ext uri="{BB962C8B-B14F-4D97-AF65-F5344CB8AC3E}">
        <p14:creationId xmlns:p14="http://schemas.microsoft.com/office/powerpoint/2010/main" val="970553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0255A-9442-4DDA-B323-D6829FD9A90B}" type="datetime1">
              <a:rPr lang="en-US" smtClean="0"/>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005A9-7800-42FE-BD1D-FDDC6EE06C91}" type="slidenum">
              <a:rPr lang="en-US" smtClean="0"/>
              <a:t>‹#›</a:t>
            </a:fld>
            <a:endParaRPr lang="en-US"/>
          </a:p>
        </p:txBody>
      </p:sp>
    </p:spTree>
    <p:extLst>
      <p:ext uri="{BB962C8B-B14F-4D97-AF65-F5344CB8AC3E}">
        <p14:creationId xmlns:p14="http://schemas.microsoft.com/office/powerpoint/2010/main" val="310521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901E1-8BEC-4F04-A296-A3B580E524EC}" type="datetime1">
              <a:rPr lang="en-US" smtClean="0"/>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005A9-7800-42FE-BD1D-FDDC6EE06C91}" type="slidenum">
              <a:rPr lang="en-US" smtClean="0"/>
              <a:t>‹#›</a:t>
            </a:fld>
            <a:endParaRPr lang="en-US"/>
          </a:p>
        </p:txBody>
      </p:sp>
    </p:spTree>
    <p:extLst>
      <p:ext uri="{BB962C8B-B14F-4D97-AF65-F5344CB8AC3E}">
        <p14:creationId xmlns:p14="http://schemas.microsoft.com/office/powerpoint/2010/main" val="1876843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C24E44-34D1-4E1E-B3B8-1DE3D2DC08F4}" type="datetime1">
              <a:rPr lang="en-US" smtClean="0"/>
              <a:t>05-Mar-20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005A9-7800-42FE-BD1D-FDDC6EE06C91}" type="slidenum">
              <a:rPr lang="en-US" smtClean="0"/>
              <a:t>‹#›</a:t>
            </a:fld>
            <a:endParaRPr lang="en-US"/>
          </a:p>
        </p:txBody>
      </p:sp>
    </p:spTree>
    <p:extLst>
      <p:ext uri="{BB962C8B-B14F-4D97-AF65-F5344CB8AC3E}">
        <p14:creationId xmlns:p14="http://schemas.microsoft.com/office/powerpoint/2010/main" val="272083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FDF8F0-C491-406A-A59F-1861310F6BF4}" type="datetime1">
              <a:rPr lang="en-US" smtClean="0"/>
              <a:t>05-Mar-20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005A9-7800-42FE-BD1D-FDDC6EE06C91}" type="slidenum">
              <a:rPr lang="en-US" smtClean="0"/>
              <a:t>‹#›</a:t>
            </a:fld>
            <a:endParaRPr lang="en-US"/>
          </a:p>
        </p:txBody>
      </p:sp>
    </p:spTree>
    <p:extLst>
      <p:ext uri="{BB962C8B-B14F-4D97-AF65-F5344CB8AC3E}">
        <p14:creationId xmlns:p14="http://schemas.microsoft.com/office/powerpoint/2010/main" val="873244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086D7A-E432-46BB-B8E6-86B4EEDBFD60}" type="datetime1">
              <a:rPr lang="en-US" smtClean="0"/>
              <a:t>05-Mar-20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3005A9-7800-42FE-BD1D-FDDC6EE06C91}" type="slidenum">
              <a:rPr lang="en-US" smtClean="0"/>
              <a:t>‹#›</a:t>
            </a:fld>
            <a:endParaRPr lang="en-US"/>
          </a:p>
        </p:txBody>
      </p:sp>
    </p:spTree>
    <p:extLst>
      <p:ext uri="{BB962C8B-B14F-4D97-AF65-F5344CB8AC3E}">
        <p14:creationId xmlns:p14="http://schemas.microsoft.com/office/powerpoint/2010/main" val="195488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B7699D-9658-41A3-9C74-ADDE27712587}" type="datetime1">
              <a:rPr lang="en-US" smtClean="0"/>
              <a:t>05-Mar-20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005A9-7800-42FE-BD1D-FDDC6EE06C91}" type="slidenum">
              <a:rPr lang="en-US" smtClean="0"/>
              <a:t>‹#›</a:t>
            </a:fld>
            <a:endParaRPr lang="en-US"/>
          </a:p>
        </p:txBody>
      </p:sp>
    </p:spTree>
    <p:extLst>
      <p:ext uri="{BB962C8B-B14F-4D97-AF65-F5344CB8AC3E}">
        <p14:creationId xmlns:p14="http://schemas.microsoft.com/office/powerpoint/2010/main" val="428927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56264-B16D-4F67-99F6-3595C603D2C9}" type="datetime1">
              <a:rPr lang="en-US" smtClean="0"/>
              <a:t>05-Mar-20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3005A9-7800-42FE-BD1D-FDDC6EE06C91}" type="slidenum">
              <a:rPr lang="en-US" smtClean="0"/>
              <a:t>‹#›</a:t>
            </a:fld>
            <a:endParaRPr lang="en-US"/>
          </a:p>
        </p:txBody>
      </p:sp>
    </p:spTree>
    <p:extLst>
      <p:ext uri="{BB962C8B-B14F-4D97-AF65-F5344CB8AC3E}">
        <p14:creationId xmlns:p14="http://schemas.microsoft.com/office/powerpoint/2010/main" val="286112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DAC3A-6305-4D82-BB00-4EC23BFE3DF8}" type="datetime1">
              <a:rPr lang="en-US" smtClean="0"/>
              <a:t>05-Mar-20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005A9-7800-42FE-BD1D-FDDC6EE06C91}" type="slidenum">
              <a:rPr lang="en-US" smtClean="0"/>
              <a:t>‹#›</a:t>
            </a:fld>
            <a:endParaRPr lang="en-US"/>
          </a:p>
        </p:txBody>
      </p:sp>
    </p:spTree>
    <p:extLst>
      <p:ext uri="{BB962C8B-B14F-4D97-AF65-F5344CB8AC3E}">
        <p14:creationId xmlns:p14="http://schemas.microsoft.com/office/powerpoint/2010/main" val="21848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01D0C-5A2F-4BA1-867A-683CF1348EDD}" type="datetime1">
              <a:rPr lang="en-US" smtClean="0"/>
              <a:t>05-Mar-20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005A9-7800-42FE-BD1D-FDDC6EE06C91}" type="slidenum">
              <a:rPr lang="en-US" smtClean="0"/>
              <a:t>‹#›</a:t>
            </a:fld>
            <a:endParaRPr lang="en-US"/>
          </a:p>
        </p:txBody>
      </p:sp>
    </p:spTree>
    <p:extLst>
      <p:ext uri="{BB962C8B-B14F-4D97-AF65-F5344CB8AC3E}">
        <p14:creationId xmlns:p14="http://schemas.microsoft.com/office/powerpoint/2010/main" val="407177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A10FA-0206-497B-A4FE-B95A1C5418CE}" type="datetime1">
              <a:rPr lang="en-US" smtClean="0"/>
              <a:t>05-Mar-20</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005A9-7800-42FE-BD1D-FDDC6EE06C91}" type="slidenum">
              <a:rPr lang="en-US" smtClean="0"/>
              <a:t>‹#›</a:t>
            </a:fld>
            <a:endParaRPr lang="en-US"/>
          </a:p>
        </p:txBody>
      </p:sp>
    </p:spTree>
    <p:extLst>
      <p:ext uri="{BB962C8B-B14F-4D97-AF65-F5344CB8AC3E}">
        <p14:creationId xmlns:p14="http://schemas.microsoft.com/office/powerpoint/2010/main" val="1006747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lgn="ctr">
              <a:buNone/>
            </a:pPr>
            <a:r>
              <a:rPr lang="en-US" sz="2400" b="1" dirty="0" smtClean="0"/>
              <a:t>CHAPTER 1: INTRODUCTION</a:t>
            </a:r>
          </a:p>
          <a:p>
            <a:pPr marL="0" indent="0">
              <a:buNone/>
            </a:pPr>
            <a:r>
              <a:rPr lang="en-US" sz="2400" b="1" dirty="0" smtClean="0"/>
              <a:t>1.1. DEFINITION &amp; IMPORTANCE OF FIELD CROPS</a:t>
            </a:r>
          </a:p>
          <a:p>
            <a:pPr marL="0" indent="0">
              <a:buNone/>
            </a:pPr>
            <a:r>
              <a:rPr lang="en-US" sz="2400" b="1" dirty="0" smtClean="0"/>
              <a:t>When, why and how was crop production started?</a:t>
            </a:r>
          </a:p>
          <a:p>
            <a:pPr>
              <a:buFont typeface="Wingdings" panose="05000000000000000000" pitchFamily="2" charset="2"/>
              <a:buChar char="ü"/>
            </a:pPr>
            <a:r>
              <a:rPr lang="en-US" sz="2400" dirty="0" smtClean="0"/>
              <a:t>Primitive man was totally dependent on hunting wild animals and</a:t>
            </a:r>
            <a:br>
              <a:rPr lang="en-US" sz="2400" dirty="0" smtClean="0"/>
            </a:br>
            <a:r>
              <a:rPr lang="en-US" sz="2400" dirty="0" smtClean="0"/>
              <a:t>gathering edible fruits, berries, leaves &amp; roots from naturally grown forest</a:t>
            </a:r>
          </a:p>
          <a:p>
            <a:pPr>
              <a:buFont typeface="Wingdings" panose="05000000000000000000" pitchFamily="2" charset="2"/>
              <a:buChar char="ü"/>
            </a:pPr>
            <a:r>
              <a:rPr lang="en-US" sz="2400" dirty="0" smtClean="0"/>
              <a:t>The natural food supply might not be always sufficiently stable or plentiful to supply his needs consistently</a:t>
            </a:r>
          </a:p>
          <a:p>
            <a:pPr marL="548640">
              <a:buFont typeface="Wingdings" panose="05000000000000000000" pitchFamily="2" charset="2"/>
              <a:buChar char="ü"/>
            </a:pPr>
            <a:r>
              <a:rPr lang="en-US" sz="2400" dirty="0" smtClean="0"/>
              <a:t>The most probable causes of shortage of natural food supply are:</a:t>
            </a:r>
            <a:br>
              <a:rPr lang="en-US" sz="2400" dirty="0" smtClean="0"/>
            </a:br>
            <a:r>
              <a:rPr lang="en-US" sz="2400" dirty="0" smtClean="0"/>
              <a:t>1</a:t>
            </a:r>
            <a:r>
              <a:rPr lang="en-US" sz="2400" b="1" i="1" dirty="0" smtClean="0"/>
              <a:t>. Population growth</a:t>
            </a:r>
            <a:br>
              <a:rPr lang="en-US" sz="2400" b="1" i="1" dirty="0" smtClean="0"/>
            </a:br>
            <a:r>
              <a:rPr lang="en-US" sz="2400" b="1" i="1" dirty="0" smtClean="0"/>
              <a:t>2. Natural calamities (drought, hail, flood, pest epidemics, etc.)</a:t>
            </a:r>
          </a:p>
          <a:p>
            <a:pPr>
              <a:buFont typeface="Wingdings" panose="05000000000000000000" pitchFamily="2" charset="2"/>
              <a:buChar char="ü"/>
            </a:pPr>
            <a:r>
              <a:rPr lang="en-US" sz="2400" dirty="0" smtClean="0"/>
              <a:t>As population increased or calamities occurred, the natural food supply might not be always sufficiently stable or plentiful to supply his needs consistently</a:t>
            </a:r>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1</a:t>
            </a:fld>
            <a:endParaRPr lang="en-US"/>
          </a:p>
        </p:txBody>
      </p:sp>
    </p:spTree>
    <p:extLst>
      <p:ext uri="{BB962C8B-B14F-4D97-AF65-F5344CB8AC3E}">
        <p14:creationId xmlns:p14="http://schemas.microsoft.com/office/powerpoint/2010/main" val="2838434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705600"/>
          </a:xfrm>
        </p:spPr>
        <p:txBody>
          <a:bodyPr>
            <a:noAutofit/>
          </a:bodyPr>
          <a:lstStyle/>
          <a:p>
            <a:pPr marL="0" indent="0" algn="ctr">
              <a:lnSpc>
                <a:spcPct val="150000"/>
              </a:lnSpc>
              <a:buNone/>
            </a:pPr>
            <a:r>
              <a:rPr lang="en-US" sz="2400" dirty="0"/>
              <a:t> </a:t>
            </a:r>
            <a:r>
              <a:rPr lang="en-US" sz="2400" b="1" dirty="0" smtClean="0"/>
              <a:t>Methods of rejuvenating and preserving soil involve:</a:t>
            </a:r>
          </a:p>
          <a:p>
            <a:pPr marL="457200" indent="-457200">
              <a:spcBef>
                <a:spcPts val="0"/>
              </a:spcBef>
              <a:buAutoNum type="arabicPeriod"/>
            </a:pPr>
            <a:r>
              <a:rPr lang="en-US" sz="2400" dirty="0" smtClean="0"/>
              <a:t>Conservation tillage which minimizes soil erosion and preserves moisture in the soil</a:t>
            </a:r>
          </a:p>
          <a:p>
            <a:pPr marL="457200" indent="-457200">
              <a:spcBef>
                <a:spcPts val="0"/>
              </a:spcBef>
              <a:buAutoNum type="arabicPeriod"/>
            </a:pPr>
            <a:endParaRPr lang="en-US" sz="2400" dirty="0" smtClean="0"/>
          </a:p>
          <a:p>
            <a:pPr marL="0" indent="0">
              <a:spcBef>
                <a:spcPts val="0"/>
              </a:spcBef>
              <a:buNone/>
            </a:pPr>
            <a:r>
              <a:rPr lang="en-US" sz="2400" dirty="0" smtClean="0"/>
              <a:t>2. Rotation of crops to use natural soil fertility most efficiently coupled with allowing some land to lay fallow and planting legumes in alternate years with the grain crops.</a:t>
            </a:r>
          </a:p>
          <a:p>
            <a:pPr marL="0" indent="0">
              <a:spcBef>
                <a:spcPts val="0"/>
              </a:spcBef>
              <a:buNone/>
            </a:pPr>
            <a:endParaRPr lang="en-US" sz="2400" dirty="0" smtClean="0"/>
          </a:p>
          <a:p>
            <a:pPr marL="0" indent="0">
              <a:spcBef>
                <a:spcPts val="0"/>
              </a:spcBef>
              <a:buNone/>
            </a:pPr>
            <a:r>
              <a:rPr lang="en-US" sz="2400" dirty="0" smtClean="0"/>
              <a:t>3. Using animal manure where possible and minimizing the use of chemical fertilizers. Especially to avoid runoff and pollution of water sources</a:t>
            </a:r>
          </a:p>
          <a:p>
            <a:pPr marL="0" indent="0">
              <a:spcBef>
                <a:spcPts val="0"/>
              </a:spcBef>
              <a:buNone/>
            </a:pPr>
            <a:endParaRPr lang="en-US" sz="2400" dirty="0" smtClean="0"/>
          </a:p>
          <a:p>
            <a:pPr marL="0" indent="0">
              <a:spcBef>
                <a:spcPts val="0"/>
              </a:spcBef>
              <a:buNone/>
            </a:pPr>
            <a:r>
              <a:rPr lang="en-US" sz="2400" dirty="0"/>
              <a:t>4</a:t>
            </a:r>
            <a:r>
              <a:rPr lang="en-US" sz="2400" dirty="0" smtClean="0"/>
              <a:t>. Using biological controls wherever possible, and minimizing the use of chemical insecticides</a:t>
            </a:r>
          </a:p>
          <a:p>
            <a:pPr marL="0" indent="0">
              <a:spcBef>
                <a:spcPts val="0"/>
              </a:spcBef>
              <a:buNone/>
            </a:pPr>
            <a:endParaRPr lang="en-US" sz="2400" dirty="0" smtClean="0"/>
          </a:p>
          <a:p>
            <a:pPr marL="0" indent="0">
              <a:lnSpc>
                <a:spcPct val="150000"/>
              </a:lnSpc>
              <a:spcBef>
                <a:spcPts val="0"/>
              </a:spcBef>
              <a:buNone/>
            </a:pPr>
            <a:r>
              <a:rPr lang="en-US" sz="2400" dirty="0"/>
              <a:t>5</a:t>
            </a:r>
            <a:r>
              <a:rPr lang="en-US" sz="2400" dirty="0" smtClean="0"/>
              <a:t>. Using disease-resistant varieties of crops</a:t>
            </a:r>
          </a:p>
          <a:p>
            <a:pPr marL="0" indent="0">
              <a:lnSpc>
                <a:spcPct val="150000"/>
              </a:lnSpc>
              <a:spcBef>
                <a:spcPts val="0"/>
              </a:spcBef>
              <a:buNone/>
            </a:pPr>
            <a:r>
              <a:rPr lang="en-US" sz="2400" dirty="0"/>
              <a:t>6</a:t>
            </a:r>
            <a:r>
              <a:rPr lang="en-US" sz="2400" dirty="0" smtClean="0"/>
              <a:t>. Using crop rotation and avoiding a monoculture</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10</a:t>
            </a:fld>
            <a:endParaRPr lang="en-US"/>
          </a:p>
        </p:txBody>
      </p:sp>
    </p:spTree>
    <p:extLst>
      <p:ext uri="{BB962C8B-B14F-4D97-AF65-F5344CB8AC3E}">
        <p14:creationId xmlns:p14="http://schemas.microsoft.com/office/powerpoint/2010/main" val="2823391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marL="0" indent="0" algn="ctr">
              <a:lnSpc>
                <a:spcPct val="150000"/>
              </a:lnSpc>
              <a:buNone/>
            </a:pPr>
            <a:r>
              <a:rPr lang="en-US" sz="2400" b="1" dirty="0" smtClean="0"/>
              <a:t>Providing institutional support for farmers</a:t>
            </a:r>
          </a:p>
          <a:p>
            <a:pPr marL="0" indent="0">
              <a:lnSpc>
                <a:spcPct val="110000"/>
              </a:lnSpc>
              <a:buNone/>
            </a:pPr>
            <a:r>
              <a:rPr lang="en-US" sz="2400" dirty="0" smtClean="0"/>
              <a:t>1. Readily available access to credit</a:t>
            </a:r>
          </a:p>
          <a:p>
            <a:pPr marL="0" indent="0">
              <a:lnSpc>
                <a:spcPct val="110000"/>
              </a:lnSpc>
              <a:buNone/>
            </a:pPr>
            <a:r>
              <a:rPr lang="en-US" sz="2400" dirty="0" smtClean="0"/>
              <a:t>2. Latest information on marketing; cost, pricing, etc.</a:t>
            </a:r>
          </a:p>
          <a:p>
            <a:pPr marL="0" indent="0">
              <a:lnSpc>
                <a:spcPct val="110000"/>
              </a:lnSpc>
              <a:buNone/>
            </a:pPr>
            <a:r>
              <a:rPr lang="en-US" sz="2400" dirty="0" smtClean="0"/>
              <a:t>3. Good roads, railroads, and other transportation facilities</a:t>
            </a:r>
          </a:p>
          <a:p>
            <a:pPr marL="0" indent="0">
              <a:lnSpc>
                <a:spcPct val="110000"/>
              </a:lnSpc>
              <a:buNone/>
            </a:pPr>
            <a:r>
              <a:rPr lang="en-US" sz="2400" dirty="0" smtClean="0"/>
              <a:t>4. Availability of the latest agricultural technology</a:t>
            </a:r>
          </a:p>
          <a:p>
            <a:pPr marL="0" indent="0">
              <a:lnSpc>
                <a:spcPct val="150000"/>
              </a:lnSpc>
              <a:buNone/>
            </a:pPr>
            <a:r>
              <a:rPr lang="en-US" sz="2400" b="1" dirty="0" smtClean="0"/>
              <a:t>Government will need to become involved in order to:</a:t>
            </a:r>
          </a:p>
          <a:p>
            <a:pPr marL="0" indent="0">
              <a:lnSpc>
                <a:spcPct val="150000"/>
              </a:lnSpc>
              <a:buNone/>
            </a:pPr>
            <a:r>
              <a:rPr lang="en-US" sz="2400" dirty="0" smtClean="0"/>
              <a:t>1. Provide for the infrastructure</a:t>
            </a:r>
          </a:p>
          <a:p>
            <a:pPr marL="0" indent="0">
              <a:lnSpc>
                <a:spcPct val="150000"/>
              </a:lnSpc>
              <a:buNone/>
            </a:pPr>
            <a:r>
              <a:rPr lang="en-US" sz="2400" dirty="0" smtClean="0"/>
              <a:t>2. Encourage research in biotechnology</a:t>
            </a:r>
          </a:p>
          <a:p>
            <a:pPr marL="0" indent="0">
              <a:lnSpc>
                <a:spcPct val="150000"/>
              </a:lnSpc>
              <a:buNone/>
            </a:pPr>
            <a:r>
              <a:rPr lang="en-US" sz="2400" dirty="0" smtClean="0"/>
              <a:t>3. Advise and assist in the conservation of nature</a:t>
            </a:r>
          </a:p>
          <a:p>
            <a:pPr marL="0" indent="0">
              <a:lnSpc>
                <a:spcPct val="120000"/>
              </a:lnSpc>
              <a:buNone/>
            </a:pPr>
            <a:r>
              <a:rPr lang="en-US" sz="2400" dirty="0" smtClean="0"/>
              <a:t>4. Address the global problems of climate change as they may affect agriculture</a:t>
            </a:r>
          </a:p>
          <a:p>
            <a:pPr marL="0" indent="0">
              <a:lnSpc>
                <a:spcPct val="150000"/>
              </a:lnSpc>
              <a:buNone/>
            </a:pPr>
            <a:r>
              <a:rPr lang="en-US" sz="2400" dirty="0" smtClean="0"/>
              <a:t>5. Avoid the misuse of tariffs or other trade regulation which might discriminate against the farmer</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11</a:t>
            </a:fld>
            <a:endParaRPr lang="en-US"/>
          </a:p>
        </p:txBody>
      </p:sp>
    </p:spTree>
    <p:extLst>
      <p:ext uri="{BB962C8B-B14F-4D97-AF65-F5344CB8AC3E}">
        <p14:creationId xmlns:p14="http://schemas.microsoft.com/office/powerpoint/2010/main" val="259541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marL="0" indent="0">
              <a:buNone/>
            </a:pPr>
            <a:r>
              <a:rPr lang="en-US" sz="2400" b="1" dirty="0" smtClean="0"/>
              <a:t>1.3. Challenges and Opportunity of Crop Production in Ethiopia</a:t>
            </a:r>
          </a:p>
          <a:p>
            <a:pPr marL="0" indent="0">
              <a:buNone/>
            </a:pPr>
            <a:r>
              <a:rPr lang="en-US" sz="2400" b="1" dirty="0" smtClean="0"/>
              <a:t>1.3.1. Challenges of crop production in Ethiopia are</a:t>
            </a:r>
          </a:p>
          <a:p>
            <a:pPr algn="just">
              <a:buFont typeface="Wingdings" panose="05000000000000000000" pitchFamily="2" charset="2"/>
              <a:buChar char="Ø"/>
            </a:pPr>
            <a:r>
              <a:rPr lang="en-US" sz="2400" dirty="0" smtClean="0"/>
              <a:t>Poverty</a:t>
            </a:r>
          </a:p>
          <a:p>
            <a:pPr algn="just">
              <a:buFont typeface="Wingdings" panose="05000000000000000000" pitchFamily="2" charset="2"/>
              <a:buChar char="Ø"/>
            </a:pPr>
            <a:r>
              <a:rPr lang="en-US" sz="2400" dirty="0" smtClean="0"/>
              <a:t>Population explosion (high fertility). </a:t>
            </a:r>
            <a:r>
              <a:rPr lang="en-US" sz="2400" dirty="0" smtClean="0">
                <a:solidFill>
                  <a:srgbClr val="FF0000"/>
                </a:solidFill>
              </a:rPr>
              <a:t>How can we balance pop. growth and food production???</a:t>
            </a:r>
          </a:p>
          <a:p>
            <a:pPr algn="just">
              <a:buFont typeface="Wingdings" panose="05000000000000000000" pitchFamily="2" charset="2"/>
              <a:buChar char="Ø"/>
            </a:pPr>
            <a:r>
              <a:rPr lang="en-US" sz="2400" dirty="0" smtClean="0"/>
              <a:t>Hunger</a:t>
            </a:r>
          </a:p>
          <a:p>
            <a:pPr algn="just">
              <a:buFont typeface="Wingdings" panose="05000000000000000000" pitchFamily="2" charset="2"/>
              <a:buChar char="Ø"/>
            </a:pPr>
            <a:r>
              <a:rPr lang="en-US" sz="2400" dirty="0" smtClean="0"/>
              <a:t>Environmental degradation</a:t>
            </a:r>
          </a:p>
          <a:p>
            <a:pPr algn="just">
              <a:buFont typeface="Wingdings" panose="05000000000000000000" pitchFamily="2" charset="2"/>
              <a:buChar char="Ø"/>
            </a:pPr>
            <a:r>
              <a:rPr lang="en-US" sz="2400" dirty="0" smtClean="0"/>
              <a:t>The extent of environmental degradation is extremely alarming. </a:t>
            </a:r>
          </a:p>
          <a:p>
            <a:pPr algn="just">
              <a:buFont typeface="Wingdings" panose="05000000000000000000" pitchFamily="2" charset="2"/>
              <a:buChar char="Ø"/>
            </a:pPr>
            <a:r>
              <a:rPr lang="en-US" sz="2400" dirty="0" smtClean="0"/>
              <a:t> Every second over 200 tons of CO2 is released and 750 tons of topsoil is lost. </a:t>
            </a:r>
          </a:p>
          <a:p>
            <a:pPr algn="just">
              <a:buFont typeface="Wingdings" panose="05000000000000000000" pitchFamily="2" charset="2"/>
              <a:buChar char="Ø"/>
            </a:pPr>
            <a:r>
              <a:rPr lang="en-US" sz="2400" dirty="0" smtClean="0"/>
              <a:t>Every day 47, 000 ha of forest is destroyed, and more than 16,000 ha of land are turned to desert and 100 species become extinct. </a:t>
            </a:r>
          </a:p>
          <a:p>
            <a:pPr algn="just">
              <a:buFont typeface="Wingdings" panose="05000000000000000000" pitchFamily="2" charset="2"/>
              <a:buChar char="Ø"/>
            </a:pPr>
            <a:endParaRPr lang="en-US" sz="2400" dirty="0" smtClean="0"/>
          </a:p>
          <a:p>
            <a:pPr algn="just">
              <a:buFont typeface="Wingdings" panose="05000000000000000000" pitchFamily="2" charset="2"/>
              <a:buChar char="Ø"/>
            </a:pPr>
            <a:r>
              <a:rPr lang="en-US" sz="2400" dirty="0" smtClean="0"/>
              <a:t>In Ethiopia the present land degradation is a shocking problem. Forest cover is diminishing at a rate of 20,000 km2 per year. </a:t>
            </a:r>
          </a:p>
          <a:p>
            <a:pPr algn="just">
              <a:buFont typeface="Wingdings" panose="05000000000000000000" pitchFamily="2" charset="2"/>
              <a:buChar char="Ø"/>
            </a:pPr>
            <a:r>
              <a:rPr lang="en-US" sz="2400" dirty="0" smtClean="0"/>
              <a:t>Nearly half of the country’s area is subjected to severe soil erosion with annual soil losses rate of 20 tons per hectare of cultivated land.</a:t>
            </a:r>
          </a:p>
          <a:p>
            <a:pPr algn="just">
              <a:buFont typeface="Wingdings" panose="05000000000000000000" pitchFamily="2" charset="2"/>
              <a:buChar char="Ø"/>
            </a:pPr>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12</a:t>
            </a:fld>
            <a:endParaRPr lang="en-US"/>
          </a:p>
        </p:txBody>
      </p:sp>
    </p:spTree>
    <p:extLst>
      <p:ext uri="{BB962C8B-B14F-4D97-AF65-F5344CB8AC3E}">
        <p14:creationId xmlns:p14="http://schemas.microsoft.com/office/powerpoint/2010/main" val="4119627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610600" cy="6553200"/>
          </a:xfrm>
        </p:spPr>
        <p:txBody>
          <a:bodyPr>
            <a:noAutofit/>
          </a:bodyPr>
          <a:lstStyle/>
          <a:p>
            <a:pPr>
              <a:buFont typeface="Wingdings" panose="05000000000000000000" pitchFamily="2" charset="2"/>
              <a:buChar char="ü"/>
            </a:pPr>
            <a:r>
              <a:rPr lang="en-US" sz="2400" b="1" i="1" dirty="0" smtClean="0"/>
              <a:t>Growth rates of food production have, however, begun to lag worldwide; some of these reasons are:</a:t>
            </a:r>
          </a:p>
          <a:p>
            <a:pPr marL="0" indent="0">
              <a:buNone/>
            </a:pPr>
            <a:r>
              <a:rPr lang="en-US" sz="2400" dirty="0" smtClean="0"/>
              <a:t>1. Widespread salinity and water logging of irrigated land;</a:t>
            </a:r>
          </a:p>
          <a:p>
            <a:pPr marL="0" indent="0">
              <a:buNone/>
            </a:pPr>
            <a:r>
              <a:rPr lang="en-US" sz="2400" dirty="0" smtClean="0"/>
              <a:t>2. Sharply falling fertilizer use growth rates</a:t>
            </a:r>
          </a:p>
          <a:p>
            <a:pPr marL="0" indent="0">
              <a:buNone/>
            </a:pPr>
            <a:r>
              <a:rPr lang="en-US" sz="2400" dirty="0" smtClean="0"/>
              <a:t>3. </a:t>
            </a:r>
            <a:r>
              <a:rPr lang="en-US" sz="2400" dirty="0" smtClean="0"/>
              <a:t>Severe </a:t>
            </a:r>
            <a:r>
              <a:rPr lang="en-US" sz="2400" dirty="0" smtClean="0"/>
              <a:t>control on pesticides use is put in place due to health and environmental hazards;</a:t>
            </a:r>
          </a:p>
          <a:p>
            <a:pPr marL="0" indent="0">
              <a:buNone/>
            </a:pPr>
            <a:r>
              <a:rPr lang="en-US" sz="2400" dirty="0" smtClean="0"/>
              <a:t>5. National and international support for agriculture research has declined.</a:t>
            </a:r>
          </a:p>
          <a:p>
            <a:pPr marL="0" indent="0">
              <a:buNone/>
            </a:pPr>
            <a:r>
              <a:rPr lang="en-US" sz="2400" b="1" dirty="0" smtClean="0"/>
              <a:t>1.5. Means for Increasing Crop Production and Productivity in Ethiopia</a:t>
            </a:r>
          </a:p>
          <a:p>
            <a:pPr marL="0" indent="0">
              <a:buNone/>
            </a:pPr>
            <a:r>
              <a:rPr lang="en-US" sz="2400" b="1" i="1" dirty="0" smtClean="0"/>
              <a:t>1. Maximizing arable land use</a:t>
            </a:r>
          </a:p>
          <a:p>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13</a:t>
            </a:fld>
            <a:endParaRPr lang="en-US"/>
          </a:p>
        </p:txBody>
      </p:sp>
    </p:spTree>
    <p:extLst>
      <p:ext uri="{BB962C8B-B14F-4D97-AF65-F5344CB8AC3E}">
        <p14:creationId xmlns:p14="http://schemas.microsoft.com/office/powerpoint/2010/main" val="204618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8991600" cy="6705600"/>
          </a:xfrm>
        </p:spPr>
        <p:txBody>
          <a:bodyPr>
            <a:normAutofit/>
          </a:bodyPr>
          <a:lstStyle/>
          <a:p>
            <a:r>
              <a:rPr lang="en-US" sz="2400" dirty="0" smtClean="0"/>
              <a:t>For continued productivity, arable land already in food production must be protected against high salinity, poor drainage, soil erosion, and contamination, which can limit yields. </a:t>
            </a:r>
          </a:p>
          <a:p>
            <a:r>
              <a:rPr lang="en-US" sz="2400" dirty="0" smtClean="0"/>
              <a:t>Some cropping procedures that can maximize arable land usage for food production are accomplished by the following: </a:t>
            </a:r>
          </a:p>
          <a:p>
            <a:pPr marL="0" indent="0">
              <a:buNone/>
            </a:pPr>
            <a:r>
              <a:rPr lang="en-US" sz="2400" dirty="0" smtClean="0"/>
              <a:t>1) </a:t>
            </a:r>
            <a:r>
              <a:rPr lang="en-US" sz="2400" b="1" dirty="0" smtClean="0"/>
              <a:t>Sequential cropping</a:t>
            </a:r>
            <a:r>
              <a:rPr lang="en-US" sz="2400" dirty="0" smtClean="0"/>
              <a:t>: growing two or more crops in sequence within the growth period</a:t>
            </a:r>
          </a:p>
          <a:p>
            <a:pPr marL="0" indent="0">
              <a:buNone/>
            </a:pPr>
            <a:r>
              <a:rPr lang="en-US" sz="2400" dirty="0" smtClean="0"/>
              <a:t>2) </a:t>
            </a:r>
            <a:r>
              <a:rPr lang="en-US" sz="2400" b="1" dirty="0" smtClean="0"/>
              <a:t>Intercropping</a:t>
            </a:r>
            <a:r>
              <a:rPr lang="en-US" sz="2400" dirty="0" smtClean="0"/>
              <a:t>: growing two or more crops simultaneously on the same land depending on crop interaction, either as mixed, row, or strip plantings</a:t>
            </a:r>
          </a:p>
          <a:p>
            <a:pPr marL="0" indent="0">
              <a:buNone/>
            </a:pPr>
            <a:r>
              <a:rPr lang="en-US" sz="2400" dirty="0" smtClean="0"/>
              <a:t>3) </a:t>
            </a:r>
            <a:r>
              <a:rPr lang="en-US" sz="2400" b="1" dirty="0" smtClean="0"/>
              <a:t>Ratoon cropping</a:t>
            </a:r>
            <a:r>
              <a:rPr lang="en-US" sz="2400" dirty="0" smtClean="0"/>
              <a:t>: regrowth of the same crop after harvest occurs from suckers or adventitious shoots. </a:t>
            </a:r>
          </a:p>
          <a:p>
            <a:pPr marL="0" indent="0">
              <a:buNone/>
            </a:pPr>
            <a:r>
              <a:rPr lang="en-US" sz="2400" b="1" i="1" dirty="0" smtClean="0"/>
              <a:t>2. Preventation of production and post-harvest losses </a:t>
            </a:r>
          </a:p>
          <a:p>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14</a:t>
            </a:fld>
            <a:endParaRPr lang="en-US"/>
          </a:p>
        </p:txBody>
      </p:sp>
    </p:spTree>
    <p:extLst>
      <p:ext uri="{BB962C8B-B14F-4D97-AF65-F5344CB8AC3E}">
        <p14:creationId xmlns:p14="http://schemas.microsoft.com/office/powerpoint/2010/main" val="1718971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Autofit/>
          </a:bodyPr>
          <a:lstStyle/>
          <a:p>
            <a:pPr algn="just">
              <a:buFont typeface="Wingdings" panose="05000000000000000000" pitchFamily="2" charset="2"/>
              <a:buChar char="Ø"/>
            </a:pPr>
            <a:r>
              <a:rPr lang="en-US" sz="2400" dirty="0" smtClean="0"/>
              <a:t>Much of the crop production is lost because of unfavorable weather caused by temperature extremes, droughts, winds, or floods. </a:t>
            </a:r>
          </a:p>
          <a:p>
            <a:pPr algn="just">
              <a:buFont typeface="Wingdings" panose="05000000000000000000" pitchFamily="2" charset="2"/>
              <a:buChar char="Ø"/>
            </a:pPr>
            <a:r>
              <a:rPr lang="en-US" sz="2400" dirty="0" smtClean="0"/>
              <a:t>Effective water utilization is often a key factor in avoiding production losses and wind breaks, flood control and temperature modification also can lessen losses.</a:t>
            </a:r>
          </a:p>
          <a:p>
            <a:pPr algn="just">
              <a:buFont typeface="Wingdings" panose="05000000000000000000" pitchFamily="2" charset="2"/>
              <a:buChar char="Ø"/>
            </a:pPr>
            <a:r>
              <a:rPr lang="en-US" sz="2400" dirty="0" smtClean="0"/>
              <a:t>Other production losses are due to weed competition, disease, and insect infestations. </a:t>
            </a:r>
          </a:p>
          <a:p>
            <a:pPr algn="just">
              <a:buFont typeface="Wingdings" panose="05000000000000000000" pitchFamily="2" charset="2"/>
              <a:buChar char="Ø"/>
            </a:pPr>
            <a:r>
              <a:rPr lang="en-US" sz="2400" dirty="0" smtClean="0"/>
              <a:t>Improvement in plant resistance and effective pest managements with pesticides and biological controls can limit some of these losses. </a:t>
            </a:r>
          </a:p>
          <a:p>
            <a:pPr algn="just">
              <a:buFont typeface="Wingdings" panose="05000000000000000000" pitchFamily="2" charset="2"/>
              <a:buChar char="Ø"/>
            </a:pPr>
            <a:r>
              <a:rPr lang="en-US" sz="2400" dirty="0" smtClean="0"/>
              <a:t>Inappropriate harvest and post harvest handling practices further contribute to physical and quality losses of products. </a:t>
            </a:r>
          </a:p>
          <a:p>
            <a:pPr algn="just">
              <a:buFont typeface="Wingdings" panose="05000000000000000000" pitchFamily="2" charset="2"/>
              <a:buChar char="Ø"/>
            </a:pPr>
            <a:r>
              <a:rPr lang="en-US" sz="2400" dirty="0" smtClean="0"/>
              <a:t>Post harvest crop perishability loss most commonly results from moisture loss, decay, and physical damage, respiratory loss, as well as other factors such as the development of off-flavors or discoloration. </a:t>
            </a:r>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15</a:t>
            </a:fld>
            <a:endParaRPr lang="en-US"/>
          </a:p>
        </p:txBody>
      </p:sp>
    </p:spTree>
    <p:extLst>
      <p:ext uri="{BB962C8B-B14F-4D97-AF65-F5344CB8AC3E}">
        <p14:creationId xmlns:p14="http://schemas.microsoft.com/office/powerpoint/2010/main" val="1538651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629400"/>
          </a:xfrm>
        </p:spPr>
        <p:txBody>
          <a:bodyPr>
            <a:normAutofit/>
          </a:bodyPr>
          <a:lstStyle/>
          <a:p>
            <a:pPr marL="0" indent="0">
              <a:lnSpc>
                <a:spcPct val="150000"/>
              </a:lnSpc>
              <a:buNone/>
            </a:pPr>
            <a:r>
              <a:rPr lang="en-US" sz="2400" dirty="0" smtClean="0"/>
              <a:t> </a:t>
            </a:r>
            <a:r>
              <a:rPr lang="en-US" sz="2400" b="1" i="1" dirty="0" smtClean="0"/>
              <a:t>3. New food sources</a:t>
            </a:r>
          </a:p>
          <a:p>
            <a:pPr algn="just">
              <a:lnSpc>
                <a:spcPct val="150000"/>
              </a:lnSpc>
              <a:buFont typeface="Wingdings" panose="05000000000000000000" pitchFamily="2" charset="2"/>
              <a:buChar char="Ø"/>
            </a:pPr>
            <a:r>
              <a:rPr lang="en-US" sz="2400" dirty="0" smtClean="0"/>
              <a:t>The development of new food from other than most of conventional sources can increase the overall food supply. </a:t>
            </a:r>
          </a:p>
          <a:p>
            <a:pPr algn="just">
              <a:lnSpc>
                <a:spcPct val="150000"/>
              </a:lnSpc>
              <a:buFont typeface="Wingdings" panose="05000000000000000000" pitchFamily="2" charset="2"/>
              <a:buChar char="Ø"/>
            </a:pPr>
            <a:r>
              <a:rPr lang="en-US" sz="2400" dirty="0" smtClean="0"/>
              <a:t>The oceans and seas offer huge resources of potential food. </a:t>
            </a:r>
          </a:p>
          <a:p>
            <a:pPr lvl="4" algn="just">
              <a:lnSpc>
                <a:spcPct val="150000"/>
              </a:lnSpc>
              <a:buFont typeface="Wingdings" panose="05000000000000000000" pitchFamily="2" charset="2"/>
              <a:buChar char="v"/>
            </a:pPr>
            <a:r>
              <a:rPr lang="en-US" b="1" i="1" dirty="0" smtClean="0"/>
              <a:t>For example algae &amp; lower form of plant life. </a:t>
            </a:r>
          </a:p>
          <a:p>
            <a:pPr algn="just">
              <a:lnSpc>
                <a:spcPct val="150000"/>
              </a:lnSpc>
              <a:buFont typeface="Wingdings" panose="05000000000000000000" pitchFamily="2" charset="2"/>
              <a:buChar char="Ø"/>
            </a:pPr>
            <a:r>
              <a:rPr lang="en-US" sz="2400" dirty="0" smtClean="0"/>
              <a:t>Development of new vegetable species from germplasm resources not currently utilized can make significant contributions. </a:t>
            </a:r>
          </a:p>
          <a:p>
            <a:pPr algn="just">
              <a:lnSpc>
                <a:spcPct val="150000"/>
              </a:lnSpc>
              <a:buFont typeface="Wingdings" panose="05000000000000000000" pitchFamily="2" charset="2"/>
              <a:buChar char="Ø"/>
            </a:pPr>
            <a:r>
              <a:rPr lang="en-US" sz="2400" dirty="0" smtClean="0"/>
              <a:t>Biotechnological applications offer a huge potential for the development of new cultivars as well as the improvement of many presently cultivated crops.</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16</a:t>
            </a:fld>
            <a:endParaRPr lang="en-US"/>
          </a:p>
        </p:txBody>
      </p:sp>
    </p:spTree>
    <p:extLst>
      <p:ext uri="{BB962C8B-B14F-4D97-AF65-F5344CB8AC3E}">
        <p14:creationId xmlns:p14="http://schemas.microsoft.com/office/powerpoint/2010/main" val="3536105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marL="0" indent="0" algn="just">
              <a:lnSpc>
                <a:spcPct val="150000"/>
              </a:lnSpc>
              <a:buNone/>
            </a:pPr>
            <a:r>
              <a:rPr lang="en-US" sz="2400" dirty="0" smtClean="0"/>
              <a:t>       </a:t>
            </a:r>
            <a:r>
              <a:rPr lang="en-US" sz="2400" i="1" dirty="0" smtClean="0"/>
              <a:t>4</a:t>
            </a:r>
            <a:r>
              <a:rPr lang="en-US" sz="2400" i="1" dirty="0"/>
              <a:t>.</a:t>
            </a:r>
            <a:r>
              <a:rPr lang="en-US" sz="2400" b="1" i="1" dirty="0"/>
              <a:t> Managing the population growth</a:t>
            </a:r>
            <a:endParaRPr lang="en-US" sz="2400" i="1" dirty="0" smtClean="0"/>
          </a:p>
          <a:p>
            <a:pPr algn="just">
              <a:lnSpc>
                <a:spcPct val="150000"/>
              </a:lnSpc>
              <a:buFont typeface="Wingdings" panose="05000000000000000000" pitchFamily="2" charset="2"/>
              <a:buChar char="Ø"/>
            </a:pPr>
            <a:r>
              <a:rPr lang="en-US" sz="2400" dirty="0" smtClean="0"/>
              <a:t>In relation to population growth and food production, there are two</a:t>
            </a:r>
            <a:br>
              <a:rPr lang="en-US" sz="2400" dirty="0" smtClean="0"/>
            </a:br>
            <a:r>
              <a:rPr lang="en-US" sz="2400" dirty="0" smtClean="0"/>
              <a:t>contrasting views:</a:t>
            </a:r>
          </a:p>
          <a:p>
            <a:pPr marL="457200" indent="-457200" algn="just">
              <a:lnSpc>
                <a:spcPct val="150000"/>
              </a:lnSpc>
              <a:buAutoNum type="arabicPeriod"/>
            </a:pPr>
            <a:r>
              <a:rPr lang="en-US" sz="2400" b="1" i="1" dirty="0" smtClean="0"/>
              <a:t>Alarmist </a:t>
            </a:r>
            <a:r>
              <a:rPr lang="en-US" sz="2400" b="1" i="1" dirty="0"/>
              <a:t>or Neo-Malthusian </a:t>
            </a:r>
            <a:r>
              <a:rPr lang="en-US" sz="2400" b="1" i="1" dirty="0" smtClean="0"/>
              <a:t>view:</a:t>
            </a:r>
            <a:r>
              <a:rPr lang="en-US" sz="2400" dirty="0" smtClean="0"/>
              <a:t>– </a:t>
            </a:r>
            <a:r>
              <a:rPr lang="en-US" sz="2400" dirty="0"/>
              <a:t>population increases with </a:t>
            </a:r>
            <a:r>
              <a:rPr lang="en-US" sz="2400" dirty="0" smtClean="0"/>
              <a:t>geometric means/rate</a:t>
            </a:r>
            <a:r>
              <a:rPr lang="en-US" sz="2400" dirty="0"/>
              <a:t>, while crop production increases with arithmetic </a:t>
            </a:r>
            <a:r>
              <a:rPr lang="en-US" sz="2400" dirty="0" smtClean="0"/>
              <a:t>means/rate that </a:t>
            </a:r>
            <a:r>
              <a:rPr lang="en-US" sz="2400" dirty="0"/>
              <a:t>results in subsistence living which leads to misery and </a:t>
            </a:r>
            <a:r>
              <a:rPr lang="en-US" sz="2400" dirty="0" smtClean="0"/>
              <a:t>degradation </a:t>
            </a:r>
          </a:p>
          <a:p>
            <a:pPr marL="0" indent="0" algn="just">
              <a:lnSpc>
                <a:spcPct val="150000"/>
              </a:lnSpc>
              <a:buNone/>
            </a:pPr>
            <a:r>
              <a:rPr lang="en-US" sz="2400" b="1" i="1" dirty="0" smtClean="0"/>
              <a:t>2</a:t>
            </a:r>
            <a:r>
              <a:rPr lang="en-US" sz="2400" b="1" i="1" dirty="0"/>
              <a:t>. Technocrats </a:t>
            </a:r>
            <a:r>
              <a:rPr lang="en-US" sz="2400" b="1" i="1" dirty="0" smtClean="0"/>
              <a:t>view:</a:t>
            </a:r>
            <a:r>
              <a:rPr lang="en-US" sz="2400" dirty="0" smtClean="0"/>
              <a:t>–food </a:t>
            </a:r>
            <a:r>
              <a:rPr lang="en-US" sz="2400" dirty="0"/>
              <a:t>production and supply for the ever </a:t>
            </a:r>
            <a:r>
              <a:rPr lang="en-US" sz="2400" dirty="0" smtClean="0"/>
              <a:t>increasing population </a:t>
            </a:r>
            <a:r>
              <a:rPr lang="en-US" sz="2400" dirty="0"/>
              <a:t>would be solved by technology, and technology </a:t>
            </a:r>
            <a:r>
              <a:rPr lang="en-US" sz="2400" dirty="0" smtClean="0"/>
              <a:t>allows acceptable </a:t>
            </a:r>
            <a:r>
              <a:rPr lang="en-US" sz="2400" dirty="0"/>
              <a:t>level of living for indefinite </a:t>
            </a:r>
            <a:r>
              <a:rPr lang="en-US" sz="2400" dirty="0" smtClean="0"/>
              <a:t>future</a:t>
            </a:r>
          </a:p>
          <a:p>
            <a:pPr marL="0" indent="0" algn="just">
              <a:lnSpc>
                <a:spcPct val="150000"/>
              </a:lnSpc>
              <a:buNone/>
            </a:pPr>
            <a:r>
              <a:rPr lang="en-US" sz="2400" dirty="0" smtClean="0"/>
              <a:t> </a:t>
            </a:r>
            <a:br>
              <a:rPr lang="en-US" sz="2400" dirty="0" smtClean="0"/>
            </a:br>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17</a:t>
            </a:fld>
            <a:endParaRPr lang="en-US"/>
          </a:p>
        </p:txBody>
      </p:sp>
    </p:spTree>
    <p:extLst>
      <p:ext uri="{BB962C8B-B14F-4D97-AF65-F5344CB8AC3E}">
        <p14:creationId xmlns:p14="http://schemas.microsoft.com/office/powerpoint/2010/main" val="2121752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Autofit/>
          </a:bodyPr>
          <a:lstStyle/>
          <a:p>
            <a:pPr marL="0" indent="0" algn="just">
              <a:buNone/>
            </a:pPr>
            <a:r>
              <a:rPr lang="en-US" sz="2400" dirty="0" smtClean="0"/>
              <a:t>    </a:t>
            </a:r>
            <a:r>
              <a:rPr lang="en-US" sz="2400" b="1" i="1" dirty="0" smtClean="0"/>
              <a:t>4. Managing the population growth</a:t>
            </a:r>
          </a:p>
          <a:p>
            <a:pPr algn="just"/>
            <a:endParaRPr lang="en-US"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2" y="990600"/>
            <a:ext cx="5610225"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4" name="Rectangle 3"/>
              <p:cNvSpPr/>
              <p:nvPr/>
            </p:nvSpPr>
            <p:spPr>
              <a:xfrm>
                <a:off x="5334002" y="609600"/>
                <a:ext cx="3657601" cy="1757404"/>
              </a:xfrm>
              <a:prstGeom prst="rect">
                <a:avLst/>
              </a:prstGeom>
            </p:spPr>
            <p:txBody>
              <a:bodyPr wrap="square">
                <a:spAutoFit/>
              </a:bodyPr>
              <a:lstStyle/>
              <a:p>
                <a:pPr lvl="0" algn="just">
                  <a:lnSpc>
                    <a:spcPct val="150000"/>
                  </a:lnSpc>
                  <a:spcBef>
                    <a:spcPct val="20000"/>
                  </a:spcBef>
                </a:pPr>
                <a14:m>
                  <m:oMathPara xmlns:m="http://schemas.openxmlformats.org/officeDocument/2006/math">
                    <m:oMathParaPr>
                      <m:jc m:val="centerGroup"/>
                    </m:oMathParaPr>
                    <m:oMath xmlns:m="http://schemas.openxmlformats.org/officeDocument/2006/math">
                      <m:r>
                        <a:rPr lang="en-US" sz="2400" i="1">
                          <a:solidFill>
                            <a:prstClr val="black"/>
                          </a:solidFill>
                          <a:latin typeface="Cambria Math"/>
                        </a:rPr>
                        <m:t>𝑋</m:t>
                      </m:r>
                      <m:r>
                        <a:rPr lang="en-US" sz="2400" i="1">
                          <a:solidFill>
                            <a:prstClr val="black"/>
                          </a:solidFill>
                          <a:latin typeface="Cambria Math"/>
                        </a:rPr>
                        <m:t>=</m:t>
                      </m:r>
                      <m:f>
                        <m:fPr>
                          <m:ctrlPr>
                            <a:rPr lang="en-US" sz="2400" i="1">
                              <a:solidFill>
                                <a:prstClr val="black"/>
                              </a:solidFill>
                              <a:latin typeface="Cambria Math"/>
                            </a:rPr>
                          </m:ctrlPr>
                        </m:fPr>
                        <m:num>
                          <m:r>
                            <a:rPr lang="en-US" sz="2400" i="1">
                              <a:solidFill>
                                <a:prstClr val="black"/>
                              </a:solidFill>
                              <a:latin typeface="Cambria Math"/>
                            </a:rPr>
                            <m:t>𝑋</m:t>
                          </m:r>
                          <m:r>
                            <a:rPr lang="en-US" sz="2400" i="1">
                              <a:solidFill>
                                <a:prstClr val="black"/>
                              </a:solidFill>
                              <a:latin typeface="Cambria Math"/>
                            </a:rPr>
                            <m:t>1+</m:t>
                          </m:r>
                          <m:r>
                            <a:rPr lang="en-US" sz="2400" i="1">
                              <a:solidFill>
                                <a:prstClr val="black"/>
                              </a:solidFill>
                              <a:latin typeface="Cambria Math"/>
                            </a:rPr>
                            <m:t>𝑥</m:t>
                          </m:r>
                          <m:r>
                            <a:rPr lang="en-US" sz="2400" i="1">
                              <a:solidFill>
                                <a:prstClr val="black"/>
                              </a:solidFill>
                              <a:latin typeface="Cambria Math"/>
                            </a:rPr>
                            <m:t>2+</m:t>
                          </m:r>
                          <m:r>
                            <a:rPr lang="en-US" sz="2400" i="1">
                              <a:solidFill>
                                <a:prstClr val="black"/>
                              </a:solidFill>
                              <a:latin typeface="Cambria Math"/>
                            </a:rPr>
                            <m:t>𝑥</m:t>
                          </m:r>
                          <m:r>
                            <a:rPr lang="en-US" sz="2400" i="1">
                              <a:solidFill>
                                <a:prstClr val="black"/>
                              </a:solidFill>
                              <a:latin typeface="Cambria Math"/>
                            </a:rPr>
                            <m:t>3…</m:t>
                          </m:r>
                          <m:r>
                            <a:rPr lang="en-US" sz="2400" i="1">
                              <a:solidFill>
                                <a:prstClr val="black"/>
                              </a:solidFill>
                              <a:latin typeface="Cambria Math"/>
                            </a:rPr>
                            <m:t>𝑥𝑁</m:t>
                          </m:r>
                        </m:num>
                        <m:den>
                          <m:r>
                            <a:rPr lang="en-US" sz="2400" i="1">
                              <a:solidFill>
                                <a:prstClr val="black"/>
                              </a:solidFill>
                              <a:latin typeface="Cambria Math"/>
                            </a:rPr>
                            <m:t>𝑁</m:t>
                          </m:r>
                        </m:den>
                      </m:f>
                    </m:oMath>
                  </m:oMathPara>
                </a14:m>
                <a:endParaRPr lang="en-US" sz="2400" dirty="0">
                  <a:solidFill>
                    <a:prstClr val="black"/>
                  </a:solidFill>
                </a:endParaRPr>
              </a:p>
              <a:p>
                <a:pPr lvl="0" algn="just">
                  <a:lnSpc>
                    <a:spcPct val="150000"/>
                  </a:lnSpc>
                  <a:spcBef>
                    <a:spcPct val="20000"/>
                  </a:spcBef>
                </a:pPr>
                <a:r>
                  <a:rPr lang="en-US" sz="2400" dirty="0">
                    <a:solidFill>
                      <a:prstClr val="black"/>
                    </a:solidFill>
                  </a:rPr>
                  <a:t>                                                                           </a:t>
                </a:r>
              </a:p>
            </p:txBody>
          </p:sp>
        </mc:Choice>
        <mc:Fallback xmlns="">
          <p:sp>
            <p:nvSpPr>
              <p:cNvPr id="4" name="Rectangle 3"/>
              <p:cNvSpPr>
                <a:spLocks noRot="1" noChangeAspect="1" noMove="1" noResize="1" noEditPoints="1" noAdjustHandles="1" noChangeArrowheads="1" noChangeShapeType="1" noTextEdit="1"/>
              </p:cNvSpPr>
              <p:nvPr/>
            </p:nvSpPr>
            <p:spPr>
              <a:xfrm>
                <a:off x="5333999" y="609600"/>
                <a:ext cx="3657601" cy="1757404"/>
              </a:xfrm>
              <a:prstGeom prst="rect">
                <a:avLst/>
              </a:prstGeom>
              <a:blipFill rotWithShape="1">
                <a:blip r:embed="rId3"/>
                <a:stretch>
                  <a:fillRect/>
                </a:stretch>
              </a:blipFill>
            </p:spPr>
            <p:txBody>
              <a:bodyPr/>
              <a:lstStyle/>
              <a:p>
                <a:r>
                  <a:rPr lang="en-US">
                    <a:noFill/>
                  </a:rPr>
                  <a:t> </a:t>
                </a:r>
              </a:p>
            </p:txBody>
          </p:sp>
        </mc:Fallback>
      </mc:AlternateContent>
      <p:sp>
        <p:nvSpPr>
          <p:cNvPr id="5" name="Rectangle 4"/>
          <p:cNvSpPr/>
          <p:nvPr/>
        </p:nvSpPr>
        <p:spPr>
          <a:xfrm rot="21200692">
            <a:off x="3237031" y="196549"/>
            <a:ext cx="801020" cy="1015663"/>
          </a:xfrm>
          <a:prstGeom prst="rect">
            <a:avLst/>
          </a:prstGeom>
        </p:spPr>
        <p:txBody>
          <a:bodyPr wrap="square">
            <a:spAutoFit/>
          </a:bodyPr>
          <a:lstStyle/>
          <a:p>
            <a:endParaRPr lang="en-US" dirty="0" smtClean="0"/>
          </a:p>
          <a:p>
            <a:r>
              <a:rPr lang="en-US" dirty="0" smtClean="0"/>
              <a:t>                                                                         2</a:t>
            </a:r>
            <a:r>
              <a:rPr lang="en-US" sz="2400" dirty="0" smtClean="0"/>
              <a:t>x</a:t>
            </a:r>
            <a:endParaRPr lang="en-US" sz="2400" dirty="0"/>
          </a:p>
        </p:txBody>
      </p:sp>
      <p:sp>
        <p:nvSpPr>
          <p:cNvPr id="6" name="Slide Number Placeholder 5"/>
          <p:cNvSpPr>
            <a:spLocks noGrp="1"/>
          </p:cNvSpPr>
          <p:nvPr>
            <p:ph type="sldNum" sz="quarter" idx="12"/>
          </p:nvPr>
        </p:nvSpPr>
        <p:spPr/>
        <p:txBody>
          <a:bodyPr/>
          <a:lstStyle/>
          <a:p>
            <a:fld id="{A23005A9-7800-42FE-BD1D-FDDC6EE06C91}" type="slidenum">
              <a:rPr lang="en-US" smtClean="0"/>
              <a:t>18</a:t>
            </a:fld>
            <a:endParaRPr lang="en-US"/>
          </a:p>
        </p:txBody>
      </p:sp>
    </p:spTree>
    <p:extLst>
      <p:ext uri="{BB962C8B-B14F-4D97-AF65-F5344CB8AC3E}">
        <p14:creationId xmlns:p14="http://schemas.microsoft.com/office/powerpoint/2010/main" val="3097374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buNone/>
            </a:pPr>
            <a:r>
              <a:rPr lang="en-US" sz="2400" dirty="0" smtClean="0"/>
              <a:t>         </a:t>
            </a:r>
            <a:r>
              <a:rPr lang="en-US" sz="2400" b="1" i="1" dirty="0" smtClean="0"/>
              <a:t>5. Developing agriculture</a:t>
            </a:r>
          </a:p>
          <a:p>
            <a:r>
              <a:rPr lang="en-US" sz="2400" dirty="0" smtClean="0"/>
              <a:t>The basic solution to the question of our futurity is to combat poverty. </a:t>
            </a:r>
          </a:p>
          <a:p>
            <a:r>
              <a:rPr lang="en-US" sz="2400" dirty="0" smtClean="0"/>
              <a:t>In Africa the number of absolute poor must be decreased by at least half, and agricultural growth rate of at least 4% will have to achieve to alleviate disaster. </a:t>
            </a:r>
          </a:p>
          <a:p>
            <a:pPr algn="just"/>
            <a:r>
              <a:rPr lang="en-US" sz="2400" dirty="0" smtClean="0"/>
              <a:t>The challenge is even more difficult for Ethiopia; where subsistence agriculture dominates and around 95% of the agriculture output is produced by small resource limited farmers and the majority of is consumed by themselves.  </a:t>
            </a:r>
          </a:p>
          <a:p>
            <a:r>
              <a:rPr lang="en-US" sz="2400" dirty="0" smtClean="0"/>
              <a:t>Agricultural growth is a catalyst for economic growth and development in most developing countries. </a:t>
            </a:r>
          </a:p>
          <a:p>
            <a:r>
              <a:rPr lang="en-US" sz="2400" dirty="0" smtClean="0"/>
              <a:t>Agriculture’s linkage to the non- farm economy generates considerable employment, income and growth in the rest of the economy. </a:t>
            </a:r>
          </a:p>
          <a:p>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19</a:t>
            </a:fld>
            <a:endParaRPr lang="en-US"/>
          </a:p>
        </p:txBody>
      </p:sp>
    </p:spTree>
    <p:extLst>
      <p:ext uri="{BB962C8B-B14F-4D97-AF65-F5344CB8AC3E}">
        <p14:creationId xmlns:p14="http://schemas.microsoft.com/office/powerpoint/2010/main" val="38337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a:lnSpc>
                <a:spcPct val="150000"/>
              </a:lnSpc>
              <a:buFont typeface="Wingdings" panose="05000000000000000000" pitchFamily="2" charset="2"/>
              <a:buChar char="Ø"/>
            </a:pPr>
            <a:r>
              <a:rPr lang="en-US" sz="2400" dirty="0" smtClean="0"/>
              <a:t>In one way or another, man faced shortage of natural food supplies that forced him to start </a:t>
            </a:r>
            <a:r>
              <a:rPr lang="en-US" sz="2400" i="1" dirty="0" smtClean="0"/>
              <a:t>production of crops </a:t>
            </a:r>
            <a:r>
              <a:rPr lang="en-US" sz="2400" dirty="0" smtClean="0"/>
              <a:t>and </a:t>
            </a:r>
            <a:r>
              <a:rPr lang="en-US" sz="2400" i="1" dirty="0" smtClean="0"/>
              <a:t>livestock artificially</a:t>
            </a:r>
            <a:endParaRPr lang="en-US" sz="2400" dirty="0"/>
          </a:p>
          <a:p>
            <a:pPr>
              <a:lnSpc>
                <a:spcPct val="150000"/>
              </a:lnSpc>
              <a:buFont typeface="Wingdings" panose="05000000000000000000" pitchFamily="2" charset="2"/>
              <a:buChar char="Ø"/>
            </a:pPr>
            <a:r>
              <a:rPr lang="en-US" sz="2400" dirty="0" smtClean="0"/>
              <a:t>Crop production was started 8,000 - 10,000 years ago when domestication of plants became essential to supplement natural supplies</a:t>
            </a:r>
          </a:p>
          <a:p>
            <a:pPr>
              <a:lnSpc>
                <a:spcPct val="150000"/>
              </a:lnSpc>
              <a:buFont typeface="Wingdings" panose="05000000000000000000" pitchFamily="2" charset="2"/>
              <a:buChar char="Ø"/>
            </a:pPr>
            <a:r>
              <a:rPr lang="en-US" sz="2400" dirty="0" smtClean="0"/>
              <a:t>Man started crop production essentially to supplement wild/natural food supplies, and he gradually started to live totally on crop production</a:t>
            </a:r>
            <a:endParaRPr lang="en-US" sz="2400" dirty="0"/>
          </a:p>
          <a:p>
            <a:pPr>
              <a:lnSpc>
                <a:spcPct val="150000"/>
              </a:lnSpc>
              <a:buFont typeface="Wingdings" panose="05000000000000000000" pitchFamily="2" charset="2"/>
              <a:buChar char="Ø"/>
            </a:pPr>
            <a:r>
              <a:rPr lang="en-US" sz="2400" dirty="0" smtClean="0"/>
              <a:t>Order of domestication: cereals, pulses, vegetables, fruits, spices, and forage last</a:t>
            </a:r>
            <a:endParaRPr lang="en-US" sz="2400" dirty="0"/>
          </a:p>
          <a:p>
            <a:pPr>
              <a:lnSpc>
                <a:spcPct val="150000"/>
              </a:lnSpc>
              <a:buFont typeface="Wingdings" panose="05000000000000000000" pitchFamily="2" charset="2"/>
              <a:buChar char="Ø"/>
            </a:pPr>
            <a:r>
              <a:rPr lang="en-US" sz="2400" dirty="0" smtClean="0"/>
              <a:t>Crop production is the bases (sources) of </a:t>
            </a:r>
            <a:r>
              <a:rPr lang="en-US" sz="2400" b="1" dirty="0" smtClean="0"/>
              <a:t>human civilization </a:t>
            </a:r>
          </a:p>
          <a:p>
            <a:pPr marL="0" indent="0">
              <a:buNone/>
            </a:pPr>
            <a:r>
              <a:rPr lang="en-US" sz="2400" b="1" dirty="0" smtClean="0"/>
              <a:t/>
            </a:r>
            <a:br>
              <a:rPr lang="en-US" sz="2400" b="1" dirty="0" smtClean="0"/>
            </a:br>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2</a:t>
            </a:fld>
            <a:endParaRPr lang="en-US"/>
          </a:p>
        </p:txBody>
      </p:sp>
    </p:spTree>
    <p:extLst>
      <p:ext uri="{BB962C8B-B14F-4D97-AF65-F5344CB8AC3E}">
        <p14:creationId xmlns:p14="http://schemas.microsoft.com/office/powerpoint/2010/main" val="1072883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algn="just">
              <a:buFont typeface="Wingdings" panose="05000000000000000000" pitchFamily="2" charset="2"/>
              <a:buChar char="Ø"/>
            </a:pPr>
            <a:r>
              <a:rPr lang="en-US" sz="2400" dirty="0"/>
              <a:t>Agricultural growth and development must be </a:t>
            </a:r>
            <a:r>
              <a:rPr lang="en-US" sz="2400" dirty="0" smtClean="0"/>
              <a:t>dynamically </a:t>
            </a:r>
            <a:r>
              <a:rPr lang="en-US" sz="2400" dirty="0"/>
              <a:t>up raised in many developing countries for four reasons: </a:t>
            </a:r>
            <a:endParaRPr lang="en-US" sz="2400" dirty="0" smtClean="0"/>
          </a:p>
          <a:p>
            <a:pPr marL="0" indent="0" algn="just">
              <a:buNone/>
            </a:pPr>
            <a:endParaRPr lang="en-US" sz="2400" dirty="0"/>
          </a:p>
          <a:p>
            <a:pPr marL="457200" indent="-457200" algn="just">
              <a:buAutoNum type="arabicPeriod"/>
            </a:pPr>
            <a:r>
              <a:rPr lang="en-US" sz="2400" dirty="0" smtClean="0"/>
              <a:t>To </a:t>
            </a:r>
            <a:r>
              <a:rPr lang="en-US" sz="2400" dirty="0"/>
              <a:t>alleviate poverty through employment creation and income generation in rural </a:t>
            </a:r>
            <a:r>
              <a:rPr lang="en-US" sz="2400" dirty="0" smtClean="0"/>
              <a:t>areas</a:t>
            </a:r>
          </a:p>
          <a:p>
            <a:pPr marL="457200" indent="-457200" algn="just">
              <a:buAutoNum type="arabicPeriod"/>
            </a:pPr>
            <a:endParaRPr lang="en-US" sz="2400" dirty="0"/>
          </a:p>
          <a:p>
            <a:pPr marL="0" indent="0" algn="just">
              <a:buNone/>
            </a:pPr>
            <a:r>
              <a:rPr lang="en-US" sz="2400" dirty="0"/>
              <a:t>2. To meet growing food needs driven by rapid population growth and </a:t>
            </a:r>
            <a:r>
              <a:rPr lang="en-US" sz="2400" dirty="0" smtClean="0"/>
              <a:t>urbanization</a:t>
            </a:r>
          </a:p>
          <a:p>
            <a:pPr marL="0" indent="0" algn="just">
              <a:buNone/>
            </a:pPr>
            <a:endParaRPr lang="en-US" sz="2400" dirty="0"/>
          </a:p>
          <a:p>
            <a:pPr marL="0" indent="0" algn="just">
              <a:buNone/>
            </a:pPr>
            <a:r>
              <a:rPr lang="en-US" sz="2400" dirty="0"/>
              <a:t>3. To stimulate overall economic growth, given that agriculture is the most viable lead sector for growth and development in many low income countries and </a:t>
            </a:r>
            <a:endParaRPr lang="en-US" sz="2400" dirty="0" smtClean="0"/>
          </a:p>
          <a:p>
            <a:pPr marL="0" indent="0" algn="just">
              <a:buNone/>
            </a:pPr>
            <a:endParaRPr lang="en-US" sz="2400" dirty="0"/>
          </a:p>
          <a:p>
            <a:pPr marL="0" indent="0" algn="just">
              <a:buNone/>
            </a:pPr>
            <a:r>
              <a:rPr lang="en-US" sz="2400" dirty="0"/>
              <a:t>4. To conserve natural resource through protection and development of the same and the use of efficient and environmental friendly agricultural production technologies</a:t>
            </a:r>
          </a:p>
          <a:p>
            <a:pPr algn="just"/>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20</a:t>
            </a:fld>
            <a:endParaRPr lang="en-US"/>
          </a:p>
        </p:txBody>
      </p:sp>
    </p:spTree>
    <p:extLst>
      <p:ext uri="{BB962C8B-B14F-4D97-AF65-F5344CB8AC3E}">
        <p14:creationId xmlns:p14="http://schemas.microsoft.com/office/powerpoint/2010/main" val="329019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457200" indent="-457200" algn="just">
              <a:buAutoNum type="arabicPeriod"/>
            </a:pPr>
            <a:r>
              <a:rPr lang="en-US" sz="2400" dirty="0" smtClean="0"/>
              <a:t>Initially </a:t>
            </a:r>
            <a:r>
              <a:rPr lang="en-US" sz="2400" b="1" dirty="0" smtClean="0"/>
              <a:t>(10,000 years ago) </a:t>
            </a:r>
            <a:r>
              <a:rPr lang="en-US" sz="2400" dirty="0" smtClean="0"/>
              <a:t>primitive man transformed to civilization since the advent of </a:t>
            </a:r>
            <a:r>
              <a:rPr lang="en-US" sz="2400" b="1" dirty="0" smtClean="0"/>
              <a:t>crop production which was extensive type</a:t>
            </a:r>
          </a:p>
          <a:p>
            <a:pPr marL="457200" indent="-457200" algn="just">
              <a:buAutoNum type="arabicPeriod"/>
            </a:pPr>
            <a:r>
              <a:rPr lang="en-US" sz="2400" dirty="0" smtClean="0"/>
              <a:t>Finally </a:t>
            </a:r>
            <a:r>
              <a:rPr lang="en-US" sz="2400" b="1" dirty="0" smtClean="0"/>
              <a:t>(since 19th century) </a:t>
            </a:r>
            <a:r>
              <a:rPr lang="en-US" sz="2400" dirty="0" smtClean="0"/>
              <a:t>man has also been transformed from hand labor subsistent to scientific progress since the start of </a:t>
            </a:r>
            <a:r>
              <a:rPr lang="en-US" sz="2400" b="1" dirty="0" smtClean="0"/>
              <a:t>intensive crop production</a:t>
            </a:r>
          </a:p>
          <a:p>
            <a:pPr marL="0" indent="0" algn="just">
              <a:buNone/>
            </a:pPr>
            <a:endParaRPr lang="en-US" sz="2400" dirty="0" smtClean="0"/>
          </a:p>
          <a:p>
            <a:pPr algn="just"/>
            <a:r>
              <a:rPr lang="en-US" sz="2400" dirty="0" smtClean="0"/>
              <a:t>Even after starting agriculture and crop production, man used hand cultivation for 10,000 years and his food demand had been met by expansion of cultivated land=</a:t>
            </a:r>
            <a:r>
              <a:rPr lang="en-US" sz="2400" b="1" dirty="0" smtClean="0"/>
              <a:t>extensive production system</a:t>
            </a:r>
            <a:r>
              <a:rPr lang="en-US" sz="2400" dirty="0" smtClean="0"/>
              <a:t> </a:t>
            </a:r>
            <a:br>
              <a:rPr lang="en-US" sz="2400" dirty="0" smtClean="0"/>
            </a:br>
            <a:endParaRPr lang="en-US" sz="2400" dirty="0" smtClean="0"/>
          </a:p>
          <a:p>
            <a:pPr algn="just"/>
            <a:r>
              <a:rPr lang="en-US" sz="2400" dirty="0" smtClean="0"/>
              <a:t>Application of science and technology in crop production resulted in increasing crop productivity per unit cultivated land=</a:t>
            </a:r>
            <a:r>
              <a:rPr lang="en-US" sz="2400" b="1" dirty="0" smtClean="0"/>
              <a:t>intensive production system</a:t>
            </a:r>
          </a:p>
          <a:p>
            <a:pPr algn="just"/>
            <a:endParaRPr lang="en-US" sz="2400" b="1" dirty="0" smtClean="0"/>
          </a:p>
          <a:p>
            <a:endParaRPr lang="en-US" dirty="0"/>
          </a:p>
        </p:txBody>
      </p:sp>
      <p:sp>
        <p:nvSpPr>
          <p:cNvPr id="4" name="Slide Number Placeholder 3"/>
          <p:cNvSpPr>
            <a:spLocks noGrp="1"/>
          </p:cNvSpPr>
          <p:nvPr>
            <p:ph type="sldNum" sz="quarter" idx="12"/>
          </p:nvPr>
        </p:nvSpPr>
        <p:spPr/>
        <p:txBody>
          <a:bodyPr/>
          <a:lstStyle/>
          <a:p>
            <a:fld id="{A23005A9-7800-42FE-BD1D-FDDC6EE06C91}" type="slidenum">
              <a:rPr lang="en-US" smtClean="0"/>
              <a:t>3</a:t>
            </a:fld>
            <a:endParaRPr lang="en-US"/>
          </a:p>
        </p:txBody>
      </p:sp>
    </p:spTree>
    <p:extLst>
      <p:ext uri="{BB962C8B-B14F-4D97-AF65-F5344CB8AC3E}">
        <p14:creationId xmlns:p14="http://schemas.microsoft.com/office/powerpoint/2010/main" val="2667314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marL="0" indent="0" algn="just">
              <a:lnSpc>
                <a:spcPct val="150000"/>
              </a:lnSpc>
              <a:buNone/>
            </a:pPr>
            <a:r>
              <a:rPr lang="en-US" sz="2400" b="1" dirty="0" smtClean="0"/>
              <a:t>Crop</a:t>
            </a:r>
            <a:r>
              <a:rPr lang="en-US" sz="2400" dirty="0" smtClean="0"/>
              <a:t>: A plant or a collection of plants produced artificially or naturally for the benefit of man.</a:t>
            </a:r>
          </a:p>
          <a:p>
            <a:pPr algn="just">
              <a:lnSpc>
                <a:spcPct val="150000"/>
              </a:lnSpc>
              <a:buFont typeface="Wingdings" panose="05000000000000000000" pitchFamily="2" charset="2"/>
              <a:buChar char="Ø"/>
            </a:pPr>
            <a:r>
              <a:rPr lang="en-US" sz="2400" dirty="0" smtClean="0"/>
              <a:t>Is a plant or animal product that can be grown and harvested extensively for profit or subsistence. </a:t>
            </a:r>
          </a:p>
          <a:p>
            <a:pPr algn="just">
              <a:lnSpc>
                <a:spcPct val="150000"/>
              </a:lnSpc>
              <a:buFont typeface="Wingdings" panose="05000000000000000000" pitchFamily="2" charset="2"/>
              <a:buChar char="Ø"/>
            </a:pPr>
            <a:r>
              <a:rPr lang="en-US" sz="2400" dirty="0" smtClean="0"/>
              <a:t>Humans cannot survive without crop plants. </a:t>
            </a:r>
          </a:p>
          <a:p>
            <a:pPr marL="0" indent="0" algn="just">
              <a:lnSpc>
                <a:spcPct val="150000"/>
              </a:lnSpc>
              <a:buNone/>
            </a:pPr>
            <a:r>
              <a:rPr lang="en-US" sz="2400" b="1" dirty="0" smtClean="0"/>
              <a:t>Field crops</a:t>
            </a:r>
            <a:r>
              <a:rPr lang="en-US" sz="2400" dirty="0" smtClean="0"/>
              <a:t>:  Crop plants grown in the field comparatively on large scale to get food, clothes, animal feed &amp; other human requirements are known as field crops. </a:t>
            </a:r>
          </a:p>
          <a:p>
            <a:pPr marL="0" indent="0" algn="just">
              <a:lnSpc>
                <a:spcPct val="150000"/>
              </a:lnSpc>
              <a:buNone/>
            </a:pPr>
            <a:r>
              <a:rPr lang="en-US" sz="2400" dirty="0" smtClean="0"/>
              <a:t>e.g. Cereal crops, Pulse crops, Oil crops, Vegetable crops, Spices, Fruit crop, Sugar crops, Fiber crops, Stimulant crops and Forage crops.</a:t>
            </a:r>
          </a:p>
          <a:p>
            <a:pPr marL="0" indent="0" algn="just">
              <a:lnSpc>
                <a:spcPct val="150000"/>
              </a:lnSpc>
              <a:buNone/>
            </a:pPr>
            <a:r>
              <a:rPr lang="en-US" sz="2400" b="1" dirty="0" smtClean="0"/>
              <a:t>Production</a:t>
            </a:r>
            <a:r>
              <a:rPr lang="en-US" sz="2400" dirty="0" smtClean="0"/>
              <a:t>:-It is defined as the act of producing crops for their consumption or sale.</a:t>
            </a:r>
          </a:p>
          <a:p>
            <a:pPr algn="just">
              <a:lnSpc>
                <a:spcPct val="150000"/>
              </a:lnSpc>
              <a:buFont typeface="Wingdings" panose="05000000000000000000" pitchFamily="2" charset="2"/>
              <a:buChar char="Ø"/>
            </a:pPr>
            <a:endParaRPr lang="en-US" sz="2400" dirty="0" smtClean="0"/>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4</a:t>
            </a:fld>
            <a:endParaRPr lang="en-US"/>
          </a:p>
        </p:txBody>
      </p:sp>
    </p:spTree>
    <p:extLst>
      <p:ext uri="{BB962C8B-B14F-4D97-AF65-F5344CB8AC3E}">
        <p14:creationId xmlns:p14="http://schemas.microsoft.com/office/powerpoint/2010/main" val="2088060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Autofit/>
          </a:bodyPr>
          <a:lstStyle/>
          <a:p>
            <a:pPr marL="0" indent="0">
              <a:buNone/>
            </a:pPr>
            <a:r>
              <a:rPr lang="en-US" sz="2400" dirty="0" smtClean="0"/>
              <a:t>                    </a:t>
            </a:r>
            <a:r>
              <a:rPr lang="en-US" sz="2400" b="1" dirty="0" smtClean="0"/>
              <a:t>IMPORTANCE OF FIELD CROPS</a:t>
            </a:r>
          </a:p>
          <a:p>
            <a:pPr marL="0" indent="0" algn="just">
              <a:buNone/>
            </a:pPr>
            <a:r>
              <a:rPr lang="en-US" sz="2400" b="1" i="1" dirty="0" smtClean="0"/>
              <a:t>a) Food for human and feed for livestock: </a:t>
            </a:r>
          </a:p>
          <a:p>
            <a:pPr algn="just">
              <a:buFont typeface="Wingdings" panose="05000000000000000000" pitchFamily="2" charset="2"/>
              <a:buChar char="Ø"/>
            </a:pPr>
            <a:r>
              <a:rPr lang="en-US" sz="2400" dirty="0" smtClean="0"/>
              <a:t>Human and other animals require energy, amino acids, vitamins, and minerals. </a:t>
            </a:r>
          </a:p>
          <a:p>
            <a:pPr algn="just">
              <a:buFont typeface="Wingdings" panose="05000000000000000000" pitchFamily="2" charset="2"/>
              <a:buChar char="Ø"/>
            </a:pPr>
            <a:r>
              <a:rPr lang="en-US" sz="2400" dirty="0" smtClean="0"/>
              <a:t>The most important crops that feed the world include Cereals (wheat, rice, maize, sorghum, barely), Roots and Tuber crops (potato), Oil crops (linseed, sesame, sunflower, Soya bean), Fruit crops and Vegetable.</a:t>
            </a:r>
          </a:p>
          <a:p>
            <a:pPr marL="0" indent="0" algn="just">
              <a:buNone/>
            </a:pPr>
            <a:r>
              <a:rPr lang="en-US" sz="2400" b="1" i="1" dirty="0" smtClean="0"/>
              <a:t>b) Wood and wood products</a:t>
            </a:r>
            <a:r>
              <a:rPr lang="en-US" sz="2400" dirty="0" smtClean="0"/>
              <a:t>: Construction, Furniture, Fuel and Paper. </a:t>
            </a:r>
          </a:p>
          <a:p>
            <a:pPr marL="0" indent="0" algn="just">
              <a:buNone/>
            </a:pPr>
            <a:r>
              <a:rPr lang="en-US" sz="2400" b="1" i="1" dirty="0" smtClean="0"/>
              <a:t>c) Textiles from fiber producing plants</a:t>
            </a:r>
            <a:r>
              <a:rPr lang="en-US" sz="2400" dirty="0" smtClean="0"/>
              <a:t>: plant fibers are used for clothing and textiles, examples Cotton, Sisal, flax </a:t>
            </a:r>
          </a:p>
          <a:p>
            <a:pPr marL="0" indent="0" algn="just">
              <a:buNone/>
            </a:pPr>
            <a:r>
              <a:rPr lang="en-US" sz="2400" b="1" i="1" dirty="0" smtClean="0"/>
              <a:t>d) Drugs and Medicines</a:t>
            </a:r>
            <a:r>
              <a:rPr lang="en-US" sz="2400" dirty="0" smtClean="0"/>
              <a:t>. Examples Tobacco, Coffee</a:t>
            </a:r>
          </a:p>
          <a:p>
            <a:pPr marL="0" indent="0" algn="just">
              <a:buNone/>
            </a:pPr>
            <a:r>
              <a:rPr lang="en-US" sz="2400" b="1" i="1" dirty="0" smtClean="0"/>
              <a:t>e) Fossil fuels </a:t>
            </a:r>
          </a:p>
          <a:p>
            <a:pPr marL="0" indent="0" algn="just">
              <a:buNone/>
            </a:pPr>
            <a:r>
              <a:rPr lang="en-US" sz="2400" b="1" i="1" dirty="0" smtClean="0"/>
              <a:t>f) Prevent erosion </a:t>
            </a:r>
          </a:p>
          <a:p>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5</a:t>
            </a:fld>
            <a:endParaRPr lang="en-US"/>
          </a:p>
        </p:txBody>
      </p:sp>
    </p:spTree>
    <p:extLst>
      <p:ext uri="{BB962C8B-B14F-4D97-AF65-F5344CB8AC3E}">
        <p14:creationId xmlns:p14="http://schemas.microsoft.com/office/powerpoint/2010/main" val="1247753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lnSpc>
                <a:spcPct val="150000"/>
              </a:lnSpc>
              <a:buNone/>
            </a:pPr>
            <a:r>
              <a:rPr lang="en-US" sz="2400" b="1" i="1" dirty="0" smtClean="0"/>
              <a:t>g) Perfumes and spices</a:t>
            </a:r>
            <a:r>
              <a:rPr lang="en-US" sz="2400" dirty="0" smtClean="0"/>
              <a:t>. Perfume-rose, Spice- pepper, ginger, for improving taste of food.  </a:t>
            </a:r>
          </a:p>
          <a:p>
            <a:pPr marL="0" indent="0">
              <a:lnSpc>
                <a:spcPct val="150000"/>
              </a:lnSpc>
              <a:buNone/>
            </a:pPr>
            <a:r>
              <a:rPr lang="en-US" sz="2400" b="1" i="1" dirty="0" smtClean="0"/>
              <a:t>h) Aesthetic purpose</a:t>
            </a:r>
            <a:r>
              <a:rPr lang="en-US" sz="2400" dirty="0" smtClean="0"/>
              <a:t>. For great pleasure, relaxation</a:t>
            </a:r>
          </a:p>
          <a:p>
            <a:pPr marL="0" indent="0" algn="just">
              <a:lnSpc>
                <a:spcPct val="150000"/>
              </a:lnSpc>
              <a:buNone/>
            </a:pPr>
            <a:r>
              <a:rPr lang="en-US" sz="2400" b="1" i="1" spc="-150" dirty="0" smtClean="0"/>
              <a:t>i) Source of oxygen</a:t>
            </a:r>
            <a:r>
              <a:rPr lang="en-US" sz="2400" dirty="0" smtClean="0"/>
              <a:t>: Oxygen is released as a byproduct of photosynthesis by green plants.</a:t>
            </a:r>
            <a:endParaRPr lang="en-US" sz="2400" b="1" dirty="0" smtClean="0"/>
          </a:p>
          <a:p>
            <a:pPr marL="0" indent="0" algn="ctr">
              <a:lnSpc>
                <a:spcPct val="150000"/>
              </a:lnSpc>
              <a:buNone/>
            </a:pPr>
            <a:r>
              <a:rPr lang="en-US" sz="2400" b="1" dirty="0" smtClean="0"/>
              <a:t>1.2. FOOD PRODUCTION &amp; POPULATION GROWTH</a:t>
            </a:r>
          </a:p>
          <a:p>
            <a:pPr algn="just">
              <a:lnSpc>
                <a:spcPct val="150000"/>
              </a:lnSpc>
              <a:buFont typeface="Wingdings" panose="05000000000000000000" pitchFamily="2" charset="2"/>
              <a:buChar char="Ø"/>
            </a:pPr>
            <a:r>
              <a:rPr lang="en-US" sz="2400" dirty="0" smtClean="0"/>
              <a:t>Currently human population reaches about 7 billion. </a:t>
            </a:r>
          </a:p>
          <a:p>
            <a:pPr algn="just">
              <a:lnSpc>
                <a:spcPct val="150000"/>
              </a:lnSpc>
              <a:buFont typeface="Wingdings" panose="05000000000000000000" pitchFamily="2" charset="2"/>
              <a:buChar char="Ø"/>
            </a:pPr>
            <a:r>
              <a:rPr lang="en-US" sz="2400" dirty="0" smtClean="0"/>
              <a:t>In spite of worldwide declines in the total fertility rate, population growth will be continued for the next two or three decades.</a:t>
            </a:r>
          </a:p>
          <a:p>
            <a:pPr marL="0" indent="0" algn="just">
              <a:buNone/>
            </a:pP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6</a:t>
            </a:fld>
            <a:endParaRPr lang="en-US"/>
          </a:p>
        </p:txBody>
      </p:sp>
    </p:spTree>
    <p:extLst>
      <p:ext uri="{BB962C8B-B14F-4D97-AF65-F5344CB8AC3E}">
        <p14:creationId xmlns:p14="http://schemas.microsoft.com/office/powerpoint/2010/main" val="2730761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algn="just">
              <a:lnSpc>
                <a:spcPct val="150000"/>
              </a:lnSpc>
              <a:buFont typeface="Wingdings" panose="05000000000000000000" pitchFamily="2" charset="2"/>
              <a:buChar char="Ø"/>
            </a:pPr>
            <a:r>
              <a:rPr lang="en-US" sz="2400" dirty="0" smtClean="0"/>
              <a:t>Approximately 99% of this growth will take place in the less developed areas of the world; Africa, Asia &amp; Latin America. </a:t>
            </a:r>
          </a:p>
          <a:p>
            <a:pPr algn="just">
              <a:lnSpc>
                <a:spcPct val="150000"/>
              </a:lnSpc>
              <a:buFont typeface="Wingdings" panose="05000000000000000000" pitchFamily="2" charset="2"/>
              <a:buChar char="Ø"/>
            </a:pPr>
            <a:r>
              <a:rPr lang="en-US" sz="2400" dirty="0" smtClean="0"/>
              <a:t>Now, the area of greatest food production is North America, the least populated of the developed areas of the world. </a:t>
            </a:r>
          </a:p>
          <a:p>
            <a:pPr algn="just">
              <a:lnSpc>
                <a:spcPct val="150000"/>
              </a:lnSpc>
              <a:buFont typeface="Wingdings" panose="05000000000000000000" pitchFamily="2" charset="2"/>
              <a:buChar char="Ø"/>
            </a:pPr>
            <a:r>
              <a:rPr lang="en-US" sz="2400" dirty="0" smtClean="0"/>
              <a:t>While North America enjoys food surpluses, Sub-Saharan Africa, is experiencing a chronic food deficit. </a:t>
            </a:r>
          </a:p>
          <a:p>
            <a:pPr algn="just">
              <a:lnSpc>
                <a:spcPct val="150000"/>
              </a:lnSpc>
              <a:buFont typeface="Wingdings" panose="05000000000000000000" pitchFamily="2" charset="2"/>
              <a:buChar char="Ø"/>
            </a:pPr>
            <a:r>
              <a:rPr lang="en-US" sz="2400" dirty="0" smtClean="0"/>
              <a:t>Periodically, famine strikes the Sub-Saharan Africa because of drought, often worsened by regional conflict. </a:t>
            </a:r>
          </a:p>
          <a:p>
            <a:pPr algn="just">
              <a:lnSpc>
                <a:spcPct val="150000"/>
              </a:lnSpc>
              <a:buFont typeface="Wingdings" panose="05000000000000000000" pitchFamily="2" charset="2"/>
              <a:buChar char="Ø"/>
            </a:pPr>
            <a:r>
              <a:rPr lang="en-US" sz="2400" dirty="0" smtClean="0"/>
              <a:t>But, the response has not always been timely, and then, the future is uncertain. </a:t>
            </a:r>
          </a:p>
          <a:p>
            <a:pPr algn="just">
              <a:lnSpc>
                <a:spcPct val="150000"/>
              </a:lnSpc>
              <a:buFont typeface="Wingdings" panose="05000000000000000000" pitchFamily="2" charset="2"/>
              <a:buChar char="Ø"/>
            </a:pPr>
            <a:r>
              <a:rPr lang="en-US" sz="2400" dirty="0" smtClean="0"/>
              <a:t>Therefore, continued population growth requires continued increases in food production.</a:t>
            </a:r>
          </a:p>
        </p:txBody>
      </p:sp>
      <p:sp>
        <p:nvSpPr>
          <p:cNvPr id="4" name="Slide Number Placeholder 3"/>
          <p:cNvSpPr>
            <a:spLocks noGrp="1"/>
          </p:cNvSpPr>
          <p:nvPr>
            <p:ph type="sldNum" sz="quarter" idx="12"/>
          </p:nvPr>
        </p:nvSpPr>
        <p:spPr/>
        <p:txBody>
          <a:bodyPr/>
          <a:lstStyle/>
          <a:p>
            <a:fld id="{A23005A9-7800-42FE-BD1D-FDDC6EE06C91}" type="slidenum">
              <a:rPr lang="en-US" smtClean="0"/>
              <a:t>7</a:t>
            </a:fld>
            <a:endParaRPr lang="en-US"/>
          </a:p>
        </p:txBody>
      </p:sp>
    </p:spTree>
    <p:extLst>
      <p:ext uri="{BB962C8B-B14F-4D97-AF65-F5344CB8AC3E}">
        <p14:creationId xmlns:p14="http://schemas.microsoft.com/office/powerpoint/2010/main" val="367540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algn="just">
              <a:buFont typeface="Wingdings" panose="05000000000000000000" pitchFamily="2" charset="2"/>
              <a:buChar char="ü"/>
            </a:pPr>
            <a:r>
              <a:rPr lang="en-US" sz="2400" dirty="0" smtClean="0"/>
              <a:t>During the last-century, worldwide food production from farming has kept rapidity with population growth. </a:t>
            </a:r>
          </a:p>
          <a:p>
            <a:pPr algn="just">
              <a:buFont typeface="Wingdings" panose="05000000000000000000" pitchFamily="2" charset="2"/>
              <a:buChar char="ü"/>
            </a:pPr>
            <a:r>
              <a:rPr lang="en-US" sz="2400" dirty="0" smtClean="0"/>
              <a:t>The green revolution involved the development of disease-resistant and drought-resistant strains of wheat and rice which have substantially increased the yield per unit of land. </a:t>
            </a:r>
          </a:p>
          <a:p>
            <a:pPr algn="just">
              <a:buFont typeface="Wingdings" panose="05000000000000000000" pitchFamily="2" charset="2"/>
              <a:buChar char="ü"/>
            </a:pPr>
            <a:r>
              <a:rPr lang="en-US" sz="2400" dirty="0" smtClean="0"/>
              <a:t>Development of a dwarf variety of wheat in the 1950,s was the beginning of the green revolution by Norman Borlaug. </a:t>
            </a:r>
          </a:p>
          <a:p>
            <a:pPr algn="just">
              <a:buFont typeface="Wingdings" panose="05000000000000000000" pitchFamily="2" charset="2"/>
              <a:buChar char="ü"/>
            </a:pPr>
            <a:r>
              <a:rPr lang="en-US" sz="2400" dirty="0" smtClean="0"/>
              <a:t>Mexico, which had been threatened with food shortages, became able to produce a food surplus. </a:t>
            </a:r>
          </a:p>
          <a:p>
            <a:pPr algn="just">
              <a:buFont typeface="Wingdings" panose="05000000000000000000" pitchFamily="2" charset="2"/>
              <a:buChar char="ü"/>
            </a:pPr>
            <a:r>
              <a:rPr lang="en-US" sz="2400" dirty="0" smtClean="0"/>
              <a:t>India had experienced famine in the 1960,s but after the green revolution was introduced there, India also was able to produce a surplus. </a:t>
            </a:r>
          </a:p>
          <a:p>
            <a:pPr algn="just">
              <a:buFont typeface="Wingdings" panose="05000000000000000000" pitchFamily="2" charset="2"/>
              <a:buChar char="ü"/>
            </a:pPr>
            <a:r>
              <a:rPr lang="en-US" sz="2400" dirty="0" smtClean="0"/>
              <a:t>The green revolution provided an additional twenty years pardon before population growth absorbed an increases in food production.</a:t>
            </a:r>
          </a:p>
          <a:p>
            <a:pPr algn="just">
              <a:buFont typeface="Wingdings" panose="05000000000000000000" pitchFamily="2" charset="2"/>
              <a:buChar char="ü"/>
            </a:pPr>
            <a:endParaRPr lang="en-US" sz="2400" dirty="0" smtClean="0"/>
          </a:p>
          <a:p>
            <a:pPr algn="just">
              <a:buFont typeface="Wingdings" panose="05000000000000000000" pitchFamily="2" charset="2"/>
              <a:buChar char="ü"/>
            </a:pPr>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8</a:t>
            </a:fld>
            <a:endParaRPr lang="en-US"/>
          </a:p>
        </p:txBody>
      </p:sp>
    </p:spTree>
    <p:extLst>
      <p:ext uri="{BB962C8B-B14F-4D97-AF65-F5344CB8AC3E}">
        <p14:creationId xmlns:p14="http://schemas.microsoft.com/office/powerpoint/2010/main" val="1956435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lnSpcReduction="10000"/>
          </a:bodyPr>
          <a:lstStyle/>
          <a:p>
            <a:pPr marL="0" indent="0">
              <a:lnSpc>
                <a:spcPct val="150000"/>
              </a:lnSpc>
              <a:buNone/>
            </a:pPr>
            <a:r>
              <a:rPr lang="en-US" sz="2400" dirty="0" smtClean="0"/>
              <a:t>                </a:t>
            </a:r>
            <a:r>
              <a:rPr lang="en-US" sz="2400" b="1" dirty="0" smtClean="0"/>
              <a:t>Disadvantages related to the green revolution. </a:t>
            </a:r>
          </a:p>
          <a:p>
            <a:pPr>
              <a:lnSpc>
                <a:spcPct val="150000"/>
              </a:lnSpc>
              <a:buFont typeface="Wingdings" panose="05000000000000000000" pitchFamily="2" charset="2"/>
              <a:buChar char="Ø"/>
            </a:pPr>
            <a:r>
              <a:rPr lang="en-US" sz="2400" dirty="0" smtClean="0"/>
              <a:t> Requirement for large quantities of artificial fertilizer</a:t>
            </a:r>
          </a:p>
          <a:p>
            <a:pPr>
              <a:lnSpc>
                <a:spcPct val="150000"/>
              </a:lnSpc>
              <a:buFont typeface="Wingdings" panose="05000000000000000000" pitchFamily="2" charset="2"/>
              <a:buChar char="Ø"/>
            </a:pPr>
            <a:r>
              <a:rPr lang="en-US" sz="2400" dirty="0" smtClean="0"/>
              <a:t> The continued mutation of disease-causing organisms,</a:t>
            </a:r>
          </a:p>
          <a:p>
            <a:pPr>
              <a:lnSpc>
                <a:spcPct val="150000"/>
              </a:lnSpc>
              <a:buFont typeface="Wingdings" panose="05000000000000000000" pitchFamily="2" charset="2"/>
              <a:buChar char="Ø"/>
            </a:pPr>
            <a:r>
              <a:rPr lang="en-US" sz="2400" dirty="0" smtClean="0"/>
              <a:t> The green revolution also encouraged the monoculture which is susceptible to a disastrous failure </a:t>
            </a:r>
          </a:p>
          <a:p>
            <a:pPr>
              <a:lnSpc>
                <a:spcPct val="150000"/>
              </a:lnSpc>
              <a:buFont typeface="Wingdings" panose="05000000000000000000" pitchFamily="2" charset="2"/>
              <a:buChar char="Ø"/>
            </a:pPr>
            <a:r>
              <a:rPr lang="en-US" sz="2400" dirty="0" smtClean="0"/>
              <a:t>Urban expansion</a:t>
            </a:r>
          </a:p>
          <a:p>
            <a:pPr>
              <a:lnSpc>
                <a:spcPct val="150000"/>
              </a:lnSpc>
              <a:buFont typeface="Wingdings" panose="05000000000000000000" pitchFamily="2" charset="2"/>
              <a:buChar char="Ø"/>
            </a:pPr>
            <a:r>
              <a:rPr lang="en-US" sz="2400" dirty="0" smtClean="0"/>
              <a:t>Soil erosion, both from wind and water</a:t>
            </a:r>
          </a:p>
          <a:p>
            <a:pPr>
              <a:lnSpc>
                <a:spcPct val="150000"/>
              </a:lnSpc>
              <a:buFont typeface="Wingdings" panose="05000000000000000000" pitchFamily="2" charset="2"/>
              <a:buChar char="Ø"/>
            </a:pPr>
            <a:r>
              <a:rPr lang="en-US" sz="2400" dirty="0" smtClean="0"/>
              <a:t>Salinization, which is associated with irrigation</a:t>
            </a:r>
          </a:p>
          <a:p>
            <a:pPr>
              <a:lnSpc>
                <a:spcPct val="150000"/>
              </a:lnSpc>
              <a:buFont typeface="Wingdings" panose="05000000000000000000" pitchFamily="2" charset="2"/>
              <a:buChar char="Ø"/>
            </a:pPr>
            <a:r>
              <a:rPr lang="en-US" sz="2400" dirty="0" smtClean="0"/>
              <a:t>Desertification or the spreading of deserts resulting from overuse and misuse of the land, and</a:t>
            </a:r>
          </a:p>
          <a:p>
            <a:pPr>
              <a:lnSpc>
                <a:spcPct val="150000"/>
              </a:lnSpc>
              <a:buFont typeface="Wingdings" panose="05000000000000000000" pitchFamily="2" charset="2"/>
              <a:buChar char="Ø"/>
            </a:pPr>
            <a:r>
              <a:rPr lang="en-US" sz="2400" dirty="0" smtClean="0"/>
              <a:t>Monocultures</a:t>
            </a:r>
          </a:p>
          <a:p>
            <a:pPr>
              <a:lnSpc>
                <a:spcPct val="150000"/>
              </a:lnSpc>
            </a:pPr>
            <a:endParaRPr lang="en-US" sz="2400" dirty="0"/>
          </a:p>
        </p:txBody>
      </p:sp>
      <p:sp>
        <p:nvSpPr>
          <p:cNvPr id="4" name="Slide Number Placeholder 3"/>
          <p:cNvSpPr>
            <a:spLocks noGrp="1"/>
          </p:cNvSpPr>
          <p:nvPr>
            <p:ph type="sldNum" sz="quarter" idx="12"/>
          </p:nvPr>
        </p:nvSpPr>
        <p:spPr/>
        <p:txBody>
          <a:bodyPr/>
          <a:lstStyle/>
          <a:p>
            <a:fld id="{A23005A9-7800-42FE-BD1D-FDDC6EE06C91}" type="slidenum">
              <a:rPr lang="en-US" smtClean="0"/>
              <a:t>9</a:t>
            </a:fld>
            <a:endParaRPr lang="en-US"/>
          </a:p>
        </p:txBody>
      </p:sp>
    </p:spTree>
    <p:extLst>
      <p:ext uri="{BB962C8B-B14F-4D97-AF65-F5344CB8AC3E}">
        <p14:creationId xmlns:p14="http://schemas.microsoft.com/office/powerpoint/2010/main" val="1286390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1917</Words>
  <Application>Microsoft Office PowerPoint</Application>
  <PresentationFormat>On-screen Show (4:3)</PresentationFormat>
  <Paragraphs>164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70</cp:revision>
  <dcterms:created xsi:type="dcterms:W3CDTF">2020-02-17T12:50:58Z</dcterms:created>
  <dcterms:modified xsi:type="dcterms:W3CDTF">2020-03-05T17:29:04Z</dcterms:modified>
</cp:coreProperties>
</file>