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7" r:id="rId2"/>
    <p:sldId id="306" r:id="rId3"/>
    <p:sldId id="305" r:id="rId4"/>
    <p:sldId id="303" r:id="rId5"/>
    <p:sldId id="304" r:id="rId6"/>
    <p:sldId id="258" r:id="rId7"/>
    <p:sldId id="317" r:id="rId8"/>
    <p:sldId id="259" r:id="rId9"/>
    <p:sldId id="318" r:id="rId10"/>
    <p:sldId id="307" r:id="rId11"/>
    <p:sldId id="319" r:id="rId12"/>
    <p:sldId id="308" r:id="rId13"/>
    <p:sldId id="320" r:id="rId14"/>
    <p:sldId id="260" r:id="rId15"/>
    <p:sldId id="321" r:id="rId16"/>
    <p:sldId id="310" r:id="rId17"/>
    <p:sldId id="322" r:id="rId18"/>
    <p:sldId id="309" r:id="rId19"/>
    <p:sldId id="269" r:id="rId20"/>
    <p:sldId id="323" r:id="rId21"/>
    <p:sldId id="311" r:id="rId22"/>
    <p:sldId id="312" r:id="rId23"/>
    <p:sldId id="324" r:id="rId24"/>
    <p:sldId id="313" r:id="rId25"/>
    <p:sldId id="314" r:id="rId26"/>
    <p:sldId id="325" r:id="rId27"/>
    <p:sldId id="287" r:id="rId28"/>
    <p:sldId id="326" r:id="rId29"/>
    <p:sldId id="315" r:id="rId30"/>
    <p:sldId id="327" r:id="rId31"/>
    <p:sldId id="302" r:id="rId32"/>
    <p:sldId id="328" r:id="rId33"/>
    <p:sldId id="316" r:id="rId34"/>
    <p:sldId id="32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47785-8FCA-4B45-B22A-5F683B25A37C}" type="datetimeFigureOut">
              <a:rPr lang="en-US" smtClean="0"/>
              <a:t>06-Mar-20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D101DB-E379-4976-8488-4E28D1D71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54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8FA7-3542-46D6-99F1-237C11CEADB0}" type="datetime1">
              <a:rPr lang="en-US" smtClean="0"/>
              <a:t>06-Mar-20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E16-54F8-49CB-9FD0-5F366B1D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687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E345-8145-4161-A926-9C9A2EDDFDC1}" type="datetime1">
              <a:rPr lang="en-US" smtClean="0"/>
              <a:t>06-Mar-20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E16-54F8-49CB-9FD0-5F366B1D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171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F641-7F84-4B81-9C87-2531349699DF}" type="datetime1">
              <a:rPr lang="en-US" smtClean="0"/>
              <a:t>06-Mar-20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E16-54F8-49CB-9FD0-5F366B1D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37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E0F3-4D05-4780-9D6F-F40E24B66127}" type="datetime1">
              <a:rPr lang="en-US" smtClean="0"/>
              <a:t>06-Mar-20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E16-54F8-49CB-9FD0-5F366B1D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26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B391-0609-401B-B13B-5FD371864DE5}" type="datetime1">
              <a:rPr lang="en-US" smtClean="0"/>
              <a:t>06-Mar-20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E16-54F8-49CB-9FD0-5F366B1D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533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9E60-85A3-4452-A157-DAD45F38E4D0}" type="datetime1">
              <a:rPr lang="en-US" smtClean="0"/>
              <a:t>06-Mar-20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E16-54F8-49CB-9FD0-5F366B1D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54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3305-8CC6-46B7-89FB-1203D155604C}" type="datetime1">
              <a:rPr lang="en-US" smtClean="0"/>
              <a:t>06-Mar-20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E16-54F8-49CB-9FD0-5F366B1D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323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51D9-23E5-4665-A181-5E6E3AD6850C}" type="datetime1">
              <a:rPr lang="en-US" smtClean="0"/>
              <a:t>06-Mar-20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E16-54F8-49CB-9FD0-5F366B1D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29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D3A4-1EF2-4AE4-89D9-DC05A2688A6D}" type="datetime1">
              <a:rPr lang="en-US" smtClean="0"/>
              <a:t>06-Mar-20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E16-54F8-49CB-9FD0-5F366B1D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405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937D-CE58-4DC6-A686-21370C9D9E45}" type="datetime1">
              <a:rPr lang="en-US" smtClean="0"/>
              <a:t>06-Mar-20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E16-54F8-49CB-9FD0-5F366B1D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25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A579-3406-48F4-BB91-47B03823D9DF}" type="datetime1">
              <a:rPr lang="en-US" smtClean="0"/>
              <a:t>06-Mar-20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E16-54F8-49CB-9FD0-5F366B1D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11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CC92A-46BF-4094-B407-620FEEC7169B}" type="datetime1">
              <a:rPr lang="en-US" smtClean="0"/>
              <a:t>06-Mar-20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CAE16-54F8-49CB-9FD0-5F366B1D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731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tton" TargetMode="External"/><Relationship Id="rId7" Type="http://schemas.openxmlformats.org/officeDocument/2006/relationships/hyperlink" Target="https://en.wikipedia.org/wiki/Heliothis" TargetMode="External"/><Relationship Id="rId2" Type="http://schemas.openxmlformats.org/officeDocument/2006/relationships/hyperlink" Target="https://en.wikipedia.org/wiki/Alfalf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Tobacco" TargetMode="External"/><Relationship Id="rId5" Type="http://schemas.openxmlformats.org/officeDocument/2006/relationships/hyperlink" Target="https://en.wikipedia.org/wiki/Castor_oil_plant" TargetMode="External"/><Relationship Id="rId4" Type="http://schemas.openxmlformats.org/officeDocument/2006/relationships/hyperlink" Target="https://en.wikipedia.org/wiki/Lygus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/>
              <a:t>CHAPTER 2</a:t>
            </a:r>
            <a:endParaRPr lang="en-US" sz="2400" dirty="0"/>
          </a:p>
          <a:p>
            <a:pPr marL="0" indent="0" algn="ctr">
              <a:buNone/>
            </a:pPr>
            <a:r>
              <a:rPr lang="en-US" sz="2400" b="1" dirty="0"/>
              <a:t>CLASSIFICATION OF CROP PLANTS</a:t>
            </a:r>
            <a:endParaRPr lang="en-US" sz="2400" dirty="0"/>
          </a:p>
          <a:p>
            <a:pPr marL="0" indent="0" algn="just">
              <a:buNone/>
            </a:pPr>
            <a:r>
              <a:rPr lang="en-US" sz="2600" b="1" dirty="0" smtClean="0"/>
              <a:t>Classification</a:t>
            </a:r>
            <a:r>
              <a:rPr lang="en-US" sz="2600" dirty="0" smtClean="0"/>
              <a:t>:-ordering </a:t>
            </a:r>
            <a:r>
              <a:rPr lang="en-US" sz="2600" dirty="0"/>
              <a:t>of plants into groups on the basis of their relationships, </a:t>
            </a:r>
            <a:r>
              <a:rPr lang="en-US" sz="2600" dirty="0" smtClean="0"/>
              <a:t>structural </a:t>
            </a:r>
            <a:r>
              <a:rPr lang="en-US" sz="2600" dirty="0"/>
              <a:t>form and function. </a:t>
            </a:r>
            <a:endParaRPr lang="en-US" sz="26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/>
              <a:t>Classification </a:t>
            </a:r>
            <a:r>
              <a:rPr lang="en-US" sz="2400" dirty="0"/>
              <a:t>of crops is </a:t>
            </a:r>
            <a:r>
              <a:rPr lang="en-US" sz="2400" dirty="0" smtClean="0"/>
              <a:t>desirable, it </a:t>
            </a:r>
            <a:r>
              <a:rPr lang="en-US" sz="2400" dirty="0"/>
              <a:t>helps for better </a:t>
            </a:r>
            <a:r>
              <a:rPr lang="en-US" sz="2400" dirty="0" smtClean="0"/>
              <a:t>understanding.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/>
              <a:t>The </a:t>
            </a:r>
            <a:r>
              <a:rPr lang="en-US" sz="2400" dirty="0"/>
              <a:t>earliest classification is simply divided plants into harmful ones and the useful ones. </a:t>
            </a:r>
            <a:endParaRPr lang="en-US" sz="24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/>
              <a:t>There </a:t>
            </a:r>
            <a:r>
              <a:rPr lang="en-US" sz="2400" dirty="0"/>
              <a:t>are several ways of assigning plant to certain categories. </a:t>
            </a:r>
            <a:endParaRPr lang="en-US" sz="24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/>
              <a:t>But </a:t>
            </a:r>
            <a:r>
              <a:rPr lang="en-US" sz="2400" dirty="0"/>
              <a:t>it is evident that all of these classifications resulted in huge </a:t>
            </a:r>
            <a:r>
              <a:rPr lang="en-US" sz="2400" dirty="0" smtClean="0"/>
              <a:t>overlaps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/>
              <a:t>The </a:t>
            </a:r>
            <a:r>
              <a:rPr lang="en-US" sz="2400" dirty="0"/>
              <a:t>system that is most precise and useful is that of </a:t>
            </a:r>
            <a:r>
              <a:rPr lang="en-US" sz="2400" i="1" dirty="0"/>
              <a:t>botanical classification. 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E16-54F8-49CB-9FD0-5F366B1D41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747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067800" cy="6705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 smtClean="0"/>
              <a:t>              </a:t>
            </a:r>
            <a:r>
              <a:rPr lang="en-US" b="1" dirty="0" smtClean="0"/>
              <a:t>Rules for binomial nomenclature: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1. For each spp. both genus and spp. names written</a:t>
            </a:r>
          </a:p>
          <a:p>
            <a:pPr marL="0" indent="0" algn="just">
              <a:buNone/>
            </a:pPr>
            <a:r>
              <a:rPr lang="en-US" dirty="0" smtClean="0"/>
              <a:t>2. The genus name is started with capital letter, while the spp. name is started with small letter3. </a:t>
            </a:r>
          </a:p>
          <a:p>
            <a:pPr marL="0" indent="0" algn="just">
              <a:buNone/>
            </a:pPr>
            <a:r>
              <a:rPr lang="en-US" dirty="0" smtClean="0"/>
              <a:t>If not italics, both the genus and spp. names should be underlined separately</a:t>
            </a:r>
          </a:p>
          <a:p>
            <a:pPr marL="0" indent="0" algn="just">
              <a:buNone/>
            </a:pPr>
            <a:r>
              <a:rPr lang="en-US" dirty="0" smtClean="0"/>
              <a:t>4. Once the full name of the genus name is indicated above, it can be abbreviated in the following parts</a:t>
            </a:r>
          </a:p>
          <a:p>
            <a:pPr marL="0" indent="0" algn="just">
              <a:buNone/>
            </a:pPr>
            <a:r>
              <a:rPr lang="en-US" dirty="0" smtClean="0"/>
              <a:t>5. The name of a scientist who gave the scientific name first would be added in abbreviated or full name after spp. name</a:t>
            </a:r>
          </a:p>
          <a:p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E16-54F8-49CB-9FD0-5F366B1D41D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49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7056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6. A variety name can be added as a third one, starting with capital letter, but not underlined or not italics</a:t>
            </a:r>
          </a:p>
          <a:p>
            <a:pPr marL="0" indent="0" algn="just">
              <a:buNone/>
            </a:pPr>
            <a:r>
              <a:rPr lang="en-US" b="1" dirty="0"/>
              <a:t>Usefulness of botanical classification</a:t>
            </a:r>
            <a:endParaRPr lang="en-US" dirty="0"/>
          </a:p>
          <a:p>
            <a:pPr marL="514350" indent="-514350" algn="just">
              <a:buAutoNum type="arabicPeriod"/>
            </a:pPr>
            <a:r>
              <a:rPr lang="en-US" b="1" dirty="0" smtClean="0"/>
              <a:t>For </a:t>
            </a:r>
            <a:r>
              <a:rPr lang="en-US" b="1" dirty="0"/>
              <a:t>biologists</a:t>
            </a:r>
            <a:r>
              <a:rPr lang="en-US" dirty="0"/>
              <a:t>: - it permits the establishment of plant relationship &amp; their origin and serves as positive identification of plants, regardless of language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 </a:t>
            </a:r>
            <a:endParaRPr lang="en-US" dirty="0"/>
          </a:p>
          <a:p>
            <a:pPr algn="just"/>
            <a:r>
              <a:rPr lang="en-US" dirty="0"/>
              <a:t>2. </a:t>
            </a:r>
            <a:r>
              <a:rPr lang="en-US" b="1" dirty="0"/>
              <a:t>For Agronomist</a:t>
            </a:r>
            <a:r>
              <a:rPr lang="en-US" dirty="0"/>
              <a:t>: - it allows the identification and /or recognition of some general associations with regard to plant adaptation cultivation, pest control, handling, and usage.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E16-54F8-49CB-9FD0-5F366B1D41D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615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 smtClean="0"/>
              <a:t>2</a:t>
            </a:r>
            <a:r>
              <a:rPr lang="en-US" sz="2400" dirty="0" smtClean="0"/>
              <a:t>.</a:t>
            </a:r>
            <a:r>
              <a:rPr lang="en-US" sz="2400" b="1" dirty="0" smtClean="0"/>
              <a:t> </a:t>
            </a:r>
            <a:r>
              <a:rPr lang="en-US" b="1" dirty="0" smtClean="0"/>
              <a:t>Classification Based on Agronomic/Economic </a:t>
            </a:r>
            <a:endParaRPr lang="en-US" dirty="0" smtClean="0"/>
          </a:p>
          <a:p>
            <a:pPr algn="just"/>
            <a:r>
              <a:rPr lang="en-US" dirty="0" smtClean="0"/>
              <a:t>This system of classification of plant species’ is on the basis of how a crop will be used,</a:t>
            </a:r>
            <a:endParaRPr lang="en-US" b="1" dirty="0" smtClean="0"/>
          </a:p>
          <a:p>
            <a:pPr marL="0" indent="0" algn="just">
              <a:buNone/>
            </a:pPr>
            <a:r>
              <a:rPr lang="en-US" b="1" dirty="0" smtClean="0"/>
              <a:t>a) Cereal / grain</a:t>
            </a:r>
            <a:endParaRPr lang="en-US" dirty="0" smtClean="0"/>
          </a:p>
          <a:p>
            <a:pPr algn="just"/>
            <a:r>
              <a:rPr lang="en-US" dirty="0" smtClean="0"/>
              <a:t>These groups belong to the grass family (Gramineae) and are grown for their edible seeds. </a:t>
            </a:r>
          </a:p>
          <a:p>
            <a:pPr algn="just">
              <a:spcBef>
                <a:spcPts val="0"/>
              </a:spcBef>
            </a:pPr>
            <a:endParaRPr lang="en-US" dirty="0" smtClean="0"/>
          </a:p>
          <a:p>
            <a:pPr algn="just">
              <a:spcBef>
                <a:spcPts val="0"/>
              </a:spcBef>
            </a:pPr>
            <a:r>
              <a:rPr lang="en-US" dirty="0" smtClean="0"/>
              <a:t>Grass </a:t>
            </a:r>
            <a:r>
              <a:rPr lang="en-US" dirty="0" smtClean="0"/>
              <a:t>family includes about 3/4 of the cultivated forage crops and all of cereals. Almost all members of grass family are herbaceous i.e. </a:t>
            </a:r>
          </a:p>
          <a:p>
            <a:pPr lvl="0" algn="just">
              <a:spcBef>
                <a:spcPts val="0"/>
              </a:spcBef>
            </a:pPr>
            <a:endParaRPr lang="en-US" dirty="0" smtClean="0"/>
          </a:p>
          <a:p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E16-54F8-49CB-9FD0-5F366B1D41D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10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991600" cy="6553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They have small main woody stems. </a:t>
            </a:r>
            <a:endParaRPr lang="en-US" dirty="0" smtClean="0"/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Have </a:t>
            </a:r>
            <a:r>
              <a:rPr lang="en-US" dirty="0"/>
              <a:t>fibrous root system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Flowers are usually perfect (have both male and female parts of a flower in the same  flower) 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Flower </a:t>
            </a:r>
            <a:r>
              <a:rPr lang="en-US" dirty="0" smtClean="0"/>
              <a:t>imperfect (e.g</a:t>
            </a:r>
            <a:r>
              <a:rPr lang="en-US" dirty="0"/>
              <a:t>. Maize)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Grass family is annuals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E16-54F8-49CB-9FD0-5F366B1D41D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03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dirty="0" smtClean="0"/>
              <a:t> </a:t>
            </a:r>
            <a:r>
              <a:rPr lang="en-US" b="1" dirty="0" smtClean="0"/>
              <a:t>b</a:t>
            </a:r>
            <a:r>
              <a:rPr lang="en-US" b="1" dirty="0" smtClean="0"/>
              <a:t>) Grain legumes</a:t>
            </a:r>
            <a:r>
              <a:rPr lang="en-US" dirty="0" smtClean="0"/>
              <a:t>: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These belong to the family Leguminancea and are grown for these edible seeds.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They include cowpeas, soybeans, groundnuts, field peas, beans, lentils and pigeon peas. Legume family may have; 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Annuals, biennials or perennials 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Leaves are alternate on the </a:t>
            </a:r>
            <a:r>
              <a:rPr lang="en-US" dirty="0" smtClean="0"/>
              <a:t>stem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E16-54F8-49CB-9FD0-5F366B1D41D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231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629400"/>
          </a:xfrm>
        </p:spPr>
        <p:txBody>
          <a:bodyPr>
            <a:normAutofit lnSpcReduction="10000"/>
          </a:bodyPr>
          <a:lstStyle/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/>
              <a:t>Have tap root systems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/>
              <a:t>Roots have abnormal growth due to association with Rhizobium bacteria, which turns gaseous N</a:t>
            </a:r>
            <a:r>
              <a:rPr lang="en-US" baseline="-25000" dirty="0"/>
              <a:t>2</a:t>
            </a:r>
            <a:r>
              <a:rPr lang="en-US" dirty="0"/>
              <a:t> to useful compound.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/>
              <a:t>They provide large amount of high quality </a:t>
            </a:r>
            <a:r>
              <a:rPr lang="en-US" dirty="0" smtClean="0"/>
              <a:t>protein.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As </a:t>
            </a:r>
            <a:r>
              <a:rPr lang="en-US" dirty="0"/>
              <a:t>you know human body uses more than 20 different amino acids to build the various proteins that needs for growth, development, and maintenance.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E16-54F8-49CB-9FD0-5F366B1D41D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18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Of </a:t>
            </a:r>
            <a:r>
              <a:rPr lang="en-US" dirty="0" smtClean="0"/>
              <a:t>these, ten are considered essential to human diet because the body cannot synthesize them.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/>
              <a:t>E.g</a:t>
            </a:r>
            <a:r>
              <a:rPr lang="en-US" sz="2400" b="1" dirty="0" smtClean="0"/>
              <a:t>. Soybean meal is as much as 40% </a:t>
            </a:r>
            <a:r>
              <a:rPr lang="en-US" sz="2400" b="1" dirty="0" smtClean="0"/>
              <a:t>protein comparable </a:t>
            </a:r>
            <a:r>
              <a:rPr lang="en-US" sz="2400" b="1" dirty="0" smtClean="0"/>
              <a:t>to some sources of animal protein and far less expensive but more efficient, to produce</a:t>
            </a:r>
            <a:r>
              <a:rPr lang="en-US" dirty="0" smtClean="0"/>
              <a:t>. </a:t>
            </a:r>
          </a:p>
          <a:p>
            <a:pPr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Groundnut also has high quality protein.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E16-54F8-49CB-9FD0-5F366B1D41D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706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770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b="1" dirty="0"/>
              <a:t>c) Root and tuber crops</a:t>
            </a:r>
            <a:r>
              <a:rPr lang="en-US" dirty="0"/>
              <a:t>: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/>
              <a:t>These are grown for their enlarged roots or tubers. Important root and tubers are cassava, sweet potatoes, potatoes, yam and cocoyam.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/>
              <a:t>d) Fiber crops</a:t>
            </a:r>
            <a:r>
              <a:rPr lang="en-US" dirty="0"/>
              <a:t>: crops grown for fiber including cotton, jute, kenaf, hemp, ramie and sisal.</a:t>
            </a:r>
            <a:endParaRPr lang="en-US" b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/>
              <a:t>e) Oil crops</a:t>
            </a:r>
            <a:r>
              <a:rPr lang="en-US" dirty="0"/>
              <a:t>: </a:t>
            </a:r>
          </a:p>
          <a:p>
            <a:pPr algn="just">
              <a:spcBef>
                <a:spcPts val="0"/>
              </a:spcBef>
            </a:pPr>
            <a:r>
              <a:rPr lang="en-US" dirty="0"/>
              <a:t>The crops grown for edible oil include groundnuts, soybeans, sesame, sunflowers, safflower, rape-mustard and linseed. Cottonseeds and maize are also important sources of edible oil. Castor beans are grown for non-edible oil.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E16-54F8-49CB-9FD0-5F366B1D41D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137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2400" b="1" dirty="0" smtClean="0"/>
              <a:t>f</a:t>
            </a:r>
            <a:r>
              <a:rPr lang="en-US" b="1" dirty="0" smtClean="0"/>
              <a:t>) Sugar crops</a:t>
            </a:r>
            <a:r>
              <a:rPr lang="en-US" dirty="0" smtClean="0"/>
              <a:t>: </a:t>
            </a:r>
          </a:p>
          <a:p>
            <a:pPr algn="just">
              <a:spcBef>
                <a:spcPts val="0"/>
              </a:spcBef>
            </a:pPr>
            <a:r>
              <a:rPr lang="en-US" dirty="0" smtClean="0"/>
              <a:t>These are Sugar cane (60% sugar cane from this plant) and, in temperate regions, sugar beet (40% sugar cane form this plant).</a:t>
            </a:r>
            <a:endParaRPr lang="en-US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 smtClean="0"/>
              <a:t>g) Drug crops</a:t>
            </a:r>
            <a:r>
              <a:rPr lang="en-US" dirty="0" smtClean="0"/>
              <a:t>: </a:t>
            </a:r>
          </a:p>
          <a:p>
            <a:pPr algn="just">
              <a:spcBef>
                <a:spcPts val="0"/>
              </a:spcBef>
            </a:pPr>
            <a:r>
              <a:rPr lang="en-US" dirty="0" smtClean="0"/>
              <a:t>These crops are smoked or chewed for their stimulating effect. They include tobacco and ‘bhang’ (</a:t>
            </a:r>
            <a:r>
              <a:rPr lang="en-US" i="1" dirty="0" smtClean="0"/>
              <a:t>Cannabis sativa</a:t>
            </a:r>
            <a:r>
              <a:rPr lang="en-US" dirty="0" smtClean="0"/>
              <a:t>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 smtClean="0"/>
              <a:t>h) Beverage crops</a:t>
            </a:r>
            <a:r>
              <a:rPr lang="en-US" dirty="0" smtClean="0"/>
              <a:t>: </a:t>
            </a:r>
          </a:p>
          <a:p>
            <a:pPr algn="just">
              <a:spcBef>
                <a:spcPts val="0"/>
              </a:spcBef>
            </a:pPr>
            <a:r>
              <a:rPr lang="en-US" dirty="0" smtClean="0"/>
              <a:t>These crops are also source of stimulants. They include coffee, tea and cocoa.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 smtClean="0"/>
              <a:t>i) Vegetable crops: </a:t>
            </a:r>
            <a:endParaRPr lang="en-US" dirty="0" smtClean="0"/>
          </a:p>
          <a:p>
            <a:pPr algn="just">
              <a:spcBef>
                <a:spcPts val="0"/>
              </a:spcBef>
            </a:pPr>
            <a:r>
              <a:rPr lang="en-US" dirty="0" smtClean="0"/>
              <a:t>This group includes </a:t>
            </a:r>
            <a:r>
              <a:rPr lang="en-US" sz="2400" dirty="0" smtClean="0"/>
              <a:t>potatoes, tomatoes and onions.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E16-54F8-49CB-9FD0-5F366B1D41D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179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3500" b="1" dirty="0" smtClean="0"/>
              <a:t>j) Forage crops:</a:t>
            </a:r>
            <a:r>
              <a:rPr lang="en-US" sz="3500" dirty="0"/>
              <a:t>-</a:t>
            </a:r>
            <a:r>
              <a:rPr lang="en-US" sz="3500" dirty="0" smtClean="0"/>
              <a:t>These crops are grown as feed for ruminants. They are fed to the animals either fresh or in dried form, such as </a:t>
            </a:r>
            <a:r>
              <a:rPr lang="en-US" sz="3500" dirty="0"/>
              <a:t>silage </a:t>
            </a:r>
            <a:r>
              <a:rPr lang="en-US" sz="3500" dirty="0" smtClean="0"/>
              <a:t>and hay</a:t>
            </a:r>
            <a:r>
              <a:rPr lang="en-US" sz="3500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3500" b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3500" b="1" dirty="0" smtClean="0"/>
              <a:t>3.</a:t>
            </a:r>
            <a:r>
              <a:rPr lang="en-US" sz="3500" b="1" u="sng" dirty="0" smtClean="0"/>
              <a:t>Classification </a:t>
            </a:r>
            <a:r>
              <a:rPr lang="en-US" sz="3500" b="1" u="sng" dirty="0" smtClean="0"/>
              <a:t>Based on Life Cycle (Ontogeny)</a:t>
            </a:r>
            <a:r>
              <a:rPr lang="en-US" sz="3500" u="sng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500" dirty="0" smtClean="0"/>
              <a:t>Plants may also be classified according to the duration of their life cycle/life span of the plants (i.e. from seed to seedling, to flowering, to fruiting, to death and back to seed)</a:t>
            </a:r>
          </a:p>
          <a:p>
            <a:pPr marL="457200" lvl="0" indent="-457200">
              <a:buAutoNum type="arabicPeriod"/>
            </a:pPr>
            <a:r>
              <a:rPr lang="en-US" sz="3500" b="1" dirty="0" smtClean="0"/>
              <a:t>Annual: -</a:t>
            </a:r>
            <a:r>
              <a:rPr lang="en-US" sz="3500" dirty="0" smtClean="0"/>
              <a:t> Crop plants that complete life cycle within one growing season.</a:t>
            </a:r>
          </a:p>
          <a:p>
            <a:pPr marL="0" indent="0">
              <a:buNone/>
            </a:pPr>
            <a:r>
              <a:rPr lang="en-US" sz="3500" dirty="0" smtClean="0"/>
              <a:t> </a:t>
            </a:r>
            <a:r>
              <a:rPr lang="en-US" sz="3500" dirty="0"/>
              <a:t>They produce seed and die within the season. </a:t>
            </a:r>
            <a:r>
              <a:rPr lang="en-US" sz="3500" i="1" dirty="0"/>
              <a:t>e.g., </a:t>
            </a:r>
            <a:r>
              <a:rPr lang="en-US" sz="3500" dirty="0"/>
              <a:t>wheat, rice, maize, lettuce, mustard. </a:t>
            </a:r>
          </a:p>
          <a:p>
            <a:pPr marL="0" lvl="0" indent="0">
              <a:buNone/>
            </a:pPr>
            <a:endParaRPr lang="en-US" sz="3500" dirty="0" smtClean="0"/>
          </a:p>
          <a:p>
            <a:pPr marL="0" lvl="0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E16-54F8-49CB-9FD0-5F366B1D41D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94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1. Botanical Classification </a:t>
            </a:r>
            <a:endParaRPr lang="en-US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/>
              <a:t>Scientific nomenclature of plants was first classified by </a:t>
            </a:r>
            <a:r>
              <a:rPr lang="en-US" sz="2400" dirty="0" smtClean="0"/>
              <a:t>Carolus </a:t>
            </a:r>
            <a:r>
              <a:rPr lang="en-US" sz="2400" dirty="0" smtClean="0"/>
              <a:t>Linnaeus (1753).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/>
              <a:t>He developed binomial (two name) systems in which plants identified by both </a:t>
            </a:r>
            <a:r>
              <a:rPr lang="en-US" sz="2400" i="1" dirty="0" smtClean="0"/>
              <a:t>genus</a:t>
            </a:r>
            <a:r>
              <a:rPr lang="en-US" sz="2400" dirty="0" smtClean="0"/>
              <a:t> and </a:t>
            </a:r>
            <a:r>
              <a:rPr lang="en-US" sz="2400" i="1" dirty="0" smtClean="0"/>
              <a:t>species</a:t>
            </a:r>
            <a:r>
              <a:rPr lang="en-US" sz="2400" dirty="0" smtClean="0"/>
              <a:t>. </a:t>
            </a:r>
          </a:p>
          <a:p>
            <a:pPr marL="0" indent="0" algn="just">
              <a:buNone/>
            </a:pPr>
            <a:endParaRPr lang="en-US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/>
              <a:t>This system of nomenclature, which is universally accepted in the scientific community, forms the basis for the science of classification known as plant </a:t>
            </a:r>
            <a:r>
              <a:rPr lang="en-US" sz="2400" b="1" i="1" dirty="0" smtClean="0"/>
              <a:t>taxonomy</a:t>
            </a:r>
            <a:r>
              <a:rPr lang="en-US" sz="2400" dirty="0" smtClean="0"/>
              <a:t>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400" dirty="0" smtClean="0"/>
              <a:t>Botanical name is largely based on the variability among plants with reference to </a:t>
            </a:r>
            <a:r>
              <a:rPr lang="en-US" sz="2400" i="1" dirty="0" smtClean="0"/>
              <a:t>flower type</a:t>
            </a:r>
            <a:r>
              <a:rPr lang="en-US" sz="2400" dirty="0" smtClean="0"/>
              <a:t>, </a:t>
            </a:r>
            <a:r>
              <a:rPr lang="en-US" sz="2400" i="1" dirty="0" smtClean="0"/>
              <a:t>morpholog</a:t>
            </a:r>
            <a:r>
              <a:rPr lang="en-US" sz="2400" dirty="0" smtClean="0"/>
              <a:t>y, and </a:t>
            </a:r>
            <a:r>
              <a:rPr lang="en-US" sz="2400" i="1" dirty="0" smtClean="0"/>
              <a:t>sexual compatibility</a:t>
            </a:r>
            <a:r>
              <a:rPr lang="en-US" sz="2400" dirty="0" smtClean="0"/>
              <a:t>.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/>
              <a:t>The binomial system of plant nomenclature is used universally among scientists because it is accurate and minimizes the possibility of giving multiple names for the same plant.</a:t>
            </a:r>
          </a:p>
          <a:p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E16-54F8-49CB-9FD0-5F366B1D41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031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62940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3500" b="1" dirty="0" smtClean="0"/>
              <a:t>2</a:t>
            </a:r>
            <a:r>
              <a:rPr lang="en-US" sz="3500" b="1" dirty="0"/>
              <a:t>. Biennial: -</a:t>
            </a:r>
            <a:r>
              <a:rPr lang="en-US" sz="3500" dirty="0"/>
              <a:t> Completes its life cycle during a period of two growing seasons. </a:t>
            </a:r>
            <a:endParaRPr lang="en-US" sz="35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500" dirty="0" smtClean="0"/>
              <a:t>During </a:t>
            </a:r>
            <a:r>
              <a:rPr lang="en-US" sz="3500" dirty="0"/>
              <a:t>first season growth is entirely vegetative (the plant is often being low in form the so called rosette).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500" dirty="0"/>
              <a:t>Plants that have life span of two consecutive seasons.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500" dirty="0"/>
              <a:t>First Season these plants have purely vegetative growth usually confined to rosette of leaves.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500" dirty="0"/>
              <a:t>During the second season they produce flower stocks from the crown and after producing seeds the plants die. </a:t>
            </a:r>
            <a:r>
              <a:rPr lang="en-US" sz="3500" i="1" dirty="0"/>
              <a:t>e.g.</a:t>
            </a:r>
            <a:r>
              <a:rPr lang="en-US" sz="3500" dirty="0"/>
              <a:t> sugar beet, beet root, cabbage, radish, carrot,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E16-54F8-49CB-9FD0-5F366B1D41D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625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67800" cy="70104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b="1" dirty="0" smtClean="0"/>
              <a:t>3</a:t>
            </a:r>
            <a:r>
              <a:rPr lang="en-US" sz="3600" b="1" dirty="0"/>
              <a:t>. Perennial: -</a:t>
            </a:r>
            <a:r>
              <a:rPr lang="en-US" sz="3600" dirty="0"/>
              <a:t> </a:t>
            </a:r>
            <a:endParaRPr lang="en-US" sz="36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600" dirty="0" smtClean="0"/>
              <a:t>plants </a:t>
            </a:r>
            <a:r>
              <a:rPr lang="en-US" sz="3600" dirty="0"/>
              <a:t>grow year after year without replanting or have the ability to repeat their lifecycle indefinitely until death and usually produce seed each year. </a:t>
            </a:r>
            <a:endParaRPr lang="en-US" sz="36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600" dirty="0" smtClean="0"/>
              <a:t>They </a:t>
            </a:r>
            <a:r>
              <a:rPr lang="en-US" sz="3600" dirty="0"/>
              <a:t>may be herbaceous or woody.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n-US" sz="3600" dirty="0"/>
              <a:t>Often take many years to mature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n-US" sz="3600" dirty="0"/>
              <a:t>Unlike annuals and biennials these plants do not necessarily die after flowering (seed setting).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n-US" sz="3600" dirty="0"/>
              <a:t>They may be seed bearing or non-seed bearing. </a:t>
            </a:r>
          </a:p>
          <a:p>
            <a:pPr marL="0" indent="0" algn="just">
              <a:buNone/>
            </a:pPr>
            <a:r>
              <a:rPr lang="en-US" sz="3600" i="1" dirty="0" smtClean="0"/>
              <a:t>         E.g</a:t>
            </a:r>
            <a:r>
              <a:rPr lang="en-US" sz="3600" i="1" dirty="0"/>
              <a:t>. </a:t>
            </a:r>
            <a:r>
              <a:rPr lang="en-US" sz="3600" dirty="0"/>
              <a:t>sugarcane, Napier grass. 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E16-54F8-49CB-9FD0-5F366B1D41D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292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3600" b="1" dirty="0"/>
              <a:t>4. Classification Based on Special-Purpose </a:t>
            </a:r>
            <a:endParaRPr lang="en-US" sz="3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600" dirty="0"/>
              <a:t>The name of the group is often derived from the purpose for which the crop is used. </a:t>
            </a:r>
            <a:endParaRPr lang="en-US" sz="36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600" dirty="0" smtClean="0"/>
              <a:t>Many </a:t>
            </a:r>
            <a:r>
              <a:rPr lang="en-US" sz="3600" dirty="0"/>
              <a:t>of the crops previously mentioned are well suited for more than one purpose. </a:t>
            </a:r>
            <a:endParaRPr lang="en-US" sz="36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600" dirty="0" smtClean="0"/>
              <a:t>This </a:t>
            </a:r>
            <a:r>
              <a:rPr lang="en-US" sz="3600" dirty="0"/>
              <a:t>classification is usually self-explanatory. </a:t>
            </a:r>
            <a:endParaRPr lang="en-US" sz="3600" dirty="0" smtClean="0"/>
          </a:p>
          <a:p>
            <a:pPr algn="just">
              <a:lnSpc>
                <a:spcPct val="150000"/>
              </a:lnSpc>
            </a:pP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E16-54F8-49CB-9FD0-5F366B1D41D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908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553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b="1" dirty="0"/>
              <a:t>Some of the special purpose groups are as follow: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/>
              <a:t>1. Cover crops</a:t>
            </a:r>
            <a:r>
              <a:rPr lang="en-US" dirty="0"/>
              <a:t>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These crop plants are able to minimize soil erosion from wind or water or both through covering ground surface with their foliage,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>                e.g. cowpea &amp; groundnut.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If a crop serves as a cover crop and is then turned under, it becomes also a green- manuring crop. </a:t>
            </a:r>
          </a:p>
          <a:p>
            <a:pPr marL="0" indent="0" algn="just">
              <a:buNone/>
            </a:pPr>
            <a:r>
              <a:rPr lang="en-US" dirty="0"/>
              <a:t>            E.g. rye and vetch.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E16-54F8-49CB-9FD0-5F366B1D41D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026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9067800" cy="6781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smtClean="0"/>
              <a:t>2</a:t>
            </a:r>
            <a:r>
              <a:rPr lang="en-US" b="1" dirty="0"/>
              <a:t>. Green - manure crops: </a:t>
            </a:r>
            <a:endParaRPr lang="en-US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These crop plants are grown to be incorporated into the soil to improve fertility of soil. As rule they are: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n-US" dirty="0"/>
              <a:t>Legumes are more desirable than non-legumes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n-US" dirty="0"/>
              <a:t>Fast growing crops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n-US" dirty="0"/>
              <a:t>High biomass production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E.g. Soybeans, cowpeas, vetches, clovers</a:t>
            </a:r>
          </a:p>
          <a:p>
            <a:pPr marL="0" indent="0" algn="just">
              <a:buNone/>
            </a:pPr>
            <a:r>
              <a:rPr lang="en-US" b="1" dirty="0"/>
              <a:t>3. Smother crops</a:t>
            </a:r>
            <a:r>
              <a:rPr lang="en-US" dirty="0"/>
              <a:t>: - </a:t>
            </a:r>
            <a:endParaRPr lang="en-US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/>
              <a:t>These </a:t>
            </a:r>
            <a:r>
              <a:rPr lang="en-US" dirty="0"/>
              <a:t>crop plants produced heavy foliage, which suppress the population and growth of weeds by </a:t>
            </a:r>
            <a:r>
              <a:rPr lang="en-US" dirty="0" smtClean="0"/>
              <a:t>restricting </a:t>
            </a:r>
            <a:r>
              <a:rPr lang="en-US" dirty="0"/>
              <a:t>the movement of air and </a:t>
            </a:r>
            <a:r>
              <a:rPr lang="en-US" sz="2800" dirty="0"/>
              <a:t>radiation, Mustard, cowpea etc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E16-54F8-49CB-9FD0-5F366B1D41D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074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b="1" dirty="0"/>
              <a:t>4. Mulch crops</a:t>
            </a:r>
            <a:r>
              <a:rPr lang="en-US" sz="3600" dirty="0"/>
              <a:t>: - </a:t>
            </a:r>
            <a:endParaRPr lang="en-US" sz="36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600" dirty="0" smtClean="0"/>
              <a:t>These </a:t>
            </a:r>
            <a:r>
              <a:rPr lang="en-US" sz="3600" dirty="0"/>
              <a:t>crop plants are grown to conserve soil moisture from bare ground by their thick and multilayered foliage, e.g. cowpea and cluster bean</a:t>
            </a:r>
            <a:r>
              <a:rPr lang="en-US" sz="3600" dirty="0" smtClean="0"/>
              <a:t>.</a:t>
            </a:r>
            <a:endParaRPr lang="en-US" sz="3600" b="1" dirty="0" smtClean="0"/>
          </a:p>
          <a:p>
            <a:pPr marL="0" indent="0" algn="just">
              <a:buNone/>
            </a:pPr>
            <a:r>
              <a:rPr lang="en-US" sz="3600" b="1" dirty="0"/>
              <a:t>5</a:t>
            </a:r>
            <a:r>
              <a:rPr lang="en-US" sz="3600" b="1" dirty="0" smtClean="0"/>
              <a:t>. </a:t>
            </a:r>
            <a:r>
              <a:rPr lang="en-US" b="1" dirty="0"/>
              <a:t>Catch or Emergency or contingency Crops: </a:t>
            </a:r>
            <a:endParaRPr lang="en-US" sz="3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600" dirty="0"/>
              <a:t>Crops used as substitutes for staple crops that have failed on account of unfavorable conditions. </a:t>
            </a:r>
            <a:endParaRPr lang="en-US" sz="36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600" dirty="0" smtClean="0"/>
              <a:t>They </a:t>
            </a:r>
            <a:r>
              <a:rPr lang="en-US" sz="3600" dirty="0"/>
              <a:t>are quick-growing crops. </a:t>
            </a:r>
            <a:endParaRPr lang="en-US" sz="3600" dirty="0" smtClean="0"/>
          </a:p>
          <a:p>
            <a:pPr marL="0" indent="0" algn="just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      E.g</a:t>
            </a:r>
            <a:r>
              <a:rPr lang="en-US" sz="3600" dirty="0"/>
              <a:t>. c</a:t>
            </a:r>
            <a:r>
              <a:rPr lang="en-US" sz="3600" dirty="0" smtClean="0"/>
              <a:t>hickpea </a:t>
            </a:r>
            <a:r>
              <a:rPr lang="en-US" sz="3600" dirty="0"/>
              <a:t>and beans.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E16-54F8-49CB-9FD0-5F366B1D41D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759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/>
              <a:t>6. Alley crops: -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600" dirty="0"/>
              <a:t>When arable crops are grown in alleys formed by trees or shrubs, established mainly to increase soil productivity by decreasing soil erosion, they are known as alley crops. </a:t>
            </a:r>
          </a:p>
          <a:p>
            <a:pPr marL="0" indent="0" algn="just">
              <a:buNone/>
            </a:pPr>
            <a:endParaRPr lang="en-US" sz="3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600" dirty="0"/>
              <a:t>Sweet potato, black gram, turmeric and ginger in between the rows of eucalyptus and acacia, these crops form a component of agro- forestry system.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E16-54F8-49CB-9FD0-5F366B1D41D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277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9067800" cy="6705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b="1" dirty="0" smtClean="0"/>
              <a:t>8. </a:t>
            </a:r>
            <a:r>
              <a:rPr lang="en-US" sz="4000" b="1" dirty="0" smtClean="0"/>
              <a:t>Companion crops</a:t>
            </a:r>
            <a:r>
              <a:rPr lang="en-US" sz="4000" dirty="0" smtClean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4000" dirty="0" smtClean="0"/>
              <a:t> It is an intercropping system i.e. growing of two or more crops on the same field and in the same season.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4000" dirty="0" smtClean="0"/>
              <a:t>The planting of different crops in proximity for pest control, pollination, providing habitat for beneficial creatures, maximizing use of space, and to otherwise increase crop </a:t>
            </a:r>
            <a:r>
              <a:rPr lang="en-US" sz="4000" dirty="0" smtClean="0"/>
              <a:t>productivity</a:t>
            </a:r>
            <a:endParaRPr lang="en-US" sz="4000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en-US" sz="3600" dirty="0" smtClean="0"/>
          </a:p>
          <a:p>
            <a:pPr algn="just"/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E16-54F8-49CB-9FD0-5F366B1D41D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813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3600" b="1" i="1" u="sng" dirty="0"/>
              <a:t>The use of companion planting can be of benefit to the grower in a number of different ways, including</a:t>
            </a:r>
            <a:r>
              <a:rPr lang="en-US" sz="3600" b="1" i="1" u="sng" dirty="0" smtClean="0"/>
              <a:t>:</a:t>
            </a:r>
            <a:endParaRPr lang="en-US" sz="3600" b="1" u="sng" dirty="0" smtClean="0"/>
          </a:p>
          <a:p>
            <a:pPr marL="514350" indent="-514350" algn="just">
              <a:buAutoNum type="alphaUcPeriod"/>
            </a:pPr>
            <a:r>
              <a:rPr lang="en-US" sz="3600" b="1" dirty="0" smtClean="0"/>
              <a:t>Protective </a:t>
            </a:r>
            <a:r>
              <a:rPr lang="en-US" sz="3600" b="1" dirty="0"/>
              <a:t>shelter</a:t>
            </a:r>
            <a:r>
              <a:rPr lang="en-US" sz="3600" dirty="0"/>
              <a:t>: - is when one type of plant may serve as a wind break or provide shade for </a:t>
            </a:r>
            <a:r>
              <a:rPr lang="en-US" sz="3600" dirty="0" smtClean="0"/>
              <a:t>another</a:t>
            </a:r>
            <a:endParaRPr lang="en-US" sz="3600" dirty="0"/>
          </a:p>
          <a:p>
            <a:pPr marL="0" indent="0" algn="just">
              <a:buNone/>
            </a:pPr>
            <a:r>
              <a:rPr lang="en-US" sz="3600" b="1" dirty="0"/>
              <a:t>B. Pest suppression</a:t>
            </a:r>
            <a:r>
              <a:rPr lang="en-US" sz="3600" dirty="0"/>
              <a:t>: - some companion plants may help prevent pest insects or pathogenic fungi from damaging the crop, through chemical means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E16-54F8-49CB-9FD0-5F366B1D41D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772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C</a:t>
            </a:r>
            <a:r>
              <a:rPr lang="en-US" dirty="0"/>
              <a:t>. </a:t>
            </a:r>
            <a:r>
              <a:rPr lang="en-US" sz="3600" b="1" dirty="0"/>
              <a:t>Predator hosting</a:t>
            </a:r>
            <a:r>
              <a:rPr lang="en-US" sz="3600" dirty="0"/>
              <a:t>: - </a:t>
            </a:r>
            <a:endParaRPr lang="en-US" sz="36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600" dirty="0" smtClean="0"/>
              <a:t>The </a:t>
            </a:r>
            <a:r>
              <a:rPr lang="en-US" sz="3600" dirty="0"/>
              <a:t>use of companion plants that produce nectar or pollen in a vegetable garden </a:t>
            </a:r>
            <a:r>
              <a:rPr lang="en-US" sz="3600" dirty="0" smtClean="0"/>
              <a:t>may </a:t>
            </a:r>
            <a:r>
              <a:rPr lang="en-US" sz="3600" dirty="0"/>
              <a:t>help encourage higher populations of beneficial insects that control </a:t>
            </a:r>
            <a:r>
              <a:rPr lang="en-US" sz="3600" dirty="0" smtClean="0"/>
              <a:t>pests.</a:t>
            </a:r>
          </a:p>
          <a:p>
            <a:pPr marL="0" indent="0" algn="just">
              <a:buNone/>
            </a:pPr>
            <a:r>
              <a:rPr lang="en-US" sz="3600" b="1" dirty="0"/>
              <a:t>9. Trap crops: - </a:t>
            </a:r>
            <a:endParaRPr lang="en-US" sz="3600" b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600" dirty="0" smtClean="0"/>
              <a:t>These </a:t>
            </a:r>
            <a:r>
              <a:rPr lang="en-US" sz="3600" dirty="0"/>
              <a:t>crop plants are grown to trap soil-borne harmful biotic agents, e.g. parasitic weed orobanche and striga, </a:t>
            </a:r>
            <a:r>
              <a:rPr lang="en-US" sz="3600" dirty="0" smtClean="0"/>
              <a:t>on solanaceous </a:t>
            </a:r>
            <a:r>
              <a:rPr lang="en-US" sz="3600" dirty="0"/>
              <a:t>crops and sorghum respectively. </a:t>
            </a:r>
            <a:endParaRPr lang="en-US" sz="3600" dirty="0" smtClean="0"/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E16-54F8-49CB-9FD0-5F366B1D41D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65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991600" cy="678180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 smtClean="0"/>
              <a:t>Common names are easy for most of us to remember as compared to botanical name, because we have used them from childhood, but  </a:t>
            </a:r>
            <a:r>
              <a:rPr lang="en-US" sz="2800" i="1" dirty="0" smtClean="0"/>
              <a:t>they are often inconsistent and confusing</a:t>
            </a:r>
            <a:r>
              <a:rPr lang="en-US" sz="2800" dirty="0" smtClean="0"/>
              <a:t>. 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 smtClean="0"/>
              <a:t>For instance, in America we call </a:t>
            </a:r>
            <a:r>
              <a:rPr lang="en-US" sz="2800" dirty="0" smtClean="0"/>
              <a:t>maize </a:t>
            </a:r>
            <a:r>
              <a:rPr lang="en-US" sz="2800" dirty="0" smtClean="0"/>
              <a:t>“corn”, but in England, the word corn may refer to </a:t>
            </a:r>
            <a:r>
              <a:rPr lang="en-US" sz="2800" b="1" dirty="0" smtClean="0"/>
              <a:t>oats</a:t>
            </a:r>
            <a:r>
              <a:rPr lang="en-US" sz="2800" dirty="0" smtClean="0"/>
              <a:t> or </a:t>
            </a:r>
            <a:r>
              <a:rPr lang="en-US" sz="2800" b="1" dirty="0" smtClean="0"/>
              <a:t>barley</a:t>
            </a:r>
            <a:r>
              <a:rPr lang="en-US" sz="2800" dirty="0" smtClean="0"/>
              <a:t> </a:t>
            </a:r>
            <a:r>
              <a:rPr lang="en-US" sz="2800" dirty="0" smtClean="0"/>
              <a:t>but never to maize.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The Latin binomial botanical classification begins with the plant kingdom</a:t>
            </a:r>
            <a:r>
              <a:rPr lang="en-US" sz="2800" b="1" dirty="0"/>
              <a:t> </a:t>
            </a:r>
            <a:r>
              <a:rPr lang="en-US" sz="2800" dirty="0"/>
              <a:t>to which all plants belong.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The </a:t>
            </a:r>
            <a:r>
              <a:rPr lang="en-US" sz="2800" dirty="0"/>
              <a:t>classification continues as </a:t>
            </a:r>
            <a:r>
              <a:rPr lang="en-US" sz="2800" dirty="0" smtClean="0"/>
              <a:t>follows; </a:t>
            </a:r>
            <a:r>
              <a:rPr lang="en-US" sz="2800" b="1" dirty="0" smtClean="0"/>
              <a:t>Kingdom&gt;Division&gt;Class&gt;Order&gt;Family&gt;Genus&gt;Species&gt;Variety&gt;Form&gt;Individual</a:t>
            </a:r>
            <a:endParaRPr lang="en-US" sz="2800" dirty="0"/>
          </a:p>
          <a:p>
            <a:pPr algn="just"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E16-54F8-49CB-9FD0-5F366B1D41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74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>
            <a:normAutofit fontScale="925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4000" dirty="0"/>
              <a:t>These weed seeds germinate when they come in contact with roots of these crop plants. </a:t>
            </a:r>
            <a:endParaRPr lang="en-US" sz="40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4000" dirty="0" smtClean="0"/>
              <a:t>Thereafter </a:t>
            </a:r>
            <a:r>
              <a:rPr lang="en-US" sz="4000" dirty="0"/>
              <a:t>the destruction of these crops reduce the inoculum of such parasitic weeds</a:t>
            </a:r>
            <a:r>
              <a:rPr lang="en-US" sz="4000" b="1" dirty="0"/>
              <a:t>.</a:t>
            </a:r>
            <a:endParaRPr lang="en-US" sz="40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4000" u="sng" dirty="0">
                <a:hlinkClick r:id="rId2"/>
              </a:rPr>
              <a:t>Alfalfa</a:t>
            </a:r>
            <a:r>
              <a:rPr lang="en-US" sz="4000" dirty="0"/>
              <a:t> (</a:t>
            </a:r>
            <a:r>
              <a:rPr lang="en-US" sz="4000" b="1" i="1" dirty="0"/>
              <a:t>Medicago sativa)</a:t>
            </a:r>
            <a:r>
              <a:rPr lang="en-US" sz="4000" dirty="0"/>
              <a:t> planted in strips between </a:t>
            </a:r>
            <a:r>
              <a:rPr lang="en-US" sz="4000" u="sng" dirty="0">
                <a:hlinkClick r:id="rId3" tooltip="Cotton"/>
              </a:rPr>
              <a:t>cotton</a:t>
            </a:r>
            <a:r>
              <a:rPr lang="en-US" sz="4000" dirty="0"/>
              <a:t>, to draw away </a:t>
            </a:r>
            <a:r>
              <a:rPr lang="en-US" sz="4000" u="sng" dirty="0">
                <a:hlinkClick r:id="rId4" tooltip="Lygus"/>
              </a:rPr>
              <a:t>lygus</a:t>
            </a:r>
            <a:r>
              <a:rPr lang="en-US" sz="4000" dirty="0"/>
              <a:t> bugs,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4000" dirty="0"/>
              <a:t>While </a:t>
            </a:r>
            <a:r>
              <a:rPr lang="en-US" sz="4000" u="sng" dirty="0">
                <a:hlinkClick r:id="rId5" tooltip="Castor oil plant"/>
              </a:rPr>
              <a:t>castor beans</a:t>
            </a:r>
            <a:r>
              <a:rPr lang="en-US" sz="4000" b="1" i="1" dirty="0"/>
              <a:t> (</a:t>
            </a:r>
            <a:r>
              <a:rPr lang="en-US" sz="4000" b="1" i="1" dirty="0" err="1"/>
              <a:t>Ricinus</a:t>
            </a:r>
            <a:r>
              <a:rPr lang="en-US" sz="4000" b="1" i="1" dirty="0"/>
              <a:t> </a:t>
            </a:r>
            <a:r>
              <a:rPr lang="en-US" sz="4000" b="1" i="1" dirty="0" err="1"/>
              <a:t>communis</a:t>
            </a:r>
            <a:r>
              <a:rPr lang="en-US" sz="4000" b="1" i="1" dirty="0"/>
              <a:t>)</a:t>
            </a:r>
            <a:r>
              <a:rPr lang="en-US" sz="4000" dirty="0"/>
              <a:t> surround the field, </a:t>
            </a:r>
            <a:r>
              <a:rPr lang="en-US" sz="4000" u="sng" dirty="0">
                <a:hlinkClick r:id="rId6" tooltip="Tobacco"/>
              </a:rPr>
              <a:t>tobacco</a:t>
            </a:r>
            <a:r>
              <a:rPr lang="en-US" sz="4000" dirty="0"/>
              <a:t> is planted in strips among it, to protect from the budworm </a:t>
            </a:r>
            <a:r>
              <a:rPr lang="en-US" sz="4000" i="1" u="sng" dirty="0" err="1">
                <a:hlinkClick r:id="rId7" tooltip="Heliothis"/>
              </a:rPr>
              <a:t>Heliothis</a:t>
            </a:r>
            <a:r>
              <a:rPr lang="en-US" sz="4000" i="1" dirty="0"/>
              <a:t>(moth).</a:t>
            </a:r>
            <a:endParaRPr lang="en-US" sz="4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E16-54F8-49CB-9FD0-5F366B1D41D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4817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smtClean="0"/>
              <a:t>5</a:t>
            </a:r>
            <a:r>
              <a:rPr lang="en-US" b="1" dirty="0"/>
              <a:t>. </a:t>
            </a:r>
            <a:r>
              <a:rPr lang="en-US" b="1" u="sng" dirty="0"/>
              <a:t>Classification Based on Cultivation Mode (Planting Habit)-Based on System of </a:t>
            </a:r>
            <a:r>
              <a:rPr lang="en-US" b="1" u="sng" dirty="0" smtClean="0"/>
              <a:t>Planting</a:t>
            </a:r>
            <a:endParaRPr lang="en-US" b="1" u="sng" dirty="0"/>
          </a:p>
          <a:p>
            <a:pPr marL="457200" indent="-457200" algn="just">
              <a:buAutoNum type="arabicPeriod"/>
            </a:pPr>
            <a:r>
              <a:rPr lang="en-US" b="1" dirty="0" smtClean="0"/>
              <a:t>Row </a:t>
            </a:r>
            <a:r>
              <a:rPr lang="en-US" b="1" dirty="0"/>
              <a:t>planted crops </a:t>
            </a:r>
            <a:r>
              <a:rPr lang="en-US" dirty="0"/>
              <a:t>– </a:t>
            </a:r>
            <a:endParaRPr lang="en-US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/>
              <a:t>Are </a:t>
            </a:r>
            <a:r>
              <a:rPr lang="en-US" dirty="0"/>
              <a:t>those having large size seed or planting material and they are usually planted with especial arrangement both between rows and plants. </a:t>
            </a:r>
            <a:endParaRPr lang="en-US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/>
              <a:t>For </a:t>
            </a:r>
            <a:r>
              <a:rPr lang="en-US" dirty="0"/>
              <a:t>instance, maize, groundnut, potato (tuber), and tomato seedlings</a:t>
            </a:r>
          </a:p>
          <a:p>
            <a:pPr marL="0" indent="0" algn="just">
              <a:buNone/>
            </a:pPr>
            <a:r>
              <a:rPr lang="en-US" b="1" dirty="0"/>
              <a:t>2. Drill planted crops </a:t>
            </a:r>
            <a:r>
              <a:rPr lang="en-US" dirty="0"/>
              <a:t>– </a:t>
            </a:r>
            <a:endParaRPr lang="en-US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/>
              <a:t>Are </a:t>
            </a:r>
            <a:r>
              <a:rPr lang="en-US" dirty="0"/>
              <a:t>planted without especial arrangement between plants and they are of small size seeds. </a:t>
            </a:r>
            <a:endParaRPr lang="en-US" dirty="0" smtClean="0"/>
          </a:p>
          <a:p>
            <a:pPr marL="0" indent="0" algn="just">
              <a:buNone/>
            </a:pPr>
            <a:endParaRPr lang="en-US" sz="2400" dirty="0"/>
          </a:p>
          <a:p>
            <a:pPr algn="just"/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E16-54F8-49CB-9FD0-5F366B1D41D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128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6294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4000" dirty="0"/>
              <a:t>Seeds are drilled in rows by especial sowing machinery and they include barley, wheat, sorghum, teff, finger millet.</a:t>
            </a:r>
          </a:p>
          <a:p>
            <a:pPr algn="just">
              <a:buFont typeface="Wingdings"/>
              <a:buChar char="§"/>
            </a:pPr>
            <a:r>
              <a:rPr lang="en-US" sz="4000" dirty="0"/>
              <a:t>Such classification works only in mechanized farming, otherwise in hand-labor cultivation most crops are planted in </a:t>
            </a:r>
            <a:r>
              <a:rPr lang="en-US" sz="4000" b="1" dirty="0"/>
              <a:t>broadcast </a:t>
            </a:r>
            <a:r>
              <a:rPr lang="en-US" sz="4000" dirty="0"/>
              <a:t>method regardless the size of seeds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E16-54F8-49CB-9FD0-5F366B1D41D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994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6294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b="1" dirty="0" smtClean="0"/>
              <a:t>6.</a:t>
            </a:r>
            <a:r>
              <a:rPr lang="en-US" sz="3600" b="1" u="sng" spc="-300" dirty="0" smtClean="0"/>
              <a:t>Classification Based on Climate </a:t>
            </a:r>
            <a:r>
              <a:rPr lang="en-US" sz="3600" b="1" u="sng" spc="-300" dirty="0"/>
              <a:t>Requirement </a:t>
            </a:r>
            <a:endParaRPr lang="en-US" sz="3600" u="sng" spc="-3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600" dirty="0" smtClean="0"/>
              <a:t>Crops </a:t>
            </a:r>
            <a:r>
              <a:rPr lang="en-US" sz="3600" dirty="0"/>
              <a:t>are classified on the basis of temperature, altitude or </a:t>
            </a:r>
            <a:r>
              <a:rPr lang="en-US" sz="3600" dirty="0" smtClean="0"/>
              <a:t>latitude</a:t>
            </a:r>
            <a:endParaRPr lang="en-US" sz="36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600" dirty="0" smtClean="0"/>
              <a:t>Since </a:t>
            </a:r>
            <a:r>
              <a:rPr lang="en-US" sz="3600" dirty="0"/>
              <a:t>temperature, altitude and latitude have strong relationship, classification of crops based on temperature, altitude and latitude matches one to </a:t>
            </a:r>
            <a:r>
              <a:rPr lang="en-US" sz="3600" dirty="0" smtClean="0"/>
              <a:t>another</a:t>
            </a:r>
            <a:endParaRPr lang="en-US" sz="3600" dirty="0"/>
          </a:p>
          <a:p>
            <a:pPr marL="457200" lvl="0" indent="-457200" algn="just">
              <a:buAutoNum type="arabicPeriod"/>
            </a:pPr>
            <a:r>
              <a:rPr lang="en-US" sz="3600" b="1" dirty="0" smtClean="0"/>
              <a:t>Warm </a:t>
            </a:r>
            <a:r>
              <a:rPr lang="en-US" sz="3600" b="1" dirty="0"/>
              <a:t>season/lowland/tropical crops </a:t>
            </a:r>
            <a:r>
              <a:rPr lang="en-US" sz="3600" dirty="0"/>
              <a:t>are originated in the tropics and they include: maize, sorghum, millet, rice, haricot bean, soybean, groundnut, cotton, sesame, sugarcane, pepper, sweet potato, tomato, </a:t>
            </a:r>
            <a:r>
              <a:rPr lang="en-US" sz="3600" dirty="0" err="1" smtClean="0"/>
              <a:t>etc</a:t>
            </a:r>
            <a:endParaRPr lang="en-US" sz="3600" dirty="0"/>
          </a:p>
          <a:p>
            <a:pPr marL="457200" lvl="0" indent="-457200" algn="just">
              <a:buAutoNum type="arabicPeriod"/>
            </a:pPr>
            <a:endParaRPr lang="en-US" sz="2400" dirty="0" smtClean="0"/>
          </a:p>
          <a:p>
            <a:pPr algn="just"/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E16-54F8-49CB-9FD0-5F366B1D41D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4084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marL="0" lvl="0" indent="0" algn="just">
              <a:buNone/>
            </a:pPr>
            <a:r>
              <a:rPr lang="en-US" b="1" dirty="0" smtClean="0"/>
              <a:t>2. </a:t>
            </a:r>
            <a:r>
              <a:rPr lang="en-US" sz="3600" b="1" dirty="0" smtClean="0"/>
              <a:t>While </a:t>
            </a:r>
            <a:r>
              <a:rPr lang="en-US" sz="3600" b="1" dirty="0"/>
              <a:t>cool season/highland/temperate crops </a:t>
            </a:r>
            <a:r>
              <a:rPr lang="en-US" sz="3600" dirty="0"/>
              <a:t>are originated in the temperate regions and they include: barley, wheat, rye, field pea, faba bean, rape seed, flax, potato, cabbage, sugar beet, lettuce, spinach, garlic, etc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E16-54F8-49CB-9FD0-5F366B1D41D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56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Flowering </a:t>
            </a:r>
            <a:r>
              <a:rPr lang="en-US" sz="2800" dirty="0" smtClean="0"/>
              <a:t>plants are the most important </a:t>
            </a:r>
            <a:r>
              <a:rPr lang="en-US" sz="2800" i="1" dirty="0" smtClean="0"/>
              <a:t>division</a:t>
            </a:r>
            <a:r>
              <a:rPr lang="en-US" sz="2800" dirty="0" smtClean="0"/>
              <a:t> </a:t>
            </a:r>
            <a:r>
              <a:rPr lang="en-US" sz="2800" dirty="0" smtClean="0"/>
              <a:t> in </a:t>
            </a:r>
            <a:r>
              <a:rPr lang="en-US" sz="2800" dirty="0" smtClean="0"/>
              <a:t>terms of crop production.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The division consists of plants that </a:t>
            </a:r>
            <a:r>
              <a:rPr lang="en-US" sz="2800" i="1" dirty="0" smtClean="0"/>
              <a:t>bear true seeds</a:t>
            </a:r>
            <a:r>
              <a:rPr lang="en-US" sz="2800" dirty="0" smtClean="0"/>
              <a:t>. </a:t>
            </a:r>
          </a:p>
          <a:p>
            <a:pPr marL="0" lvl="0" indent="0">
              <a:buNone/>
            </a:pPr>
            <a:r>
              <a:rPr lang="en-US" sz="2800" b="1" dirty="0" smtClean="0"/>
              <a:t>             Classes </a:t>
            </a:r>
            <a:r>
              <a:rPr lang="en-US" sz="2800" b="1" dirty="0" smtClean="0"/>
              <a:t>of seed plants are </a:t>
            </a:r>
            <a:endParaRPr lang="en-US" sz="2800" dirty="0" smtClean="0"/>
          </a:p>
          <a:p>
            <a:pPr marL="457200" indent="-457200">
              <a:buAutoNum type="arabicParenR"/>
            </a:pPr>
            <a:r>
              <a:rPr lang="en-US" sz="2800" b="1" dirty="0" smtClean="0"/>
              <a:t>Cone bearing</a:t>
            </a:r>
            <a:r>
              <a:rPr lang="en-US" sz="2800" dirty="0" smtClean="0"/>
              <a:t>-----Gymnosperm (forest trees whose ovules  or seeds are not enclosed in ovary) / Conifer, /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Gymnosperm comes from the Greek word Gymnospermos, meaning “naked eye”.</a:t>
            </a:r>
          </a:p>
          <a:p>
            <a:pPr marL="0" indent="0">
              <a:buNone/>
            </a:pPr>
            <a:r>
              <a:rPr lang="en-US" sz="2800" dirty="0" smtClean="0"/>
              <a:t>2) </a:t>
            </a:r>
            <a:r>
              <a:rPr lang="en-US" sz="2800" b="1" dirty="0" smtClean="0"/>
              <a:t>Flowering</a:t>
            </a:r>
            <a:r>
              <a:rPr lang="en-US" sz="2800" dirty="0" smtClean="0"/>
              <a:t>---------Angiosperm (plants/crops whose seed is enclosed in ovary (have enclosed seeds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E16-54F8-49CB-9FD0-5F366B1D41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057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Subclasses of flowering plants are;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a) </a:t>
            </a:r>
            <a:r>
              <a:rPr lang="en-US" sz="2400" b="1" i="1" dirty="0" smtClean="0"/>
              <a:t>Monocotyledon</a:t>
            </a:r>
            <a:r>
              <a:rPr lang="en-US" sz="2400" dirty="0" smtClean="0"/>
              <a:t>-----------------the seed contains one cotyledon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b) </a:t>
            </a:r>
            <a:r>
              <a:rPr lang="en-US" sz="2400" b="1" i="1" dirty="0" smtClean="0"/>
              <a:t>Di cotyledon</a:t>
            </a:r>
            <a:r>
              <a:rPr lang="en-US" sz="2400" dirty="0" smtClean="0"/>
              <a:t>---------------------the seed contains two cotyledons which provide food material during the process of germination </a:t>
            </a:r>
            <a:endParaRPr lang="en-US" sz="2400" b="1" u="sng" dirty="0" smtClean="0"/>
          </a:p>
          <a:p>
            <a:pPr marL="0" lvl="0" indent="0">
              <a:buNone/>
            </a:pPr>
            <a:r>
              <a:rPr lang="en-US" sz="2400" b="1" u="sng" dirty="0" smtClean="0"/>
              <a:t>The two main families to which field crops belong are</a:t>
            </a:r>
            <a:r>
              <a:rPr lang="en-US" sz="2400" b="1" dirty="0" smtClean="0"/>
              <a:t>: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1. Gramineae or Poaceae-----------------grass family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2. </a:t>
            </a:r>
            <a:r>
              <a:rPr lang="en-US" sz="2400" b="1" dirty="0" err="1" smtClean="0"/>
              <a:t>Leguminaceae</a:t>
            </a:r>
            <a:r>
              <a:rPr lang="en-US" sz="2400" b="1" dirty="0" smtClean="0"/>
              <a:t> </a:t>
            </a:r>
            <a:r>
              <a:rPr lang="en-US" sz="2400" b="1" dirty="0" smtClean="0"/>
              <a:t>or Fabaceae-------------legume family </a:t>
            </a:r>
            <a:endParaRPr lang="en-US" sz="2400" dirty="0" smtClean="0"/>
          </a:p>
          <a:p>
            <a:pPr marL="0" lvl="0" indent="0">
              <a:buNone/>
            </a:pPr>
            <a:r>
              <a:rPr lang="en-US" sz="2400" b="1" u="sng" dirty="0" smtClean="0"/>
              <a:t>Other crop families</a:t>
            </a:r>
            <a:endParaRPr lang="en-US" sz="2400" dirty="0" smtClean="0"/>
          </a:p>
          <a:p>
            <a:pPr marL="0" indent="0">
              <a:buNone/>
            </a:pPr>
            <a:r>
              <a:rPr lang="pt-BR" sz="2400" dirty="0" smtClean="0"/>
              <a:t>a.  Solanaceae-------------------------------tomato, potato, tobacco, etc.</a:t>
            </a:r>
            <a:endParaRPr lang="en-US" sz="2400" dirty="0" smtClean="0"/>
          </a:p>
          <a:p>
            <a:pPr marL="0" indent="0">
              <a:buNone/>
            </a:pPr>
            <a:r>
              <a:rPr lang="pt-BR" sz="2400" dirty="0" smtClean="0"/>
              <a:t>b.  Compositceae---------------------------Sunflower </a:t>
            </a:r>
            <a:endParaRPr lang="en-US" sz="2400" dirty="0" smtClean="0"/>
          </a:p>
          <a:p>
            <a:pPr marL="0" indent="0">
              <a:buNone/>
            </a:pPr>
            <a:r>
              <a:rPr lang="pt-BR" sz="2400" dirty="0" smtClean="0"/>
              <a:t>c.  Malvaceae-------------------------------cotton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pt-BR" sz="2400" dirty="0" smtClean="0"/>
              <a:t>d.  Vigaceae---------------------------------flax</a:t>
            </a:r>
            <a:endParaRPr lang="en-US" sz="2400" dirty="0" smtClean="0"/>
          </a:p>
          <a:p>
            <a:pPr marL="0" indent="0">
              <a:buNone/>
            </a:pPr>
            <a:r>
              <a:rPr lang="pt-BR" sz="2400" dirty="0" smtClean="0"/>
              <a:t>e.  Brassicaceae---------------------------cabbage, cauliflower, brocceli etc 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E16-54F8-49CB-9FD0-5F366B1D41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19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818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Poaceae (grass family), which includes, wheat, barley, oats, rice, </a:t>
            </a:r>
            <a:r>
              <a:rPr lang="en-US" dirty="0" smtClean="0"/>
              <a:t>maize </a:t>
            </a:r>
            <a:r>
              <a:rPr lang="en-US" dirty="0" smtClean="0"/>
              <a:t>are the largest of flowering plants and are also most widely distributed.</a:t>
            </a:r>
          </a:p>
          <a:p>
            <a:pPr algn="just"/>
            <a:r>
              <a:rPr lang="en-US" dirty="0" smtClean="0"/>
              <a:t>Although close to 300,000 different species of plants have been classified under the binomial system, </a:t>
            </a:r>
            <a:r>
              <a:rPr lang="en-US" dirty="0" smtClean="0"/>
              <a:t>only </a:t>
            </a:r>
            <a:r>
              <a:rPr lang="en-US" dirty="0" smtClean="0"/>
              <a:t>30,000 are real value in food and feed production and of these only 15 species make a significant contribution to the food supply of the world (Rice, Wheat, Maize, Barley, Sorghum, Sugar cane, Sugar beet, Potato, Sweet potato, Cassava, Bean, Peanut, Soybean, Coconut and Banana).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E16-54F8-49CB-9FD0-5F366B1D41D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74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6294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600" b="1" dirty="0"/>
              <a:t>An example of the above classification as applied to the </a:t>
            </a:r>
            <a:r>
              <a:rPr lang="en-US" sz="2600" b="1" u="sng" dirty="0"/>
              <a:t>cabbage</a:t>
            </a:r>
            <a:r>
              <a:rPr lang="en-US" sz="2600" b="1" i="1" dirty="0"/>
              <a:t> cultivar Golden Acre YR </a:t>
            </a:r>
            <a:r>
              <a:rPr lang="en-US" sz="2600" b="1" i="1" dirty="0" smtClean="0"/>
              <a:t>is</a:t>
            </a:r>
            <a:r>
              <a:rPr lang="en-US" sz="2600" b="1" i="1" dirty="0"/>
              <a:t>;</a:t>
            </a:r>
            <a:endParaRPr lang="en-US" sz="26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/>
              <a:t>Division</a:t>
            </a:r>
            <a:r>
              <a:rPr lang="en-US" dirty="0"/>
              <a:t>: Spermatophyte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/>
              <a:t>Class:</a:t>
            </a:r>
            <a:r>
              <a:rPr lang="en-US" dirty="0"/>
              <a:t>    Angiosperm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/>
              <a:t>Subclass:</a:t>
            </a:r>
            <a:r>
              <a:rPr lang="en-US" dirty="0"/>
              <a:t> Dicotyledonous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/>
              <a:t>Order:</a:t>
            </a:r>
            <a:r>
              <a:rPr lang="en-US" dirty="0"/>
              <a:t> Rhoeodales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/>
              <a:t>Family:</a:t>
            </a:r>
            <a:r>
              <a:rPr lang="en-US" dirty="0"/>
              <a:t> Brassicaceae (Cruciferae)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b="1" dirty="0"/>
              <a:t>Genus:</a:t>
            </a:r>
            <a:r>
              <a:rPr lang="pt-BR" dirty="0"/>
              <a:t> </a:t>
            </a:r>
            <a:r>
              <a:rPr lang="pt-BR" i="1" dirty="0"/>
              <a:t>Brassica</a:t>
            </a:r>
            <a:r>
              <a:rPr lang="pt-BR" dirty="0"/>
              <a:t> 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b="1" dirty="0"/>
              <a:t>Species:</a:t>
            </a:r>
            <a:r>
              <a:rPr lang="pt-BR" dirty="0"/>
              <a:t> </a:t>
            </a:r>
            <a:r>
              <a:rPr lang="pt-BR" i="1" dirty="0"/>
              <a:t>Oleracea</a:t>
            </a:r>
            <a:r>
              <a:rPr lang="pt-BR" dirty="0"/>
              <a:t> L.</a:t>
            </a: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/>
              <a:t>Group (Variety):</a:t>
            </a:r>
            <a:r>
              <a:rPr lang="en-US" dirty="0"/>
              <a:t> Capitata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/>
              <a:t>Cultivar (Form): </a:t>
            </a:r>
            <a:r>
              <a:rPr lang="en-US" dirty="0"/>
              <a:t>Golden Acre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/>
              <a:t>Strain:</a:t>
            </a:r>
            <a:r>
              <a:rPr lang="en-US" dirty="0"/>
              <a:t> </a:t>
            </a:r>
            <a:r>
              <a:rPr lang="en-US" dirty="0" smtClean="0"/>
              <a:t>YR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E16-54F8-49CB-9FD0-5F366B1D41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531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The species is the taxonomic unit.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It may be defined as a group of plants or animals so closely related that they are capable of interbreeding to produce fertile offspring.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Proper writing of botanical name is as follows </a:t>
            </a:r>
            <a:r>
              <a:rPr lang="en-US" i="1" dirty="0" smtClean="0"/>
              <a:t>Brassica oleracea</a:t>
            </a:r>
            <a:r>
              <a:rPr lang="en-US" dirty="0" smtClean="0"/>
              <a:t> L. Which consists three element, </a:t>
            </a:r>
          </a:p>
          <a:p>
            <a:pPr marL="1371600" algn="just">
              <a:buFont typeface="Wingdings" panose="05000000000000000000" pitchFamily="2" charset="2"/>
              <a:buChar char="v"/>
            </a:pPr>
            <a:r>
              <a:rPr lang="en-US" sz="2000" b="1" dirty="0" smtClean="0"/>
              <a:t>the first name (Brassica) refer the genus name, </a:t>
            </a:r>
          </a:p>
          <a:p>
            <a:pPr marL="1371600" algn="just">
              <a:buFont typeface="Wingdings" panose="05000000000000000000" pitchFamily="2" charset="2"/>
              <a:buChar char="v"/>
            </a:pPr>
            <a:r>
              <a:rPr lang="en-US" sz="2000" b="1" dirty="0" smtClean="0"/>
              <a:t>the second (oleracea) the species name and </a:t>
            </a:r>
          </a:p>
          <a:p>
            <a:pPr marL="1371600" algn="just">
              <a:buFont typeface="Wingdings" panose="05000000000000000000" pitchFamily="2" charset="2"/>
              <a:buChar char="v"/>
            </a:pPr>
            <a:r>
              <a:rPr lang="en-US" sz="2000" b="1" dirty="0" smtClean="0"/>
              <a:t>the third L. (Linnaeus) which is always abbreviated, of the individual who first described the species. </a:t>
            </a:r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E16-54F8-49CB-9FD0-5F366B1D41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79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5532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3600" dirty="0"/>
              <a:t>If the species name is written in hand writing the genus and species name underlined separately, but if it is written with computer both the genus &amp; species name are italized, but not the individual name, and also possible to underline the genus &amp; species name.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3600" dirty="0"/>
              <a:t>     </a:t>
            </a:r>
            <a:r>
              <a:rPr lang="pt-BR" sz="3600" dirty="0" smtClean="0"/>
              <a:t>E.g</a:t>
            </a:r>
            <a:r>
              <a:rPr lang="pt-BR" sz="3600" dirty="0"/>
              <a:t>. </a:t>
            </a:r>
            <a:r>
              <a:rPr lang="pt-BR" sz="3600" i="1" dirty="0"/>
              <a:t>Brassica oleracea</a:t>
            </a:r>
            <a:r>
              <a:rPr lang="pt-BR" sz="3600" dirty="0"/>
              <a:t> L. or</a:t>
            </a:r>
            <a:r>
              <a:rPr lang="en-US" sz="3600" dirty="0"/>
              <a:t>  </a:t>
            </a:r>
            <a:r>
              <a:rPr lang="en-US" sz="3600" u="sng" dirty="0"/>
              <a:t>Brassica</a:t>
            </a:r>
            <a:r>
              <a:rPr lang="en-US" sz="3600" dirty="0"/>
              <a:t> </a:t>
            </a:r>
            <a:r>
              <a:rPr lang="en-US" sz="3600" u="sng" dirty="0"/>
              <a:t>oleracea</a:t>
            </a:r>
            <a:r>
              <a:rPr lang="en-US" sz="3600" dirty="0"/>
              <a:t> 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E16-54F8-49CB-9FD0-5F366B1D41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06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2598</Words>
  <Application>Microsoft Office PowerPoint</Application>
  <PresentationFormat>On-screen Show (4:3)</PresentationFormat>
  <Paragraphs>218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172</cp:revision>
  <dcterms:created xsi:type="dcterms:W3CDTF">2020-02-24T14:29:57Z</dcterms:created>
  <dcterms:modified xsi:type="dcterms:W3CDTF">2020-03-06T23:32:13Z</dcterms:modified>
</cp:coreProperties>
</file>