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84" r:id="rId6"/>
    <p:sldId id="283" r:id="rId7"/>
    <p:sldId id="285" r:id="rId8"/>
    <p:sldId id="286" r:id="rId9"/>
    <p:sldId id="281" r:id="rId10"/>
    <p:sldId id="280" r:id="rId11"/>
    <p:sldId id="279" r:id="rId12"/>
    <p:sldId id="278" r:id="rId13"/>
    <p:sldId id="277" r:id="rId14"/>
    <p:sldId id="276" r:id="rId15"/>
    <p:sldId id="275" r:id="rId16"/>
    <p:sldId id="274" r:id="rId17"/>
    <p:sldId id="273" r:id="rId18"/>
    <p:sldId id="272" r:id="rId19"/>
    <p:sldId id="271" r:id="rId20"/>
    <p:sldId id="270" r:id="rId21"/>
    <p:sldId id="269" r:id="rId22"/>
    <p:sldId id="268" r:id="rId23"/>
    <p:sldId id="267" r:id="rId24"/>
    <p:sldId id="266" r:id="rId25"/>
    <p:sldId id="265" r:id="rId26"/>
    <p:sldId id="264" r:id="rId27"/>
    <p:sldId id="263" r:id="rId28"/>
    <p:sldId id="262" r:id="rId29"/>
    <p:sldId id="322" r:id="rId30"/>
    <p:sldId id="261" r:id="rId31"/>
    <p:sldId id="323" r:id="rId32"/>
    <p:sldId id="260" r:id="rId33"/>
    <p:sldId id="324" r:id="rId34"/>
    <p:sldId id="310" r:id="rId35"/>
    <p:sldId id="311" r:id="rId36"/>
    <p:sldId id="312" r:id="rId37"/>
    <p:sldId id="313" r:id="rId38"/>
    <p:sldId id="314" r:id="rId39"/>
    <p:sldId id="315" r:id="rId40"/>
    <p:sldId id="316" r:id="rId41"/>
    <p:sldId id="325" r:id="rId42"/>
    <p:sldId id="317" r:id="rId43"/>
    <p:sldId id="318" r:id="rId44"/>
    <p:sldId id="319" r:id="rId45"/>
    <p:sldId id="320" r:id="rId46"/>
    <p:sldId id="321" r:id="rId47"/>
    <p:sldId id="326" r:id="rId48"/>
    <p:sldId id="327" r:id="rId49"/>
    <p:sldId id="328" r:id="rId50"/>
    <p:sldId id="329" r:id="rId51"/>
    <p:sldId id="330" r:id="rId52"/>
    <p:sldId id="33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50" y="16510"/>
            <a:ext cx="9121140" cy="6824980"/>
          </a:xfrm>
        </p:spPr>
        <p:txBody>
          <a:bodyPr/>
          <a:lstStyle/>
          <a:p>
            <a:pPr algn="just">
              <a:lnSpc>
                <a:spcPct val="150000"/>
              </a:lnSpc>
              <a:buNone/>
            </a:pPr>
            <a:r>
              <a:rPr lang="en-US" b="1" dirty="0" smtClean="0">
                <a:sym typeface="+mn-ea"/>
              </a:rPr>
              <a:t>                                    </a:t>
            </a:r>
            <a:r>
              <a:rPr lang="en-US" sz="2800" b="1" dirty="0" smtClean="0">
                <a:latin typeface="Times New Roman" panose="02020603050405020304" charset="0"/>
                <a:cs typeface="Times New Roman" panose="02020603050405020304" charset="0"/>
                <a:sym typeface="+mn-ea"/>
              </a:rPr>
              <a:t>CHAPTER THREE</a:t>
            </a:r>
            <a:endParaRPr lang="en-US" sz="2800" b="1" dirty="0" smtClean="0">
              <a:latin typeface="Times New Roman" panose="02020603050405020304" charset="0"/>
              <a:cs typeface="Times New Roman" panose="02020603050405020304" charset="0"/>
            </a:endParaRPr>
          </a:p>
          <a:p>
            <a:pPr algn="just">
              <a:lnSpc>
                <a:spcPct val="150000"/>
              </a:lnSpc>
              <a:buNone/>
            </a:pPr>
            <a:r>
              <a:rPr lang="en-US" b="1" dirty="0" smtClean="0">
                <a:sym typeface="+mn-ea"/>
              </a:rPr>
              <a:t>                                </a:t>
            </a:r>
            <a:r>
              <a:rPr lang="en-US" b="1" dirty="0" smtClean="0">
                <a:latin typeface="Times New Roman" panose="02020603050405020304" charset="0"/>
                <a:cs typeface="Times New Roman" panose="02020603050405020304" charset="0"/>
                <a:sym typeface="+mn-ea"/>
              </a:rPr>
              <a:t>Field Surveying Techniques</a:t>
            </a:r>
            <a:r>
              <a:rPr lang="en-US" b="1" dirty="0" smtClean="0">
                <a:sym typeface="+mn-ea"/>
              </a:rPr>
              <a:t> </a:t>
            </a:r>
            <a:endParaRPr lang="en-US" b="1" dirty="0" smtClean="0">
              <a:sym typeface="+mn-ea"/>
            </a:endParaRPr>
          </a:p>
          <a:p>
            <a:pPr algn="just">
              <a:lnSpc>
                <a:spcPct val="150000"/>
              </a:lnSpc>
              <a:buFont typeface="Wingdings" panose="05000000000000000000" pitchFamily="2" charset="2"/>
              <a:buChar char="v"/>
            </a:pPr>
            <a:r>
              <a:rPr lang="en-US" dirty="0" smtClean="0">
                <a:latin typeface="Times New Roman" panose="02020603050405020304" charset="0"/>
                <a:cs typeface="Times New Roman" panose="02020603050405020304" charset="0"/>
                <a:sym typeface="+mn-ea"/>
              </a:rPr>
              <a:t> Classification of stratigraphic units is the categorization of stratigraphic units based on the properties that the unit reflects in the stratigraphic sequence.</a:t>
            </a:r>
            <a:endParaRPr lang="en-US"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dirty="0" smtClean="0">
                <a:latin typeface="Times New Roman" panose="02020603050405020304" charset="0"/>
                <a:cs typeface="Times New Roman" panose="02020603050405020304" charset="0"/>
                <a:sym typeface="+mn-ea"/>
              </a:rPr>
              <a:t> Nomenclature of stratigraphic units indicates the assigning specific name for each of the unit with in the stratigraphic sequence.</a:t>
            </a:r>
            <a:endParaRPr lang="en-US" dirty="0" smtClean="0">
              <a:latin typeface="Times New Roman" panose="02020603050405020304" charset="0"/>
              <a:cs typeface="Times New Roman" panose="02020603050405020304" charset="0"/>
              <a:sym typeface="+mn-ea"/>
            </a:endParaRPr>
          </a:p>
          <a:p>
            <a:pPr algn="just">
              <a:lnSpc>
                <a:spcPct val="150000"/>
              </a:lnSpc>
              <a:buFont typeface="Wingdings" panose="05000000000000000000" pitchFamily="2" charset="2"/>
            </a:pPr>
            <a:r>
              <a:rPr lang="en-US" dirty="0" smtClean="0">
                <a:latin typeface="Times New Roman" panose="02020603050405020304" charset="0"/>
                <a:cs typeface="Times New Roman" panose="02020603050405020304" charset="0"/>
                <a:sym typeface="+mn-ea"/>
              </a:rPr>
              <a:t>1</a:t>
            </a:r>
            <a:r>
              <a:rPr lang="en-US" b="1" dirty="0" smtClean="0">
                <a:latin typeface="Times New Roman" panose="02020603050405020304" charset="0"/>
                <a:cs typeface="Times New Roman" panose="02020603050405020304" charset="0"/>
                <a:sym typeface="+mn-ea"/>
              </a:rPr>
              <a:t>. Bed</a:t>
            </a:r>
            <a:r>
              <a:rPr lang="en-US" dirty="0" smtClean="0">
                <a:latin typeface="Times New Roman" panose="02020603050405020304" charset="0"/>
                <a:cs typeface="Times New Roman" panose="02020603050405020304" charset="0"/>
                <a:sym typeface="+mn-ea"/>
              </a:rPr>
              <a:t>: is the smallest recognized rock- stratigraphic unit. It is  the smallest formal lithostratigraphic unit.</a:t>
            </a:r>
            <a:endParaRPr lang="en-US"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pPr>
            <a:r>
              <a:rPr lang="en-US" dirty="0" smtClean="0">
                <a:latin typeface="Times New Roman" panose="02020603050405020304" charset="0"/>
                <a:cs typeface="Times New Roman" panose="02020603050405020304" charset="0"/>
                <a:sym typeface="+mn-ea"/>
              </a:rPr>
              <a:t>2. </a:t>
            </a:r>
            <a:r>
              <a:rPr lang="en-US" b="1" dirty="0" smtClean="0">
                <a:latin typeface="Times New Roman" panose="02020603050405020304" charset="0"/>
                <a:cs typeface="Times New Roman" panose="02020603050405020304" charset="0"/>
                <a:sym typeface="+mn-ea"/>
              </a:rPr>
              <a:t>Member</a:t>
            </a:r>
            <a:r>
              <a:rPr lang="en-US" dirty="0" smtClean="0">
                <a:latin typeface="Times New Roman" panose="02020603050405020304" charset="0"/>
                <a:cs typeface="Times New Roman" panose="02020603050405020304" charset="0"/>
                <a:sym typeface="+mn-ea"/>
              </a:rPr>
              <a:t>: is a distinctive bed or set of beds within a formation. </a:t>
            </a:r>
            <a:endParaRPr lang="en-US"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endParaRPr lang="en-US" dirty="0" smtClean="0">
              <a:latin typeface="Times New Roman" panose="02020603050405020304" charset="0"/>
              <a:cs typeface="Times New Roman" panose="02020603050405020304" charset="0"/>
            </a:endParaRPr>
          </a:p>
          <a:p>
            <a:pPr algn="just">
              <a:lnSpc>
                <a:spcPct val="150000"/>
              </a:lnSpc>
              <a:buNone/>
            </a:pPr>
            <a:endParaRPr lang="en-US">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27940"/>
            <a:ext cx="9134475" cy="6819265"/>
          </a:xfrm>
        </p:spPr>
        <p:txBody>
          <a:bodyPr>
            <a:normAutofit/>
          </a:bodyPr>
          <a:p>
            <a:pPr algn="just">
              <a:lnSpc>
                <a:spcPct val="150000"/>
              </a:lnSpc>
              <a:buFont typeface="Wingdings" panose="05000000000000000000" pitchFamily="2" charset="2"/>
              <a:buChar char="v"/>
            </a:pPr>
            <a:r>
              <a:rPr lang="en-US" b="1" dirty="0" smtClean="0">
                <a:sym typeface="+mn-ea"/>
              </a:rPr>
              <a:t> </a:t>
            </a:r>
            <a:r>
              <a:rPr lang="en-US" sz="2400" b="1" dirty="0" smtClean="0">
                <a:latin typeface="Times New Roman" panose="02020603050405020304" charset="0"/>
                <a:cs typeface="Times New Roman" panose="02020603050405020304" charset="0"/>
                <a:sym typeface="+mn-ea"/>
              </a:rPr>
              <a:t>Organic sedimentary rocks</a:t>
            </a:r>
            <a:r>
              <a:rPr lang="en-US" sz="2400" dirty="0" smtClean="0">
                <a:latin typeface="Times New Roman" panose="02020603050405020304" charset="0"/>
                <a:cs typeface="Times New Roman" panose="02020603050405020304" charset="0"/>
                <a:sym typeface="+mn-ea"/>
              </a:rPr>
              <a:t>  :-is the result of  accumulation of organic matter (remains of plants and/or animals). The most common organic sedimentary rocks:-</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b="1" dirty="0" smtClean="0">
                <a:latin typeface="Times New Roman" panose="02020603050405020304" charset="0"/>
                <a:cs typeface="Times New Roman" panose="02020603050405020304" charset="0"/>
                <a:sym typeface="+mn-ea"/>
              </a:rPr>
              <a:t>A) Limestones</a:t>
            </a:r>
            <a:r>
              <a:rPr lang="en-US" sz="2400" dirty="0" smtClean="0">
                <a:latin typeface="Times New Roman" panose="02020603050405020304" charset="0"/>
                <a:cs typeface="Times New Roman" panose="02020603050405020304" charset="0"/>
                <a:sym typeface="+mn-ea"/>
              </a:rPr>
              <a:t>- composed of carbonates secreted from animals and plants, and accumulated from calcareous skeleton. e.g. fossileferouslimestone &amp;coquina limestone.</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b="1" dirty="0" smtClean="0">
                <a:latin typeface="Times New Roman" panose="02020603050405020304" charset="0"/>
                <a:cs typeface="Times New Roman" panose="02020603050405020304" charset="0"/>
                <a:sym typeface="+mn-ea"/>
              </a:rPr>
              <a:t>B) Chalk</a:t>
            </a:r>
            <a:r>
              <a:rPr lang="en-US" sz="2400" dirty="0" smtClean="0">
                <a:latin typeface="Times New Roman" panose="02020603050405020304" charset="0"/>
                <a:cs typeface="Times New Roman" panose="02020603050405020304" charset="0"/>
                <a:sym typeface="+mn-ea"/>
              </a:rPr>
              <a:t>- accumulation of foraminifera microscopic alga.</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b="1" dirty="0" smtClean="0">
                <a:latin typeface="Times New Roman" panose="02020603050405020304" charset="0"/>
                <a:cs typeface="Times New Roman" panose="02020603050405020304" charset="0"/>
                <a:sym typeface="+mn-ea"/>
              </a:rPr>
              <a:t>C) Chert</a:t>
            </a:r>
            <a:r>
              <a:rPr lang="en-US" sz="2400" dirty="0" smtClean="0">
                <a:latin typeface="Times New Roman" panose="02020603050405020304" charset="0"/>
                <a:cs typeface="Times New Roman" panose="02020603050405020304" charset="0"/>
                <a:sym typeface="+mn-ea"/>
              </a:rPr>
              <a:t>- accumulation of plant remains.</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b="1" dirty="0" smtClean="0">
                <a:latin typeface="Times New Roman" panose="02020603050405020304" charset="0"/>
                <a:cs typeface="Times New Roman" panose="02020603050405020304" charset="0"/>
                <a:sym typeface="+mn-ea"/>
              </a:rPr>
              <a:t>D) Phospatic deposits</a:t>
            </a:r>
            <a:r>
              <a:rPr lang="en-US" sz="2400" dirty="0" smtClean="0">
                <a:latin typeface="Times New Roman" panose="02020603050405020304" charset="0"/>
                <a:cs typeface="Times New Roman" panose="02020603050405020304" charset="0"/>
                <a:sym typeface="+mn-ea"/>
              </a:rPr>
              <a:t>- accumulation of bird excrete.</a:t>
            </a:r>
            <a:endParaRPr lang="en-US"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27940"/>
            <a:ext cx="9144000" cy="6811010"/>
          </a:xfrm>
        </p:spPr>
        <p:txBody>
          <a:bodyPr>
            <a:normAutofit lnSpcReduction="20000"/>
          </a:bodyPr>
          <a:p>
            <a:pPr marL="0" indent="0" algn="just">
              <a:lnSpc>
                <a:spcPct val="150000"/>
              </a:lnSpc>
              <a:buFont typeface="Wingdings" panose="05000000000000000000" pitchFamily="2" charset="2"/>
              <a:buNone/>
            </a:pPr>
            <a:r>
              <a:rPr lang="en-US" b="1" dirty="0" smtClean="0">
                <a:sym typeface="+mn-ea"/>
              </a:rPr>
              <a:t> </a:t>
            </a:r>
            <a:r>
              <a:rPr lang="en-US" sz="2400" b="1" dirty="0" smtClean="0">
                <a:latin typeface="Times New Roman" panose="02020603050405020304" charset="0"/>
                <a:cs typeface="Times New Roman" panose="02020603050405020304" charset="0"/>
                <a:sym typeface="+mn-ea"/>
              </a:rPr>
              <a:t>Chemical sedimentary rocks</a:t>
            </a:r>
            <a:r>
              <a:rPr lang="en-US" sz="2400" dirty="0" smtClean="0">
                <a:latin typeface="Times New Roman" panose="02020603050405020304" charset="0"/>
                <a:cs typeface="Times New Roman" panose="02020603050405020304" charset="0"/>
                <a:sym typeface="+mn-ea"/>
              </a:rPr>
              <a:t>:- Is the result of evaporation, replacement reactions (oxidation and reduction processes) and recrystallization. The most common Chemical sedimentary rocks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Limestones (micritic limestone)</a:t>
            </a:r>
            <a:r>
              <a:rPr lang="en-US" sz="2400" dirty="0" smtClean="0">
                <a:latin typeface="Times New Roman" panose="02020603050405020304" charset="0"/>
                <a:cs typeface="Times New Roman" panose="02020603050405020304" charset="0"/>
                <a:sym typeface="+mn-ea"/>
              </a:rPr>
              <a:t> - formed by the crystallization of carbonates e.g. </a:t>
            </a:r>
            <a:r>
              <a:rPr lang="it-IT" sz="2400" dirty="0" smtClean="0">
                <a:latin typeface="Times New Roman" panose="02020603050405020304" charset="0"/>
                <a:cs typeface="Times New Roman" panose="02020603050405020304" charset="0"/>
                <a:sym typeface="+mn-ea"/>
              </a:rPr>
              <a:t>Calcite, aragonite, dolomite) in marine environments.</a:t>
            </a:r>
            <a:endParaRPr lang="it-IT" sz="2400" dirty="0" smtClean="0">
              <a:latin typeface="Times New Roman" panose="02020603050405020304" charset="0"/>
              <a:cs typeface="Times New Roman" panose="02020603050405020304" charset="0"/>
            </a:endParaRPr>
          </a:p>
          <a:p>
            <a:pPr algn="just">
              <a:lnSpc>
                <a:spcPct val="150000"/>
              </a:lnSpc>
              <a:buFont typeface="Wingdings" panose="05000000000000000000" charset="0"/>
              <a:buChar char="v"/>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Evaporites </a:t>
            </a:r>
            <a:r>
              <a:rPr lang="en-US" sz="2400" dirty="0" smtClean="0">
                <a:latin typeface="Times New Roman" panose="02020603050405020304" charset="0"/>
                <a:cs typeface="Times New Roman" panose="02020603050405020304" charset="0"/>
                <a:sym typeface="+mn-ea"/>
              </a:rPr>
              <a:t>- formed by the evaporation of sea water. e.g. Gypsum, anhydrite, halite, etc.</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charset="0"/>
              <a:buChar char="v"/>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Laterite </a:t>
            </a:r>
            <a:r>
              <a:rPr lang="en-US" sz="2400" dirty="0" smtClean="0">
                <a:latin typeface="Times New Roman" panose="02020603050405020304" charset="0"/>
                <a:cs typeface="Times New Roman" panose="02020603050405020304" charset="0"/>
                <a:sym typeface="+mn-ea"/>
              </a:rPr>
              <a:t>- formed by the insitu reduction of iron-containing mafic igneous rocks such as dunites and peridotites or ferrugineous sandstones.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charset="0"/>
              <a:buChar char="v"/>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Bauxite</a:t>
            </a:r>
            <a:r>
              <a:rPr lang="en-US" sz="2400" dirty="0" smtClean="0">
                <a:latin typeface="Times New Roman" panose="02020603050405020304" charset="0"/>
                <a:cs typeface="Times New Roman" panose="02020603050405020304" charset="0"/>
                <a:sym typeface="+mn-ea"/>
              </a:rPr>
              <a:t> - formed by insitu reduction of aluminum-rich acidic igneous rocks.</a:t>
            </a:r>
            <a:endParaRPr lang="en-US"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27940"/>
            <a:ext cx="9107170" cy="6811010"/>
          </a:xfrm>
        </p:spPr>
        <p:txBody>
          <a:bodyPr>
            <a:normAutofit fontScale="90000" lnSpcReduction="20000"/>
          </a:bodyPr>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Six aspects of sedimentary rocks to consider in the field, which should be recorded in as much detail as possible. These are: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The lithology, that is the composition and/or mineralogy of the sediment;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The texture, referring to the features and arrangements of the grains in the sediment, of which the most important aspect to examine in the field is the grain-size;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The sedimentary structures, present on bedding surfaces and within beds, some of which record the palaeocurrents which deposited the rock;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The color of the sediments;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The geometry and relationships of the beds or rock units, and their lateral and vertical changes;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The nature, distribution and preservation of fossils contained within the sedimentary rocks. </a:t>
            </a:r>
            <a:endParaRPr lang="en-US" sz="2400" dirty="0" smtClean="0">
              <a:latin typeface="Times New Roman" panose="02020603050405020304" charset="0"/>
              <a:cs typeface="Times New Roman" panose="02020603050405020304" charset="0"/>
            </a:endParaRPr>
          </a:p>
          <a:p>
            <a:pPr algn="just"/>
            <a:endParaRPr lang="en-US" b="1" dirty="0"/>
          </a:p>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17780"/>
            <a:ext cx="9116060" cy="6830060"/>
          </a:xfrm>
        </p:spPr>
        <p:txBody>
          <a:bodyPr>
            <a:normAutofit/>
          </a:bodyPr>
          <a:p>
            <a:pPr marL="1371600" lvl="3" indent="0">
              <a:lnSpc>
                <a:spcPct val="150000"/>
              </a:lnSpc>
              <a:buNone/>
            </a:pPr>
            <a:r>
              <a:rPr lang="en-US" sz="2400" b="1">
                <a:latin typeface="Times New Roman" panose="02020603050405020304" charset="0"/>
                <a:cs typeface="Times New Roman" panose="02020603050405020304" charset="0"/>
              </a:rPr>
              <a:t>Broad scheme for the study of sedimentary rocks</a:t>
            </a:r>
            <a:endParaRPr lang="en-US" sz="2400" b="1">
              <a:latin typeface="Times New Roman" panose="02020603050405020304" charset="0"/>
              <a:cs typeface="Times New Roman" panose="02020603050405020304" charset="0"/>
            </a:endParaRPr>
          </a:p>
          <a:p>
            <a:pPr marL="0" indent="0">
              <a:lnSpc>
                <a:spcPct val="150000"/>
              </a:lnSpc>
              <a:buNone/>
            </a:pPr>
            <a:r>
              <a:rPr lang="en-US" sz="2400">
                <a:latin typeface="Times New Roman" panose="02020603050405020304" charset="0"/>
                <a:cs typeface="Times New Roman" panose="02020603050405020304" charset="0"/>
              </a:rPr>
              <a:t>1. Record details of the locality and succession by means of notes and sketches in the field notebook, and photos; if appropriate, make a graphic log; if rocks are folded, check way-up of strata.</a:t>
            </a:r>
            <a:endParaRPr lang="en-US" sz="2400">
              <a:latin typeface="Times New Roman" panose="02020603050405020304" charset="0"/>
              <a:cs typeface="Times New Roman" panose="02020603050405020304" charset="0"/>
            </a:endParaRPr>
          </a:p>
          <a:p>
            <a:pPr marL="0" indent="0">
              <a:lnSpc>
                <a:spcPct val="150000"/>
              </a:lnSpc>
              <a:buNone/>
            </a:pPr>
            <a:r>
              <a:rPr lang="en-US" sz="2400">
                <a:latin typeface="Times New Roman" panose="02020603050405020304" charset="0"/>
                <a:cs typeface="Times New Roman" panose="02020603050405020304" charset="0"/>
              </a:rPr>
              <a:t>2. Identify lithology by establishing mineralogy/composition of the rock.</a:t>
            </a:r>
            <a:endParaRPr lang="en-US" sz="2400">
              <a:latin typeface="Times New Roman" panose="02020603050405020304" charset="0"/>
              <a:cs typeface="Times New Roman" panose="02020603050405020304" charset="0"/>
            </a:endParaRPr>
          </a:p>
          <a:p>
            <a:pPr marL="0" indent="0">
              <a:lnSpc>
                <a:spcPct val="150000"/>
              </a:lnSpc>
              <a:buNone/>
            </a:pPr>
            <a:r>
              <a:rPr lang="en-US" sz="2400">
                <a:latin typeface="Times New Roman" panose="02020603050405020304" charset="0"/>
                <a:cs typeface="Times New Roman" panose="02020603050405020304" charset="0"/>
              </a:rPr>
              <a:t>3. Examine texture of the rock: grain-size, shape and roundness, sorting, fabric and colour.</a:t>
            </a:r>
            <a:endParaRPr lang="en-US" sz="2400">
              <a:latin typeface="Times New Roman" panose="02020603050405020304" charset="0"/>
              <a:cs typeface="Times New Roman" panose="02020603050405020304" charset="0"/>
            </a:endParaRPr>
          </a:p>
          <a:p>
            <a:pPr marL="0" indent="0">
              <a:lnSpc>
                <a:spcPct val="150000"/>
              </a:lnSpc>
              <a:buNone/>
            </a:pPr>
            <a:r>
              <a:rPr lang="en-US" sz="2400">
                <a:latin typeface="Times New Roman" panose="02020603050405020304" charset="0"/>
                <a:cs typeface="Times New Roman" panose="02020603050405020304" charset="0"/>
              </a:rPr>
              <a:t>4. Look for sedimentary structures on bedding planes and bed under-surfaces, and within beds.</a:t>
            </a:r>
            <a:endParaRPr lang="en-US" sz="2400">
              <a:latin typeface="Times New Roman" panose="02020603050405020304" charset="0"/>
              <a:cs typeface="Times New Roman" panose="02020603050405020304" charset="0"/>
            </a:endParaRPr>
          </a:p>
          <a:p>
            <a:pPr marL="0" indent="0">
              <a:lnSpc>
                <a:spcPct val="150000"/>
              </a:lnSpc>
              <a:buNone/>
            </a:pPr>
            <a:r>
              <a:rPr lang="en-US" sz="2400">
                <a:latin typeface="Times New Roman" panose="02020603050405020304" charset="0"/>
                <a:cs typeface="Times New Roman" panose="02020603050405020304" charset="0"/>
              </a:rPr>
              <a:t>5. Search for fossils and note types present, modes of occurrence and preservation.</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335" y="19050"/>
            <a:ext cx="9152890" cy="6828790"/>
          </a:xfrm>
        </p:spPr>
        <p:txBody>
          <a:bodyPr>
            <a:normAutofit/>
          </a:bodyPr>
          <a:p>
            <a:pPr marL="0" indent="0">
              <a:lnSpc>
                <a:spcPct val="150000"/>
              </a:lnSpc>
              <a:buNone/>
            </a:pPr>
            <a:r>
              <a:rPr lang="en-US" sz="2400">
                <a:latin typeface="Times New Roman" panose="02020603050405020304" charset="0"/>
                <a:cs typeface="Times New Roman" panose="02020603050405020304" charset="0"/>
                <a:sym typeface="+mn-ea"/>
              </a:rPr>
              <a:t>6. Record the geometry of the sedimentary beds and units; determine the relationships between them and any packaging of beds/units or broad vertical grain-size/lithological/bed thickness changes; is the succession cyclic or not?</a:t>
            </a:r>
            <a:endParaRPr lang="en-US" sz="2400">
              <a:latin typeface="Times New Roman" panose="02020603050405020304" charset="0"/>
              <a:cs typeface="Times New Roman" panose="02020603050405020304" charset="0"/>
            </a:endParaRPr>
          </a:p>
          <a:p>
            <a:pPr marL="0" indent="0">
              <a:lnSpc>
                <a:spcPct val="150000"/>
              </a:lnSpc>
              <a:buNone/>
            </a:pPr>
            <a:r>
              <a:rPr lang="en-US" sz="2400">
                <a:latin typeface="Times New Roman" panose="02020603050405020304" charset="0"/>
                <a:cs typeface="Times New Roman" panose="02020603050405020304" charset="0"/>
              </a:rPr>
              <a:t>7. Measure all structures giving palaeocurrent directions.</a:t>
            </a:r>
            <a:endParaRPr lang="en-US" sz="2400">
              <a:latin typeface="Times New Roman" panose="02020603050405020304" charset="0"/>
              <a:cs typeface="Times New Roman" panose="02020603050405020304" charset="0"/>
            </a:endParaRPr>
          </a:p>
          <a:p>
            <a:pPr marL="0" indent="0">
              <a:lnSpc>
                <a:spcPct val="150000"/>
              </a:lnSpc>
              <a:buNone/>
            </a:pPr>
            <a:r>
              <a:rPr lang="en-US" sz="2400">
                <a:latin typeface="Times New Roman" panose="02020603050405020304" charset="0"/>
                <a:cs typeface="Times New Roman" panose="02020603050405020304" charset="0"/>
              </a:rPr>
              <a:t>8. Consider, perhaps at a later date, the lithofacies, cycles, sequences, depositional processes, environmental interpretations and palaeogeography.</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27940"/>
            <a:ext cx="9116060" cy="6828790"/>
          </a:xfrm>
        </p:spPr>
        <p:txBody>
          <a:bodyPr>
            <a:normAutofit/>
          </a:bodyPr>
          <a:p>
            <a:pPr marL="0" indent="0" algn="just">
              <a:lnSpc>
                <a:spcPct val="150000"/>
              </a:lnSpc>
              <a:buFont typeface="Wingdings" panose="05000000000000000000" pitchFamily="2" charset="2"/>
              <a:buNone/>
            </a:pPr>
            <a:r>
              <a:rPr lang="en-US" sz="2400" b="1" dirty="0" smtClean="0">
                <a:latin typeface="Times New Roman" panose="02020603050405020304" charset="0"/>
                <a:cs typeface="Times New Roman" panose="02020603050405020304" charset="0"/>
                <a:sym typeface="+mn-ea"/>
              </a:rPr>
              <a:t>                                    Sedimentary structures</a:t>
            </a:r>
            <a:endParaRPr lang="en-US" sz="2400" b="1"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Primary (depositional) sedimentary structures: sedimentary structures formed during the deposition of sediments.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Secondary sedimentary structures: sedimentary structures formed after the deposition of sediments (post deposition structures).</a:t>
            </a:r>
            <a:endParaRPr lang="en-US" sz="2400" dirty="0" smtClean="0">
              <a:latin typeface="Times New Roman" panose="02020603050405020304" charset="0"/>
              <a:cs typeface="Times New Roman" panose="02020603050405020304" charset="0"/>
            </a:endParaRPr>
          </a:p>
          <a:p>
            <a:pPr marL="457200" indent="-457200" algn="just">
              <a:lnSpc>
                <a:spcPct val="150000"/>
              </a:lnSpc>
              <a:buNone/>
            </a:pPr>
            <a:r>
              <a:rPr lang="en-US" sz="2400" dirty="0" smtClean="0">
                <a:latin typeface="Times New Roman" panose="02020603050405020304" charset="0"/>
                <a:cs typeface="Times New Roman" panose="02020603050405020304" charset="0"/>
                <a:sym typeface="+mn-ea"/>
              </a:rPr>
              <a:t>Sedimentary structures can be classified on the basis of their morphological characteristics, &amp; mode of origin.</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None/>
            </a:pPr>
            <a:r>
              <a:rPr lang="en-US" sz="2400" dirty="0" smtClean="0">
                <a:latin typeface="Times New Roman" panose="02020603050405020304" charset="0"/>
                <a:cs typeface="Times New Roman" panose="02020603050405020304" charset="0"/>
                <a:sym typeface="+mn-ea"/>
              </a:rPr>
              <a:t>Many sedimentary structures originate by: </a:t>
            </a:r>
            <a:endParaRPr lang="en-US" sz="2400" dirty="0" smtClean="0">
              <a:latin typeface="Times New Roman" panose="02020603050405020304" charset="0"/>
              <a:cs typeface="Times New Roman" panose="02020603050405020304" charset="0"/>
            </a:endParaRPr>
          </a:p>
          <a:p>
            <a:pPr algn="just">
              <a:lnSpc>
                <a:spcPct val="150000"/>
              </a:lnSpc>
              <a:buNone/>
            </a:pPr>
            <a:r>
              <a:rPr lang="en-US" sz="2400" dirty="0" smtClean="0">
                <a:latin typeface="Times New Roman" panose="02020603050405020304" charset="0"/>
                <a:cs typeface="Times New Roman" panose="02020603050405020304" charset="0"/>
                <a:sym typeface="+mn-ea"/>
              </a:rPr>
              <a:t>1-physical processes involving moving water or Wind that operate </a:t>
            </a:r>
            <a:r>
              <a:rPr lang="en-US" sz="2400" u="sng" dirty="0" smtClean="0">
                <a:latin typeface="Times New Roman" panose="02020603050405020304" charset="0"/>
                <a:cs typeface="Times New Roman" panose="02020603050405020304" charset="0"/>
                <a:sym typeface="+mn-ea"/>
              </a:rPr>
              <a:t>at the time of deposition.</a:t>
            </a:r>
            <a:endParaRPr lang="en-US" sz="2400" u="sng" dirty="0" smtClean="0">
              <a:latin typeface="Times New Roman" panose="02020603050405020304" charset="0"/>
              <a:cs typeface="Times New Roman" panose="02020603050405020304" charset="0"/>
            </a:endParaRPr>
          </a:p>
          <a:p>
            <a:endParaRPr lang="en-US" sz="2400" dirty="0" smtClean="0">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4605" y="27940"/>
            <a:ext cx="9153525" cy="6838315"/>
          </a:xfrm>
        </p:spPr>
        <p:txBody>
          <a:bodyPr>
            <a:normAutofit lnSpcReduction="10000"/>
          </a:bodyPr>
          <a:p>
            <a:pPr algn="just">
              <a:lnSpc>
                <a:spcPct val="150000"/>
              </a:lnSpc>
              <a:buNone/>
            </a:pPr>
            <a:r>
              <a:rPr lang="en-US" sz="2400" dirty="0" smtClean="0">
                <a:latin typeface="Times New Roman" panose="02020603050405020304" charset="0"/>
                <a:cs typeface="Times New Roman" panose="02020603050405020304" charset="0"/>
                <a:sym typeface="+mn-ea"/>
              </a:rPr>
              <a:t>2-physical processes such as gravity slumping or sediment loading that deform unconsolidated sediment </a:t>
            </a:r>
            <a:r>
              <a:rPr lang="en-US" sz="2400" u="sng" dirty="0" smtClean="0">
                <a:latin typeface="Times New Roman" panose="02020603050405020304" charset="0"/>
                <a:cs typeface="Times New Roman" panose="02020603050405020304" charset="0"/>
                <a:sym typeface="+mn-ea"/>
              </a:rPr>
              <a:t>after initial deposition </a:t>
            </a:r>
            <a:r>
              <a:rPr lang="en-US" sz="2400" dirty="0" smtClean="0">
                <a:latin typeface="Times New Roman" panose="02020603050405020304" charset="0"/>
                <a:cs typeface="Times New Roman" panose="02020603050405020304" charset="0"/>
                <a:sym typeface="+mn-ea"/>
              </a:rPr>
              <a:t>(soft sediment deformation)</a:t>
            </a:r>
            <a:endParaRPr lang="en-US" sz="2400" dirty="0" smtClean="0">
              <a:latin typeface="Times New Roman" panose="02020603050405020304" charset="0"/>
              <a:cs typeface="Times New Roman" panose="02020603050405020304" charset="0"/>
            </a:endParaRPr>
          </a:p>
          <a:p>
            <a:pPr algn="just">
              <a:lnSpc>
                <a:spcPct val="150000"/>
              </a:lnSpc>
              <a:buNone/>
            </a:pPr>
            <a:r>
              <a:rPr lang="en-US" sz="2400" dirty="0" smtClean="0">
                <a:latin typeface="Times New Roman" panose="02020603050405020304" charset="0"/>
                <a:cs typeface="Times New Roman" panose="02020603050405020304" charset="0"/>
                <a:sym typeface="+mn-ea"/>
              </a:rPr>
              <a:t>3-Biogenic origin, formed by the burrowing, boring, browsing, or sediment binding activities of organisms.</a:t>
            </a:r>
            <a:endParaRPr lang="en-US" sz="2400" b="1"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b="1" dirty="0" smtClean="0">
                <a:latin typeface="Times New Roman" panose="02020603050405020304" charset="0"/>
                <a:cs typeface="Times New Roman" panose="02020603050405020304" charset="0"/>
                <a:sym typeface="+mn-ea"/>
              </a:rPr>
              <a:t>                     a)  Depositional structures</a:t>
            </a:r>
            <a:endParaRPr lang="en-US" sz="2400" b="1"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b="1" dirty="0" smtClean="0">
                <a:latin typeface="Times New Roman" panose="02020603050405020304" charset="0"/>
                <a:cs typeface="Times New Roman" panose="02020603050405020304" charset="0"/>
                <a:sym typeface="+mn-ea"/>
              </a:rPr>
              <a:t>1) Bedding (Stratification)</a:t>
            </a:r>
            <a:r>
              <a:rPr lang="en-US" sz="2400" dirty="0" smtClean="0">
                <a:latin typeface="Times New Roman" panose="02020603050405020304" charset="0"/>
                <a:cs typeface="Times New Roman" panose="02020603050405020304" charset="0"/>
                <a:sym typeface="+mn-ea"/>
              </a:rPr>
              <a:t> Sedimentary rocks form as layer upon layer of sediment accumulates.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Each layer is unique in texture (grain size, color, etc) of the sediments, composition of the sediments, orientation of deposition, environment of deposition or the type and strength of transporting agent.</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27940"/>
            <a:ext cx="9152890" cy="6830060"/>
          </a:xfrm>
        </p:spPr>
        <p:txBody>
          <a:bodyPr>
            <a:normAutofit/>
          </a:bodyPr>
          <a:p>
            <a:pPr marL="514350" indent="-51435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These strata or beds are the single most characteristic feature of sedimentary rocks.</a:t>
            </a:r>
            <a:endParaRPr lang="en-US" sz="2400" dirty="0" smtClean="0">
              <a:latin typeface="Times New Roman" panose="02020603050405020304" charset="0"/>
              <a:cs typeface="Times New Roman" panose="02020603050405020304" charset="0"/>
              <a:sym typeface="+mn-ea"/>
            </a:endParaRPr>
          </a:p>
          <a:p>
            <a:pPr marL="514350" indent="-51435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The beds may have different thickness which reflects the variation in the condition during the time of deposition.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Each bed represents a single act of sedimentation or deposition.</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b="1" dirty="0" smtClean="0">
                <a:latin typeface="Times New Roman" panose="02020603050405020304" charset="0"/>
                <a:cs typeface="Times New Roman" panose="02020603050405020304" charset="0"/>
                <a:sym typeface="+mn-ea"/>
              </a:rPr>
              <a:t>2) Cross-bedding</a:t>
            </a:r>
            <a:r>
              <a:rPr lang="en-US" sz="2400" dirty="0" smtClean="0">
                <a:latin typeface="Times New Roman" panose="02020603050405020304" charset="0"/>
                <a:cs typeface="Times New Roman" panose="02020603050405020304" charset="0"/>
                <a:sym typeface="+mn-ea"/>
              </a:rPr>
              <a:t> :-is the inclined internal layer to the planes of general stratification.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Cross bedding is important for paleocurrent direction analysis.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Cross-bedding can be  tabular cross-bedding, &amp;trough cross-bedding.</a:t>
            </a:r>
            <a:endParaRPr lang="en-US" sz="2400" dirty="0" smtClean="0">
              <a:solidFill>
                <a:srgbClr val="FF0000"/>
              </a:solidFill>
              <a:latin typeface="Times New Roman" panose="02020603050405020304" charset="0"/>
              <a:cs typeface="Times New Roman" panose="02020603050405020304" charset="0"/>
            </a:endParaRPr>
          </a:p>
          <a:p>
            <a:pPr algn="just">
              <a:lnSpc>
                <a:spcPct val="150000"/>
              </a:lnSpc>
              <a:buNone/>
            </a:pPr>
            <a:endParaRPr lang="en-US" sz="2400" dirty="0" smtClean="0">
              <a:solidFill>
                <a:srgbClr val="FF0000"/>
              </a:solidFill>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v"/>
            </a:pPr>
            <a:endParaRPr lang="en-US" sz="2400" dirty="0" smtClean="0">
              <a:latin typeface="Times New Roman" panose="02020603050405020304" charset="0"/>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3335" y="9525"/>
            <a:ext cx="9140825" cy="6848475"/>
          </a:xfrm>
        </p:spPr>
        <p:txBody>
          <a:bodyPr/>
          <a:p>
            <a:r>
              <a:rPr lang="en-US" sz="2400" dirty="0" smtClean="0">
                <a:latin typeface="Times New Roman" panose="02020603050405020304" charset="0"/>
                <a:cs typeface="Times New Roman" panose="02020603050405020304" charset="0"/>
                <a:sym typeface="+mn-ea"/>
              </a:rPr>
              <a:t>The direction of the maximum inclination of cross bedding is the direction of movement.</a:t>
            </a:r>
            <a:endParaRPr lang="en-US" sz="2400" dirty="0" smtClean="0">
              <a:latin typeface="Times New Roman" panose="02020603050405020304" charset="0"/>
              <a:cs typeface="Times New Roman" panose="02020603050405020304" charset="0"/>
            </a:endParaRPr>
          </a:p>
          <a:p>
            <a:endParaRPr lang="en-US" sz="2400" dirty="0" smtClean="0">
              <a:latin typeface="Times New Roman" panose="02020603050405020304" charset="0"/>
              <a:cs typeface="Times New Roman" panose="02020603050405020304" charset="0"/>
            </a:endParaRPr>
          </a:p>
        </p:txBody>
      </p:sp>
      <p:pic>
        <p:nvPicPr>
          <p:cNvPr id="4" name="Content Placeholder 3" descr="sed"/>
          <p:cNvPicPr>
            <a:picLocks noGrp="1" noChangeAspect="1"/>
          </p:cNvPicPr>
          <p:nvPr>
            <p:ph sz="half" idx="2"/>
          </p:nvPr>
        </p:nvPicPr>
        <p:blipFill>
          <a:blip r:embed="rId1" cstate="print"/>
          <a:srcRect b="10687"/>
          <a:stretch>
            <a:fillRect/>
          </a:stretch>
        </p:blipFill>
        <p:spPr bwMode="auto">
          <a:xfrm>
            <a:off x="357505" y="1222375"/>
            <a:ext cx="7833995" cy="4200525"/>
          </a:xfrm>
          <a:prstGeom prst="rect">
            <a:avLst/>
          </a:prstGeom>
          <a:noFill/>
          <a:ln w="9525">
            <a:solidFill>
              <a:srgbClr val="FF00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2860" y="9525"/>
            <a:ext cx="9154160" cy="6847205"/>
          </a:xfrm>
        </p:spPr>
        <p:txBody>
          <a:bodyPr>
            <a:normAutofit/>
          </a:bodyPr>
          <a:p>
            <a:pPr algn="just">
              <a:lnSpc>
                <a:spcPct val="150000"/>
              </a:lnSpc>
              <a:buNone/>
            </a:pPr>
            <a:r>
              <a:rPr lang="en-US" sz="2400" b="1" dirty="0" smtClean="0">
                <a:latin typeface="Times New Roman" panose="02020603050405020304" charset="0"/>
                <a:cs typeface="Times New Roman" panose="02020603050405020304" charset="0"/>
                <a:sym typeface="+mn-ea"/>
              </a:rPr>
              <a:t>3) Ripple Marks:</a:t>
            </a:r>
            <a:r>
              <a:rPr lang="en-US" sz="2400" dirty="0" smtClean="0">
                <a:latin typeface="Times New Roman" panose="02020603050405020304" charset="0"/>
                <a:cs typeface="Times New Roman" panose="02020603050405020304" charset="0"/>
                <a:sym typeface="+mn-ea"/>
              </a:rPr>
              <a:t> are small ridges observed on the surface of a sediment layer formed by currents of air and water or with the back and forth movement of waves.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Ripple marks indicate the conditions of the deposition, top and bottom of beds and the paleocurrent conditions. </a:t>
            </a:r>
            <a:endParaRPr lang="en-US" sz="2400" dirty="0" smtClean="0">
              <a:latin typeface="Times New Roman" panose="02020603050405020304" charset="0"/>
              <a:cs typeface="Times New Roman" panose="02020603050405020304" charset="0"/>
            </a:endParaRPr>
          </a:p>
          <a:p>
            <a:pPr algn="just">
              <a:lnSpc>
                <a:spcPct val="150000"/>
              </a:lnSpc>
              <a:buNone/>
            </a:pPr>
            <a:r>
              <a:rPr lang="en-US" sz="2400" b="1" dirty="0" smtClean="0">
                <a:latin typeface="Times New Roman" panose="02020603050405020304" charset="0"/>
                <a:cs typeface="Times New Roman" panose="02020603050405020304" charset="0"/>
                <a:sym typeface="+mn-ea"/>
              </a:rPr>
              <a:t>4) Graded Bedding:</a:t>
            </a:r>
            <a:r>
              <a:rPr lang="en-US" sz="2400" dirty="0" smtClean="0">
                <a:latin typeface="Times New Roman" panose="02020603050405020304" charset="0"/>
                <a:cs typeface="Times New Roman" panose="02020603050405020304" charset="0"/>
                <a:sym typeface="+mn-ea"/>
              </a:rPr>
              <a:t> beds are strata characterized by gradual but distinct vertical changes in grain size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Beds that display gradation from coarser particles at the base to finer particles at the top are said to have normal grading.</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Those that grade from finer particles at the base to coarser at the top have reverse grading or inverse grading.</a:t>
            </a:r>
            <a:endParaRPr lang="en-US" sz="2400" dirty="0" smtClean="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27940"/>
            <a:ext cx="9152890" cy="6801485"/>
          </a:xfrm>
        </p:spPr>
        <p:txBody>
          <a:bodyPr>
            <a:normAutofit/>
          </a:bodyPr>
          <a:p>
            <a:pPr algn="just">
              <a:lnSpc>
                <a:spcPct val="150000"/>
              </a:lnSpc>
              <a:buNone/>
            </a:pPr>
            <a:r>
              <a:rPr lang="en-US" sz="2400" dirty="0" smtClean="0">
                <a:latin typeface="Times New Roman" panose="02020603050405020304" charset="0"/>
                <a:cs typeface="Times New Roman" panose="02020603050405020304" charset="0"/>
                <a:sym typeface="+mn-ea"/>
              </a:rPr>
              <a:t>3. </a:t>
            </a:r>
            <a:r>
              <a:rPr lang="en-US" sz="2400" b="1" dirty="0" smtClean="0">
                <a:latin typeface="Times New Roman" panose="02020603050405020304" charset="0"/>
                <a:cs typeface="Times New Roman" panose="02020603050405020304" charset="0"/>
                <a:sym typeface="+mn-ea"/>
              </a:rPr>
              <a:t>Formation:</a:t>
            </a:r>
            <a:r>
              <a:rPr lang="en-US" sz="2400" dirty="0" smtClean="0">
                <a:latin typeface="Times New Roman" panose="02020603050405020304" charset="0"/>
                <a:cs typeface="Times New Roman" panose="02020603050405020304" charset="0"/>
                <a:sym typeface="+mn-ea"/>
              </a:rPr>
              <a:t> Is a stratigraphic unit with homogeneous litho logical characteristics .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A particular rock unit must meet at least two criteria for a geologist to term it a formation: </a:t>
            </a:r>
            <a:endParaRPr lang="en-US" sz="2400" dirty="0" smtClean="0">
              <a:latin typeface="Times New Roman" panose="02020603050405020304" charset="0"/>
              <a:cs typeface="Times New Roman" panose="02020603050405020304" charset="0"/>
            </a:endParaRPr>
          </a:p>
          <a:p>
            <a:pPr algn="just">
              <a:lnSpc>
                <a:spcPct val="150000"/>
              </a:lnSpc>
              <a:buNone/>
            </a:pPr>
            <a:r>
              <a:rPr lang="en-US" sz="2400" dirty="0" smtClean="0">
                <a:latin typeface="Times New Roman" panose="02020603050405020304" charset="0"/>
                <a:cs typeface="Times New Roman" panose="02020603050405020304" charset="0"/>
                <a:sym typeface="+mn-ea"/>
              </a:rPr>
              <a:t>a) It must be widespread and thick enough to be mappable</a:t>
            </a:r>
            <a:endParaRPr lang="en-US" sz="2400" dirty="0" smtClean="0">
              <a:latin typeface="Times New Roman" panose="02020603050405020304" charset="0"/>
              <a:cs typeface="Times New Roman" panose="02020603050405020304" charset="0"/>
            </a:endParaRPr>
          </a:p>
          <a:p>
            <a:pPr algn="just">
              <a:lnSpc>
                <a:spcPct val="150000"/>
              </a:lnSpc>
              <a:buNone/>
            </a:pPr>
            <a:r>
              <a:rPr lang="en-US" sz="2400" dirty="0" smtClean="0">
                <a:latin typeface="Times New Roman" panose="02020603050405020304" charset="0"/>
                <a:cs typeface="Times New Roman" panose="02020603050405020304" charset="0"/>
                <a:sym typeface="+mn-ea"/>
              </a:rPr>
              <a:t>b) It must be readily distinguishable from adjacent units</a:t>
            </a:r>
            <a:endParaRPr lang="en-US" sz="2400" dirty="0" smtClean="0">
              <a:latin typeface="Times New Roman" panose="02020603050405020304" charset="0"/>
              <a:cs typeface="Times New Roman" panose="02020603050405020304" charset="0"/>
            </a:endParaRPr>
          </a:p>
          <a:p>
            <a:pPr algn="just">
              <a:lnSpc>
                <a:spcPct val="150000"/>
              </a:lnSpc>
              <a:buNone/>
            </a:pPr>
            <a:r>
              <a:rPr lang="en-US" sz="2400" dirty="0" smtClean="0">
                <a:latin typeface="Times New Roman" panose="02020603050405020304" charset="0"/>
                <a:cs typeface="Times New Roman" panose="02020603050405020304" charset="0"/>
                <a:sym typeface="+mn-ea"/>
              </a:rPr>
              <a:t>4. </a:t>
            </a:r>
            <a:r>
              <a:rPr lang="en-US" sz="2400" b="1" dirty="0" smtClean="0">
                <a:latin typeface="Times New Roman" panose="02020603050405020304" charset="0"/>
                <a:cs typeface="Times New Roman" panose="02020603050405020304" charset="0"/>
                <a:sym typeface="+mn-ea"/>
              </a:rPr>
              <a:t>Group</a:t>
            </a:r>
            <a:r>
              <a:rPr lang="en-US" sz="2400" dirty="0" smtClean="0">
                <a:latin typeface="Times New Roman" panose="02020603050405020304" charset="0"/>
                <a:cs typeface="Times New Roman" panose="02020603050405020304" charset="0"/>
                <a:sym typeface="+mn-ea"/>
              </a:rPr>
              <a:t>: is the  assemblage of different  formations.</a:t>
            </a:r>
            <a:endParaRPr lang="en-US" sz="2400" dirty="0" smtClean="0">
              <a:latin typeface="Times New Roman" panose="02020603050405020304" charset="0"/>
              <a:cs typeface="Times New Roman" panose="02020603050405020304" charset="0"/>
              <a:sym typeface="+mn-ea"/>
            </a:endParaRPr>
          </a:p>
          <a:p>
            <a:pPr algn="just">
              <a:lnSpc>
                <a:spcPct val="150000"/>
              </a:lnSpc>
              <a:buNone/>
            </a:pPr>
            <a:r>
              <a:rPr lang="en-US" sz="2400" dirty="0" smtClean="0">
                <a:latin typeface="Times New Roman" panose="02020603050405020304" charset="0"/>
                <a:cs typeface="Times New Roman" panose="02020603050405020304" charset="0"/>
                <a:sym typeface="+mn-ea"/>
              </a:rPr>
              <a:t>5. </a:t>
            </a:r>
            <a:r>
              <a:rPr lang="en-US" sz="2400" b="1" dirty="0" smtClean="0">
                <a:latin typeface="Times New Roman" panose="02020603050405020304" charset="0"/>
                <a:cs typeface="Times New Roman" panose="02020603050405020304" charset="0"/>
                <a:sym typeface="+mn-ea"/>
              </a:rPr>
              <a:t>Supergroup</a:t>
            </a:r>
            <a:r>
              <a:rPr lang="en-US" sz="2400" dirty="0" smtClean="0">
                <a:latin typeface="Times New Roman" panose="02020603050405020304" charset="0"/>
                <a:cs typeface="Times New Roman" panose="02020603050405020304" charset="0"/>
                <a:sym typeface="+mn-ea"/>
              </a:rPr>
              <a:t>: a formal assemblage of related or superposed groups.</a:t>
            </a:r>
            <a:endParaRPr lang="en-US" sz="2400" dirty="0" smtClean="0">
              <a:latin typeface="Times New Roman" panose="02020603050405020304" charset="0"/>
              <a:cs typeface="Times New Roman" panose="02020603050405020304" charset="0"/>
              <a:sym typeface="+mn-ea"/>
            </a:endParaRPr>
          </a:p>
          <a:p>
            <a:pPr algn="just">
              <a:lnSpc>
                <a:spcPct val="150000"/>
              </a:lnSpc>
            </a:pPr>
            <a:endParaRPr lang="en-US"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2385" y="19685"/>
            <a:ext cx="9144635" cy="6837045"/>
          </a:xfrm>
        </p:spPr>
        <p:txBody>
          <a:bodyPr/>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When the current velocity decreases, the current deposits the larger and denser grains at first.</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Then the finer grains at last in a gradational sequence.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This indicates the nature of transporting agent.</a:t>
            </a:r>
            <a:endParaRPr lang="en-US" sz="2400" dirty="0" smtClean="0">
              <a:latin typeface="Times New Roman" panose="02020603050405020304" charset="0"/>
              <a:cs typeface="Times New Roman" panose="02020603050405020304" charset="0"/>
            </a:endParaRPr>
          </a:p>
          <a:p>
            <a:pPr algn="just">
              <a:lnSpc>
                <a:spcPct val="150000"/>
              </a:lnSpc>
              <a:buNone/>
            </a:pPr>
            <a:r>
              <a:rPr lang="en-US" sz="2400" b="1" dirty="0" smtClean="0">
                <a:latin typeface="Times New Roman" panose="02020603050405020304" charset="0"/>
                <a:cs typeface="Times New Roman" panose="02020603050405020304" charset="0"/>
                <a:sym typeface="+mn-ea"/>
              </a:rPr>
              <a:t>5)  Massive bedding</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Sedimentary </a:t>
            </a:r>
            <a:r>
              <a:rPr lang="en-US" sz="2400" dirty="0">
                <a:latin typeface="Times New Roman" panose="02020603050405020304" charset="0"/>
                <a:cs typeface="Times New Roman" panose="02020603050405020304" charset="0"/>
                <a:sym typeface="+mn-ea"/>
              </a:rPr>
              <a:t>rock that contain few or no visible internal </a:t>
            </a:r>
            <a:r>
              <a:rPr lang="en-US" sz="2400" dirty="0" smtClean="0">
                <a:latin typeface="Times New Roman" panose="02020603050405020304" charset="0"/>
                <a:cs typeface="Times New Roman" panose="02020603050405020304" charset="0"/>
                <a:sym typeface="+mn-ea"/>
              </a:rPr>
              <a:t>lamina.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It is formed due to the rapid depositional processes.</a:t>
            </a:r>
            <a:r>
              <a:rPr lang="en-US" sz="2400" dirty="0" smtClean="0">
                <a:solidFill>
                  <a:srgbClr val="FF0000"/>
                </a:solidFill>
                <a:latin typeface="Times New Roman" panose="02020603050405020304" charset="0"/>
                <a:cs typeface="Times New Roman" panose="02020603050405020304" charset="0"/>
                <a:sym typeface="+mn-ea"/>
              </a:rPr>
              <a:t> </a:t>
            </a:r>
            <a:endParaRPr lang="en-US" sz="2400" dirty="0" smtClean="0">
              <a:solidFill>
                <a:srgbClr val="FF0000"/>
              </a:solidFill>
              <a:latin typeface="Times New Roman" panose="02020603050405020304" charset="0"/>
              <a:cs typeface="Times New Roman" panose="02020603050405020304" charset="0"/>
            </a:endParaRPr>
          </a:p>
          <a:p>
            <a:pPr lvl="0" algn="just">
              <a:lnSpc>
                <a:spcPct val="150000"/>
              </a:lnSpc>
              <a:buNone/>
            </a:pPr>
            <a:endParaRPr lang="en-US" sz="2400" dirty="0" smtClean="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3970" y="38100"/>
            <a:ext cx="9121775" cy="6828790"/>
          </a:xfrm>
        </p:spPr>
        <p:txBody>
          <a:bodyPr/>
          <a:p>
            <a:pPr algn="just">
              <a:lnSpc>
                <a:spcPct val="150000"/>
              </a:lnSpc>
              <a:buNone/>
            </a:pPr>
            <a:r>
              <a:rPr lang="en-US" sz="2400" b="1" dirty="0" smtClean="0">
                <a:latin typeface="Times New Roman" panose="02020603050405020304" charset="0"/>
                <a:cs typeface="Times New Roman" panose="02020603050405020304" charset="0"/>
                <a:sym typeface="+mn-ea"/>
              </a:rPr>
              <a:t>6) Hummocky cross-stratification (HCS)</a:t>
            </a:r>
            <a:r>
              <a:rPr lang="en-US" sz="2400" b="1" dirty="0">
                <a:latin typeface="Times New Roman" panose="02020603050405020304" charset="0"/>
                <a:cs typeface="Times New Roman" panose="02020603050405020304" charset="0"/>
                <a:sym typeface="+mn-ea"/>
              </a:rPr>
              <a:t> </a:t>
            </a:r>
            <a:r>
              <a:rPr lang="en-US" sz="2400" dirty="0" smtClean="0">
                <a:latin typeface="Times New Roman" panose="02020603050405020304" charset="0"/>
                <a:cs typeface="Times New Roman" panose="02020603050405020304" charset="0"/>
                <a:sym typeface="+mn-ea"/>
              </a:rPr>
              <a:t>:-is characterized by a gently undulating low-angle (&lt;10–15◦) cross-lamination with the convex-up ward part the hummock and concave-down ward part the swale.</a:t>
            </a:r>
            <a:endParaRPr lang="en-US" sz="2400">
              <a:latin typeface="Times New Roman" panose="02020603050405020304" charset="0"/>
              <a:cs typeface="Times New Roman" panose="02020603050405020304" charset="0"/>
            </a:endParaRPr>
          </a:p>
        </p:txBody>
      </p:sp>
      <p:pic>
        <p:nvPicPr>
          <p:cNvPr id="9" name="Picture 2"/>
          <p:cNvPicPr>
            <a:picLocks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bwMode="auto">
          <a:xfrm>
            <a:off x="98425" y="2357120"/>
            <a:ext cx="8919845" cy="358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2385" y="19050"/>
            <a:ext cx="9125585" cy="6847840"/>
          </a:xfrm>
        </p:spPr>
        <p:txBody>
          <a:bodyPr/>
          <a:p>
            <a:pPr marL="514350" indent="-514350" algn="just">
              <a:lnSpc>
                <a:spcPct val="150000"/>
              </a:lnSpc>
              <a:buNone/>
            </a:pPr>
            <a:r>
              <a:rPr lang="en-US" sz="2400" b="1" dirty="0" smtClean="0">
                <a:latin typeface="Times New Roman" panose="02020603050405020304" charset="0"/>
                <a:cs typeface="Times New Roman" panose="02020603050405020304" charset="0"/>
                <a:sym typeface="+mn-ea"/>
              </a:rPr>
              <a:t>                            b) Erosional structures:-</a:t>
            </a:r>
            <a:endParaRPr lang="en-US" sz="2400" b="1"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Flute marks</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Groove marks</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Tool marks/channel solutions</a:t>
            </a:r>
            <a:endParaRPr lang="en-US" sz="2400" dirty="0" smtClean="0">
              <a:latin typeface="Times New Roman" panose="02020603050405020304" charset="0"/>
              <a:cs typeface="Times New Roman" panose="02020603050405020304" charset="0"/>
            </a:endParaRPr>
          </a:p>
          <a:p>
            <a:pPr algn="just">
              <a:lnSpc>
                <a:spcPct val="150000"/>
              </a:lnSpc>
              <a:buNone/>
            </a:pPr>
            <a:endParaRPr lang="en-US"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grpSp>
        <p:nvGrpSpPr>
          <p:cNvPr id="4" name="Group 10"/>
          <p:cNvGrpSpPr/>
          <p:nvPr/>
        </p:nvGrpSpPr>
        <p:grpSpPr bwMode="auto">
          <a:xfrm>
            <a:off x="935990" y="3003550"/>
            <a:ext cx="5351145" cy="3264535"/>
            <a:chOff x="304800" y="171450"/>
            <a:chExt cx="8610600" cy="6478588"/>
          </a:xfrm>
        </p:grpSpPr>
        <p:grpSp>
          <p:nvGrpSpPr>
            <p:cNvPr id="5" name="Group 9"/>
            <p:cNvGrpSpPr/>
            <p:nvPr/>
          </p:nvGrpSpPr>
          <p:grpSpPr bwMode="auto">
            <a:xfrm>
              <a:off x="304800" y="171450"/>
              <a:ext cx="8610600" cy="6478588"/>
              <a:chOff x="304800" y="171450"/>
              <a:chExt cx="8610600" cy="6478588"/>
            </a:xfrm>
          </p:grpSpPr>
          <p:pic>
            <p:nvPicPr>
              <p:cNvPr id="30730" name="Picture 4"/>
              <p:cNvPicPr>
                <a:picLocks noChangeAspect="1" noChangeArrowheads="1"/>
              </p:cNvPicPr>
              <p:nvPr/>
            </p:nvPicPr>
            <p:blipFill>
              <a:blip r:embed="rId1"/>
              <a:srcRect/>
              <a:stretch>
                <a:fillRect/>
              </a:stretch>
            </p:blipFill>
            <p:spPr bwMode="auto">
              <a:xfrm>
                <a:off x="304800" y="171450"/>
                <a:ext cx="8610600" cy="6478588"/>
              </a:xfrm>
              <a:prstGeom prst="rect">
                <a:avLst/>
              </a:prstGeom>
              <a:noFill/>
              <a:ln w="9525">
                <a:noFill/>
                <a:miter lim="800000"/>
                <a:headEnd/>
                <a:tailEnd/>
              </a:ln>
            </p:spPr>
          </p:pic>
          <p:sp>
            <p:nvSpPr>
              <p:cNvPr id="30731" name="Rectangle 8"/>
              <p:cNvSpPr>
                <a:spLocks noChangeArrowheads="1"/>
              </p:cNvSpPr>
              <p:nvPr/>
            </p:nvSpPr>
            <p:spPr bwMode="auto">
              <a:xfrm>
                <a:off x="1002704" y="228600"/>
                <a:ext cx="4377333" cy="1280343"/>
              </a:xfrm>
              <a:prstGeom prst="rect">
                <a:avLst/>
              </a:prstGeom>
              <a:noFill/>
              <a:ln w="9525">
                <a:noFill/>
                <a:miter lim="800000"/>
              </a:ln>
            </p:spPr>
            <p:txBody>
              <a:bodyPr>
                <a:spAutoFit/>
              </a:bodyPr>
              <a:p>
                <a:pPr marL="411480" algn="just">
                  <a:buFont typeface="Wingdings" panose="05000000000000000000" pitchFamily="2" charset="2"/>
                  <a:buChar char=""/>
                </a:pPr>
                <a:r>
                  <a:rPr lang="en-US" dirty="0"/>
                  <a:t>solution flutes (</a:t>
                </a:r>
                <a:r>
                  <a:rPr lang="en-US" b="1" i="1" dirty="0" err="1"/>
                  <a:t>rillenkarren</a:t>
                </a:r>
                <a:r>
                  <a:rPr lang="en-US" dirty="0"/>
                  <a:t>) </a:t>
                </a:r>
                <a:endParaRPr lang="en-US" dirty="0"/>
              </a:p>
            </p:txBody>
          </p:sp>
        </p:grpSp>
        <p:grpSp>
          <p:nvGrpSpPr>
            <p:cNvPr id="6" name="Group 5"/>
            <p:cNvGrpSpPr/>
            <p:nvPr/>
          </p:nvGrpSpPr>
          <p:grpSpPr bwMode="auto">
            <a:xfrm>
              <a:off x="5943600" y="1981200"/>
              <a:ext cx="2743200" cy="1165225"/>
              <a:chOff x="6400800" y="3330575"/>
              <a:chExt cx="2743200" cy="1165225"/>
            </a:xfrm>
          </p:grpSpPr>
          <p:sp>
            <p:nvSpPr>
              <p:cNvPr id="30728" name="Text Box 5"/>
              <p:cNvSpPr txBox="1">
                <a:spLocks noChangeArrowheads="1"/>
              </p:cNvSpPr>
              <p:nvPr/>
            </p:nvSpPr>
            <p:spPr bwMode="auto">
              <a:xfrm>
                <a:off x="6705600" y="3330575"/>
                <a:ext cx="2438400" cy="555625"/>
              </a:xfrm>
              <a:prstGeom prst="rect">
                <a:avLst/>
              </a:prstGeom>
              <a:noFill/>
              <a:ln w="9525">
                <a:solidFill>
                  <a:srgbClr val="000000"/>
                </a:solidFill>
                <a:miter lim="800000"/>
              </a:ln>
            </p:spPr>
            <p:txBody>
              <a:bodyPr/>
              <a:p>
                <a:pPr>
                  <a:spcAft>
                    <a:spcPts val="1000"/>
                  </a:spcAft>
                </a:pPr>
                <a:r>
                  <a:rPr lang="en-US" b="1">
                    <a:solidFill>
                      <a:srgbClr val="FF0000"/>
                    </a:solidFill>
                    <a:latin typeface="Calibri" panose="020F0502020204030204" charset="0"/>
                  </a:rPr>
                  <a:t>Solution channel</a:t>
                </a:r>
                <a:endParaRPr lang="en-US" b="1"/>
              </a:p>
            </p:txBody>
          </p:sp>
          <p:sp>
            <p:nvSpPr>
              <p:cNvPr id="30729" name="Line 6"/>
              <p:cNvSpPr>
                <a:spLocks noChangeShapeType="1"/>
              </p:cNvSpPr>
              <p:nvPr/>
            </p:nvSpPr>
            <p:spPr bwMode="auto">
              <a:xfrm flipH="1">
                <a:off x="6400800" y="3657600"/>
                <a:ext cx="304800" cy="838200"/>
              </a:xfrm>
              <a:prstGeom prst="line">
                <a:avLst/>
              </a:prstGeom>
              <a:noFill/>
              <a:ln w="9525">
                <a:solidFill>
                  <a:srgbClr val="0000FF"/>
                </a:solidFill>
                <a:round/>
                <a:tailEnd type="triangle" w="med" len="med"/>
              </a:ln>
            </p:spPr>
            <p:txBody>
              <a:bodyPr/>
              <a:p>
                <a:endParaRPr lang="en-US"/>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635"/>
            <a:ext cx="9116060" cy="6856730"/>
          </a:xfrm>
        </p:spPr>
        <p:txBody>
          <a:bodyPr>
            <a:normAutofit/>
          </a:bodyPr>
          <a:p>
            <a:pPr algn="just">
              <a:lnSpc>
                <a:spcPct val="150000"/>
              </a:lnSpc>
              <a:buNone/>
            </a:pPr>
            <a:r>
              <a:rPr lang="en-US" sz="2400" b="1" dirty="0" smtClean="0">
                <a:latin typeface="Times New Roman" panose="02020603050405020304" charset="0"/>
                <a:cs typeface="Times New Roman" panose="02020603050405020304" charset="0"/>
                <a:sym typeface="+mn-ea"/>
              </a:rPr>
              <a:t>             C) Biogenic structures</a:t>
            </a:r>
            <a:endParaRPr lang="en-US" sz="2400" b="1"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Bioturbation structures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Biostratification structures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Characteristics of discontinuities (fracture &amp; joint)</a:t>
            </a:r>
            <a:endParaRPr lang="en-US" sz="2400" b="1" dirty="0" smtClean="0">
              <a:latin typeface="Times New Roman" panose="02020603050405020304" charset="0"/>
              <a:cs typeface="Times New Roman" panose="02020603050405020304" charset="0"/>
            </a:endParaRPr>
          </a:p>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Orientation (strike/dip angle),</a:t>
            </a:r>
            <a:endParaRPr lang="en-US" sz="2400" dirty="0" smtClean="0">
              <a:latin typeface="Times New Roman" panose="02020603050405020304" charset="0"/>
              <a:cs typeface="Times New Roman" panose="02020603050405020304" charset="0"/>
            </a:endParaRPr>
          </a:p>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Spacing/frequency,</a:t>
            </a:r>
            <a:endParaRPr lang="en-US" sz="2400" dirty="0" smtClean="0">
              <a:latin typeface="Times New Roman" panose="02020603050405020304" charset="0"/>
              <a:cs typeface="Times New Roman" panose="02020603050405020304" charset="0"/>
            </a:endParaRPr>
          </a:p>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Aperture/opening,</a:t>
            </a:r>
            <a:endParaRPr lang="en-US" sz="2400" dirty="0" smtClean="0">
              <a:latin typeface="Times New Roman" panose="02020603050405020304" charset="0"/>
              <a:cs typeface="Times New Roman" panose="02020603050405020304" charset="0"/>
            </a:endParaRPr>
          </a:p>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Persistence,</a:t>
            </a:r>
            <a:endParaRPr lang="en-US" sz="2400" dirty="0" smtClean="0">
              <a:latin typeface="Times New Roman" panose="02020603050405020304" charset="0"/>
              <a:cs typeface="Times New Roman" panose="02020603050405020304" charset="0"/>
            </a:endParaRPr>
          </a:p>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Infilling materials,</a:t>
            </a:r>
            <a:endParaRPr lang="en-US" sz="2400" dirty="0" smtClean="0">
              <a:latin typeface="Times New Roman" panose="02020603050405020304" charset="0"/>
              <a:cs typeface="Times New Roman" panose="02020603050405020304" charset="0"/>
            </a:endParaRPr>
          </a:p>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Wall strength,</a:t>
            </a:r>
            <a:endParaRPr lang="en-US" sz="2400" dirty="0" smtClean="0">
              <a:latin typeface="Times New Roman" panose="02020603050405020304" charset="0"/>
              <a:cs typeface="Times New Roman" panose="02020603050405020304" charset="0"/>
            </a:endParaRPr>
          </a:p>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The presence of water,</a:t>
            </a:r>
            <a:endParaRPr lang="en-US" sz="2400" dirty="0" smtClean="0">
              <a:latin typeface="Times New Roman" panose="02020603050405020304" charset="0"/>
              <a:cs typeface="Times New Roman" panose="02020603050405020304" charset="0"/>
            </a:endParaRPr>
          </a:p>
          <a:p>
            <a:pPr marL="457200" lvl="1" indent="0" algn="just">
              <a:lnSpc>
                <a:spcPct val="150000"/>
              </a:lnSpc>
              <a:spcBef>
                <a:spcPts val="300"/>
              </a:spcBef>
              <a:buFont typeface="Wingdings" panose="05000000000000000000" pitchFamily="2" charset="2"/>
              <a:buNone/>
              <a:defRPr/>
            </a:pPr>
            <a:endParaRPr lang="en-US" sz="2400" dirty="0" smtClean="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27940"/>
            <a:ext cx="9163050" cy="6838315"/>
          </a:xfrm>
        </p:spPr>
        <p:txBody>
          <a:bodyPr>
            <a:normAutofit lnSpcReduction="20000"/>
          </a:bodyPr>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The thickness of Infilling materials</a:t>
            </a:r>
            <a:endParaRPr lang="en-US" sz="2400" dirty="0" smtClean="0">
              <a:latin typeface="Times New Roman" panose="02020603050405020304" charset="0"/>
              <a:cs typeface="Times New Roman" panose="02020603050405020304" charset="0"/>
              <a:sym typeface="+mn-ea"/>
            </a:endParaRPr>
          </a:p>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The composition of Infilling materials ,</a:t>
            </a:r>
            <a:endParaRPr lang="en-US" sz="2400" dirty="0" smtClean="0">
              <a:latin typeface="Times New Roman" panose="02020603050405020304" charset="0"/>
              <a:cs typeface="Times New Roman" panose="02020603050405020304" charset="0"/>
            </a:endParaRPr>
          </a:p>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The nature of Infilling materials,</a:t>
            </a:r>
            <a:endParaRPr lang="en-US" sz="2400" dirty="0" smtClean="0">
              <a:latin typeface="Times New Roman" panose="02020603050405020304" charset="0"/>
              <a:cs typeface="Times New Roman" panose="02020603050405020304" charset="0"/>
            </a:endParaRPr>
          </a:p>
          <a:p>
            <a:pPr marL="900430" lvl="1" indent="-443230" algn="just">
              <a:lnSpc>
                <a:spcPct val="150000"/>
              </a:lnSpc>
              <a:spcBef>
                <a:spcPts val="300"/>
              </a:spcBef>
              <a:buFont typeface="Wingdings" panose="05000000000000000000" pitchFamily="2" charset="2"/>
              <a:buChar char="v"/>
              <a:defRPr/>
            </a:pPr>
            <a:r>
              <a:rPr lang="en-US" sz="2400" dirty="0" smtClean="0">
                <a:latin typeface="Times New Roman" panose="02020603050405020304" charset="0"/>
                <a:cs typeface="Times New Roman" panose="02020603050405020304" charset="0"/>
                <a:sym typeface="+mn-ea"/>
              </a:rPr>
              <a:t>The surface of roughness,</a:t>
            </a:r>
            <a:endParaRPr lang="en-US" sz="2400"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v"/>
            </a:pPr>
            <a:r>
              <a:rPr lang="en-US" sz="2400" b="1" dirty="0" smtClean="0">
                <a:latin typeface="Times New Roman" panose="02020603050405020304" charset="0"/>
                <a:cs typeface="Times New Roman" panose="02020603050405020304" charset="0"/>
                <a:sym typeface="+mn-ea"/>
              </a:rPr>
              <a:t> </a:t>
            </a:r>
            <a:r>
              <a:rPr lang="en-US" sz="2400" dirty="0" smtClean="0">
                <a:latin typeface="Times New Roman" panose="02020603050405020304" charset="0"/>
                <a:cs typeface="Times New Roman" panose="02020603050405020304" charset="0"/>
                <a:sym typeface="+mn-ea"/>
              </a:rPr>
              <a:t>In general, for the identification of sedimentary rock types in the field, the two principal features to note are: </a:t>
            </a:r>
            <a:endParaRPr lang="en-US" sz="2400"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Composition: grain, matrix and cement.</a:t>
            </a:r>
            <a:endParaRPr lang="en-US" sz="2400"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Texture   _  Grain-size</a:t>
            </a:r>
            <a:endParaRPr lang="en-US" sz="2400" dirty="0" smtClean="0">
              <a:latin typeface="Times New Roman" panose="02020603050405020304" charset="0"/>
              <a:cs typeface="Times New Roman" panose="02020603050405020304" charset="0"/>
            </a:endParaRPr>
          </a:p>
          <a:p>
            <a:pPr>
              <a:lnSpc>
                <a:spcPct val="150000"/>
              </a:lnSpc>
              <a:buNone/>
            </a:pPr>
            <a:r>
              <a:rPr lang="en-US" sz="2400" dirty="0" smtClean="0">
                <a:latin typeface="Times New Roman" panose="02020603050405020304" charset="0"/>
                <a:cs typeface="Times New Roman" panose="02020603050405020304" charset="0"/>
                <a:sym typeface="+mn-ea"/>
              </a:rPr>
              <a:t>                      _  Grain sorting</a:t>
            </a:r>
            <a:endParaRPr lang="en-US" sz="2400" dirty="0" smtClean="0">
              <a:latin typeface="Times New Roman" panose="02020603050405020304" charset="0"/>
              <a:cs typeface="Times New Roman" panose="02020603050405020304" charset="0"/>
            </a:endParaRPr>
          </a:p>
          <a:p>
            <a:pPr>
              <a:lnSpc>
                <a:spcPct val="150000"/>
              </a:lnSpc>
              <a:buNone/>
            </a:pPr>
            <a:r>
              <a:rPr lang="en-US" sz="2400" dirty="0" smtClean="0">
                <a:latin typeface="Times New Roman" panose="02020603050405020304" charset="0"/>
                <a:cs typeface="Times New Roman" panose="02020603050405020304" charset="0"/>
                <a:sym typeface="+mn-ea"/>
              </a:rPr>
              <a:t>                      _  Grain morphology (shape &amp; roundness)</a:t>
            </a:r>
            <a:endParaRPr lang="en-US" sz="2400" dirty="0" smtClean="0">
              <a:latin typeface="Times New Roman" panose="02020603050405020304" charset="0"/>
              <a:cs typeface="Times New Roman" panose="02020603050405020304" charset="0"/>
            </a:endParaRPr>
          </a:p>
          <a:p>
            <a:pPr>
              <a:lnSpc>
                <a:spcPct val="150000"/>
              </a:lnSpc>
              <a:buNone/>
            </a:pPr>
            <a:r>
              <a:rPr lang="en-US" sz="2400" dirty="0" smtClean="0">
                <a:latin typeface="Times New Roman" panose="02020603050405020304" charset="0"/>
                <a:cs typeface="Times New Roman" panose="02020603050405020304" charset="0"/>
                <a:sym typeface="+mn-ea"/>
              </a:rPr>
              <a:t>                      _   Grain surface</a:t>
            </a:r>
            <a:endParaRPr lang="en-US" sz="2400" dirty="0" smtClean="0">
              <a:latin typeface="Times New Roman" panose="02020603050405020304" charset="0"/>
              <a:cs typeface="Times New Roman" panose="02020603050405020304" charset="0"/>
            </a:endParaRPr>
          </a:p>
          <a:p>
            <a:pPr>
              <a:lnSpc>
                <a:spcPct val="150000"/>
              </a:lnSpc>
              <a:buNone/>
            </a:pPr>
            <a:r>
              <a:rPr lang="en-US" sz="2400" dirty="0" smtClean="0">
                <a:latin typeface="Times New Roman" panose="02020603050405020304" charset="0"/>
                <a:cs typeface="Times New Roman" panose="02020603050405020304" charset="0"/>
                <a:sym typeface="+mn-ea"/>
              </a:rPr>
              <a:t>                      _    Grain fabric</a:t>
            </a:r>
            <a:endParaRPr lang="en-US" sz="2400" dirty="0" smtClean="0">
              <a:latin typeface="Times New Roman" panose="02020603050405020304" charset="0"/>
              <a:cs typeface="Times New Roman" panose="02020603050405020304" charset="0"/>
            </a:endParaRPr>
          </a:p>
          <a:p>
            <a:pPr>
              <a:buNone/>
            </a:pPr>
            <a:endParaRPr lang="en-US"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27940"/>
            <a:ext cx="9115425" cy="6820535"/>
          </a:xfrm>
        </p:spPr>
        <p:txBody>
          <a:bodyPr>
            <a:normAutofit lnSpcReduction="10000"/>
          </a:bodyPr>
          <a:p>
            <a:pPr algn="just">
              <a:lnSpc>
                <a:spcPct val="150000"/>
              </a:lnSpc>
              <a:buNone/>
            </a:pPr>
            <a:r>
              <a:rPr lang="en-US" sz="2400" b="1" dirty="0" smtClean="0">
                <a:latin typeface="Times New Roman" panose="02020603050405020304" charset="0"/>
                <a:cs typeface="Times New Roman" panose="02020603050405020304" charset="0"/>
                <a:sym typeface="+mn-ea"/>
              </a:rPr>
              <a:t>3.2. FIELD MAPPING OF IGNEOUS ROCKS</a:t>
            </a:r>
            <a:endParaRPr lang="en-US" sz="2400" b="1"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The main reasons to study igneous rocks are to: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Understand volcanoes and the hazards they pose to life on earth.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Understand processes beneath the earth’s surface that drive plate tectonics and that contributed to the evolution of earth and other planetary bodies.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Understand the distribution of ore minerals.</a:t>
            </a:r>
            <a:endParaRPr lang="en-US" sz="2400" dirty="0" smtClean="0">
              <a:latin typeface="Times New Roman" panose="02020603050405020304" charset="0"/>
              <a:cs typeface="Times New Roman" panose="02020603050405020304" charset="0"/>
              <a:sym typeface="+mn-ea"/>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rPr>
              <a:t> For chronology (age).</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Igneous rocks can be  classified based on: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Mode of occurrence,texture and Composition.</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Magma is a complex mixture of liquid, solid &amp; gas.</a:t>
            </a:r>
            <a:endParaRPr lang="en-US"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37465"/>
            <a:ext cx="9152890" cy="6875145"/>
          </a:xfrm>
        </p:spPr>
        <p:txBody>
          <a:bodyPr>
            <a:normAutofit/>
          </a:bodyPr>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Mode of occurrence refers to the place where the igneous rocks are formed (crystallize).</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 Plutonic (Intrusive) rocks</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 Volcanic (Extrusive) rocks</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 Hypabyssal rocks</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Texture refers:</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to the size of the minerals with in the rock,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to the nature of the minerals (whether they are crystalline or not), and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to the way in which the mineral grains are arranged. </a:t>
            </a:r>
            <a:endParaRPr lang="en-US" sz="2400" dirty="0" smtClean="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4445"/>
            <a:ext cx="9171305" cy="6866255"/>
          </a:xfrm>
        </p:spPr>
        <p:txBody>
          <a:bodyPr>
            <a:normAutofit lnSpcReduction="10000"/>
          </a:bodyPr>
          <a:p>
            <a:pPr marL="514350" indent="-514350" algn="just">
              <a:lnSpc>
                <a:spcPct val="150000"/>
              </a:lnSpc>
              <a:buFont typeface="Wingdings" panose="05000000000000000000" pitchFamily="2" charset="2"/>
              <a:buChar char="v"/>
            </a:pPr>
            <a:r>
              <a:rPr lang="en-US" sz="2400" b="1" dirty="0" smtClean="0">
                <a:latin typeface="Times New Roman" panose="02020603050405020304" charset="0"/>
                <a:cs typeface="Times New Roman" panose="02020603050405020304" charset="0"/>
                <a:sym typeface="+mn-ea"/>
              </a:rPr>
              <a:t>The texture of the igneous rocks depends on:</a:t>
            </a:r>
            <a:endParaRPr lang="en-US" sz="2400" b="1"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 The mode of occurrence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 The rate of cooling of the magma;</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 The depth, size, and shape of the cooling magma chamber.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The textures of igneous rocks are described as:</a:t>
            </a:r>
            <a:endParaRPr lang="en-US" sz="2400" b="1"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Aphanitic:</a:t>
            </a:r>
            <a:r>
              <a:rPr lang="en-US" sz="2400" dirty="0" smtClean="0">
                <a:latin typeface="Times New Roman" panose="02020603050405020304" charset="0"/>
                <a:cs typeface="Times New Roman" panose="02020603050405020304" charset="0"/>
                <a:sym typeface="+mn-ea"/>
              </a:rPr>
              <a:t> is fine grained granular rocks that are formed by rapid cooling of lava at the surface of the earth. The crystals are so small that cannot be seen with the naked eye.</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None/>
            </a:pPr>
            <a:endParaRPr lang="en-US" sz="2400">
              <a:latin typeface="Times New Roman" panose="02020603050405020304" charset="0"/>
              <a:cs typeface="Times New Roman" panose="02020603050405020304" charset="0"/>
            </a:endParaRPr>
          </a:p>
        </p:txBody>
      </p:sp>
      <p:pic>
        <p:nvPicPr>
          <p:cNvPr id="1073743086" name="Picture 1073743085" descr="aphanitic"/>
          <p:cNvPicPr>
            <a:picLocks noChangeAspect="1"/>
          </p:cNvPicPr>
          <p:nvPr/>
        </p:nvPicPr>
        <p:blipFill>
          <a:blip r:embed="rId1"/>
          <a:stretch>
            <a:fillRect/>
          </a:stretch>
        </p:blipFill>
        <p:spPr>
          <a:xfrm>
            <a:off x="5233035" y="4598035"/>
            <a:ext cx="2513965" cy="192722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19685"/>
            <a:ext cx="9171940" cy="6884035"/>
          </a:xfrm>
        </p:spPr>
        <p:txBody>
          <a:bodyPr/>
          <a:p>
            <a:r>
              <a:rPr lang="en-US" sz="2400" b="1" dirty="0" smtClean="0">
                <a:latin typeface="Times New Roman" panose="02020603050405020304" charset="0"/>
                <a:cs typeface="Times New Roman" panose="02020603050405020304" charset="0"/>
                <a:sym typeface="+mn-ea"/>
              </a:rPr>
              <a:t>Phaneritic:</a:t>
            </a:r>
            <a:r>
              <a:rPr lang="en-US" sz="2400" dirty="0" smtClean="0">
                <a:latin typeface="Times New Roman" panose="02020603050405020304" charset="0"/>
                <a:cs typeface="Times New Roman" panose="02020603050405020304" charset="0"/>
                <a:sym typeface="+mn-ea"/>
              </a:rPr>
              <a:t> is Coarse-grained granular rocks that are formed by slow cooling of magma beneath the surface of the earth. The crystals are so big that the individual crystals can be observed with the naked eye.</a:t>
            </a:r>
            <a:endParaRPr lang="en-US" sz="2400" dirty="0" smtClean="0">
              <a:latin typeface="Times New Roman" panose="02020603050405020304" charset="0"/>
              <a:cs typeface="Times New Roman" panose="02020603050405020304" charset="0"/>
            </a:endParaRPr>
          </a:p>
          <a:p>
            <a:endParaRPr lang="en-US" sz="2400" dirty="0" smtClean="0">
              <a:latin typeface="Times New Roman" panose="02020603050405020304" charset="0"/>
              <a:cs typeface="Times New Roman" panose="02020603050405020304" charset="0"/>
            </a:endParaRPr>
          </a:p>
        </p:txBody>
      </p:sp>
      <p:grpSp>
        <p:nvGrpSpPr>
          <p:cNvPr id="1073743088" name="Group 1073743087"/>
          <p:cNvGrpSpPr/>
          <p:nvPr/>
        </p:nvGrpSpPr>
        <p:grpSpPr>
          <a:xfrm>
            <a:off x="1981835" y="1904365"/>
            <a:ext cx="4999990" cy="3524885"/>
            <a:chOff x="8873" y="6735"/>
            <a:chExt cx="5190" cy="3453"/>
          </a:xfrm>
        </p:grpSpPr>
        <p:pic>
          <p:nvPicPr>
            <p:cNvPr id="1073743089" name="Picture 1073743088" descr="phaneritic"/>
            <p:cNvPicPr>
              <a:picLocks noChangeAspect="1"/>
            </p:cNvPicPr>
            <p:nvPr/>
          </p:nvPicPr>
          <p:blipFill>
            <a:blip r:embed="rId1"/>
            <a:stretch>
              <a:fillRect/>
            </a:stretch>
          </p:blipFill>
          <p:spPr>
            <a:xfrm>
              <a:off x="9621" y="6749"/>
              <a:ext cx="3772" cy="3423"/>
            </a:xfrm>
            <a:prstGeom prst="rect">
              <a:avLst/>
            </a:prstGeom>
            <a:noFill/>
            <a:ln w="9525">
              <a:noFill/>
            </a:ln>
          </p:spPr>
        </p:pic>
        <p:sp>
          <p:nvSpPr>
            <p:cNvPr id="1073743090" name="Rectangles 1073743089"/>
            <p:cNvSpPr/>
            <p:nvPr/>
          </p:nvSpPr>
          <p:spPr>
            <a:xfrm>
              <a:off x="8880" y="6742"/>
              <a:ext cx="5175" cy="3438"/>
            </a:xfrm>
            <a:prstGeom prst="rect">
              <a:avLst/>
            </a:prstGeom>
            <a:noFill/>
            <a:ln w="9525" cap="flat" cmpd="sng">
              <a:solidFill>
                <a:srgbClr val="4F81BC"/>
              </a:solidFill>
              <a:prstDash val="solid"/>
              <a:miter/>
              <a:headEnd type="none" w="med" len="med"/>
              <a:tailEnd type="none" w="med" len="med"/>
            </a:ln>
          </p:spPr>
          <p:txBody>
            <a:bodyPr/>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17780"/>
            <a:ext cx="9116060" cy="6849110"/>
          </a:xfrm>
        </p:spPr>
        <p:txBody>
          <a:bodyPr>
            <a:normAutofit/>
          </a:bodyPr>
          <a:p>
            <a:pPr algn="just">
              <a:lnSpc>
                <a:spcPct val="150000"/>
              </a:lnSpc>
              <a:buFont typeface="Wingdings" panose="05000000000000000000" pitchFamily="2" charset="2"/>
              <a:buChar char="v"/>
            </a:pPr>
            <a:r>
              <a:rPr lang="en-US" b="1" dirty="0" smtClean="0">
                <a:sym typeface="+mn-ea"/>
              </a:rPr>
              <a:t> </a:t>
            </a:r>
            <a:r>
              <a:rPr lang="en-US" sz="2400" b="1" dirty="0" smtClean="0">
                <a:latin typeface="Times New Roman" panose="02020603050405020304" charset="0"/>
                <a:cs typeface="Times New Roman" panose="02020603050405020304" charset="0"/>
                <a:sym typeface="+mn-ea"/>
              </a:rPr>
              <a:t>Porphyritic texture</a:t>
            </a:r>
            <a:r>
              <a:rPr lang="en-US" sz="2400" dirty="0" smtClean="0">
                <a:latin typeface="Times New Roman" panose="02020603050405020304" charset="0"/>
                <a:cs typeface="Times New Roman" panose="02020603050405020304" charset="0"/>
                <a:sym typeface="+mn-ea"/>
              </a:rPr>
              <a:t>:- rocks that are composed of large (coarse) crystals set in fine ground mass. The coarse crystals are known as the Phenocrysts and the fine-grained as Ground Mass or Matrix. Such a texture results due to multi stage cooling of magma at different physical locations. The </a:t>
            </a:r>
            <a:r>
              <a:rPr lang="en-US" sz="2400" dirty="0" err="1" smtClean="0">
                <a:latin typeface="Times New Roman" panose="02020603050405020304" charset="0"/>
                <a:cs typeface="Times New Roman" panose="02020603050405020304" charset="0"/>
                <a:sym typeface="+mn-ea"/>
              </a:rPr>
              <a:t>phenocrysts</a:t>
            </a:r>
            <a:r>
              <a:rPr lang="en-US" sz="2400" dirty="0" smtClean="0">
                <a:latin typeface="Times New Roman" panose="02020603050405020304" charset="0"/>
                <a:cs typeface="Times New Roman" panose="02020603050405020304" charset="0"/>
                <a:sym typeface="+mn-ea"/>
              </a:rPr>
              <a:t> are formed when the magma solidifies beneath the surface of the earth while the ground mass is formed by the rapid cooling of the magma which rises to the surface.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endParaRPr lang="en-US" sz="2400">
              <a:latin typeface="Times New Roman" panose="02020603050405020304" charset="0"/>
              <a:cs typeface="Times New Roman" panose="02020603050405020304" charset="0"/>
            </a:endParaRPr>
          </a:p>
        </p:txBody>
      </p:sp>
      <p:grpSp>
        <p:nvGrpSpPr>
          <p:cNvPr id="1073743093" name="Group 1073743092"/>
          <p:cNvGrpSpPr/>
          <p:nvPr/>
        </p:nvGrpSpPr>
        <p:grpSpPr>
          <a:xfrm>
            <a:off x="3182303" y="4182745"/>
            <a:ext cx="2779395" cy="2030730"/>
            <a:chOff x="9679" y="1665"/>
            <a:chExt cx="4377" cy="3198"/>
          </a:xfrm>
        </p:grpSpPr>
        <p:pic>
          <p:nvPicPr>
            <p:cNvPr id="1073743094" name="Picture 1073743093" descr="porphyritic"/>
            <p:cNvPicPr>
              <a:picLocks noChangeAspect="1"/>
            </p:cNvPicPr>
            <p:nvPr/>
          </p:nvPicPr>
          <p:blipFill>
            <a:blip r:embed="rId1"/>
            <a:stretch>
              <a:fillRect/>
            </a:stretch>
          </p:blipFill>
          <p:spPr>
            <a:xfrm>
              <a:off x="10302" y="1679"/>
              <a:ext cx="3162" cy="3168"/>
            </a:xfrm>
            <a:prstGeom prst="rect">
              <a:avLst/>
            </a:prstGeom>
            <a:noFill/>
            <a:ln w="9525">
              <a:noFill/>
            </a:ln>
          </p:spPr>
        </p:pic>
        <p:sp>
          <p:nvSpPr>
            <p:cNvPr id="1073743095" name="Rectangles 1073743094"/>
            <p:cNvSpPr/>
            <p:nvPr/>
          </p:nvSpPr>
          <p:spPr>
            <a:xfrm>
              <a:off x="9686" y="1672"/>
              <a:ext cx="4362" cy="3183"/>
            </a:xfrm>
            <a:prstGeom prst="rect">
              <a:avLst/>
            </a:prstGeom>
            <a:noFill/>
            <a:ln w="9525" cap="flat" cmpd="sng">
              <a:solidFill>
                <a:srgbClr val="4F81BC"/>
              </a:solidFill>
              <a:prstDash val="solid"/>
              <a:miter/>
              <a:headEnd type="none" w="med" len="med"/>
              <a:tailEnd type="none" w="med" len="med"/>
            </a:ln>
          </p:spPr>
          <p:txBody>
            <a:bodyPr/>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38100"/>
            <a:ext cx="9134475" cy="6809740"/>
          </a:xfrm>
        </p:spPr>
        <p:txBody>
          <a:bodyPr>
            <a:normAutofit/>
          </a:bodyPr>
          <a:p>
            <a:pPr marL="0" indent="0" algn="just">
              <a:lnSpc>
                <a:spcPct val="150000"/>
              </a:lnSpc>
              <a:buFont typeface="Wingdings" panose="05000000000000000000" pitchFamily="2" charset="2"/>
              <a:buNone/>
            </a:pPr>
            <a:r>
              <a:rPr lang="en-US" b="1" dirty="0" smtClean="0">
                <a:sym typeface="+mn-ea"/>
              </a:rPr>
              <a:t>    </a:t>
            </a: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Classification of stratigraphic units</a:t>
            </a:r>
            <a:endParaRPr lang="en-US" sz="2400" b="1"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Lithostratigraphic units (lithology).</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Biostratigraphy units (fossils).</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Chronostratigraphic units (time).</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Magneto stratigraphic units (magnetic).</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Chemo stratigraphic units (chemical).</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Seismo stratigraphic units (seismic).</a:t>
            </a:r>
            <a:endParaRPr lang="en-US" sz="2400" dirty="0" smtClean="0">
              <a:latin typeface="Times New Roman" panose="02020603050405020304" charset="0"/>
              <a:cs typeface="Times New Roman" panose="02020603050405020304" charset="0"/>
            </a:endParaRPr>
          </a:p>
          <a:p>
            <a:pPr algn="just">
              <a:lnSpc>
                <a:spcPct val="150000"/>
              </a:lnSpc>
              <a:buNone/>
            </a:pPr>
            <a:endParaRPr lang="en-US" sz="2400" dirty="0" smtClean="0">
              <a:latin typeface="Times New Roman" panose="02020603050405020304" charset="0"/>
              <a:cs typeface="Times New Roman" panose="02020603050405020304" charset="0"/>
            </a:endParaRPr>
          </a:p>
          <a:p>
            <a:endParaRPr lang="en-US" sz="2400" dirty="0" smtClean="0">
              <a:latin typeface="Times New Roman" panose="02020603050405020304" charset="0"/>
              <a:cs typeface="Times New Roman" panose="020206030504050203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19685"/>
            <a:ext cx="9134475" cy="6856095"/>
          </a:xfrm>
        </p:spPr>
        <p:txBody>
          <a:bodyPr/>
          <a:p>
            <a:r>
              <a:rPr lang="en-US" b="1" dirty="0" smtClean="0">
                <a:latin typeface="Times New Roman" panose="02020603050405020304" charset="0"/>
                <a:cs typeface="Times New Roman" panose="02020603050405020304" charset="0"/>
                <a:sym typeface="+mn-ea"/>
              </a:rPr>
              <a:t>Vesicular:</a:t>
            </a:r>
            <a:r>
              <a:rPr lang="en-US" dirty="0" smtClean="0">
                <a:latin typeface="Times New Roman" panose="02020603050405020304" charset="0"/>
                <a:cs typeface="Times New Roman" panose="02020603050405020304" charset="0"/>
                <a:sym typeface="+mn-ea"/>
              </a:rPr>
              <a:t> rocks that have vesicles (small non-penetrating cavities) on their surfaces. Vesicles are formed when the gases (volatiles) entrapped in the magma (lava) escaped rapidly in the form of bubbles when the lava rises to the surface and exposed to the atmosphere.</a:t>
            </a:r>
            <a:endParaRPr lang="en-US"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b="1" dirty="0" smtClean="0">
                <a:latin typeface="Times New Roman" panose="02020603050405020304" charset="0"/>
                <a:cs typeface="Times New Roman" panose="02020603050405020304" charset="0"/>
                <a:sym typeface="+mn-ea"/>
              </a:rPr>
              <a:t>Amygdaloidal:</a:t>
            </a:r>
            <a:r>
              <a:rPr lang="en-US" dirty="0" smtClean="0">
                <a:latin typeface="Times New Roman" panose="02020603050405020304" charset="0"/>
                <a:cs typeface="Times New Roman" panose="02020603050405020304" charset="0"/>
                <a:sym typeface="+mn-ea"/>
              </a:rPr>
              <a:t> vesicular rocks whose vesicles are filled by mineral precipitates (Amygdales) such as silica, calcite, etc.</a:t>
            </a:r>
            <a:endParaRPr lang="en-US"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dirty="0" smtClean="0">
                <a:latin typeface="Times New Roman" panose="02020603050405020304" charset="0"/>
                <a:cs typeface="Times New Roman" panose="02020603050405020304" charset="0"/>
                <a:sym typeface="+mn-ea"/>
              </a:rPr>
              <a:t> </a:t>
            </a:r>
            <a:r>
              <a:rPr lang="en-US" b="1" dirty="0" smtClean="0">
                <a:latin typeface="Times New Roman" panose="02020603050405020304" charset="0"/>
                <a:cs typeface="Times New Roman" panose="02020603050405020304" charset="0"/>
                <a:sym typeface="+mn-ea"/>
              </a:rPr>
              <a:t>Glassy texture </a:t>
            </a:r>
            <a:endParaRPr lang="en-US" b="1"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dirty="0" smtClean="0">
                <a:latin typeface="Times New Roman" panose="02020603050405020304" charset="0"/>
                <a:cs typeface="Times New Roman" panose="02020603050405020304" charset="0"/>
                <a:sym typeface="+mn-ea"/>
              </a:rPr>
              <a:t> Very rapid cooling of lava </a:t>
            </a:r>
            <a:endParaRPr lang="en-US" dirty="0" smtClean="0">
              <a:latin typeface="Times New Roman" panose="02020603050405020304" charset="0"/>
              <a:cs typeface="Times New Roman" panose="02020603050405020304" charset="0"/>
            </a:endParaRPr>
          </a:p>
          <a:p>
            <a:endParaRPr lang="en-US"/>
          </a:p>
        </p:txBody>
      </p:sp>
      <p:grpSp>
        <p:nvGrpSpPr>
          <p:cNvPr id="1073743096" name="Group 1073743095"/>
          <p:cNvGrpSpPr/>
          <p:nvPr/>
        </p:nvGrpSpPr>
        <p:grpSpPr>
          <a:xfrm>
            <a:off x="4738053" y="3901440"/>
            <a:ext cx="2779395" cy="2113280"/>
            <a:chOff x="9548" y="5835"/>
            <a:chExt cx="4377" cy="3328"/>
          </a:xfrm>
        </p:grpSpPr>
        <p:pic>
          <p:nvPicPr>
            <p:cNvPr id="1073743097" name="Picture 1073743096" descr="glassy"/>
            <p:cNvPicPr>
              <a:picLocks noChangeAspect="1"/>
            </p:cNvPicPr>
            <p:nvPr/>
          </p:nvPicPr>
          <p:blipFill>
            <a:blip r:embed="rId1"/>
            <a:stretch>
              <a:fillRect/>
            </a:stretch>
          </p:blipFill>
          <p:spPr>
            <a:xfrm>
              <a:off x="10190" y="5849"/>
              <a:ext cx="3142" cy="3298"/>
            </a:xfrm>
            <a:prstGeom prst="rect">
              <a:avLst/>
            </a:prstGeom>
            <a:noFill/>
            <a:ln w="9525">
              <a:noFill/>
            </a:ln>
          </p:spPr>
        </p:pic>
        <p:sp>
          <p:nvSpPr>
            <p:cNvPr id="1073743098" name="Rectangles 1073743097"/>
            <p:cNvSpPr/>
            <p:nvPr/>
          </p:nvSpPr>
          <p:spPr>
            <a:xfrm>
              <a:off x="9555" y="5842"/>
              <a:ext cx="4362" cy="3313"/>
            </a:xfrm>
            <a:prstGeom prst="rect">
              <a:avLst/>
            </a:prstGeom>
            <a:noFill/>
            <a:ln w="9525" cap="flat" cmpd="sng">
              <a:solidFill>
                <a:srgbClr val="4F81BC"/>
              </a:solidFill>
              <a:prstDash val="solid"/>
              <a:miter/>
              <a:headEnd type="none" w="med" len="med"/>
              <a:tailEnd type="none" w="med" len="med"/>
            </a:ln>
          </p:spPr>
          <p:txBody>
            <a:bodyPr/>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19050"/>
            <a:ext cx="9116060" cy="6838315"/>
          </a:xfrm>
        </p:spPr>
        <p:txBody>
          <a:bodyPr>
            <a:normAutofit/>
          </a:bodyPr>
          <a:p>
            <a:pPr algn="just">
              <a:lnSpc>
                <a:spcPct val="150000"/>
              </a:lnSpc>
              <a:buFont typeface="Wingdings" panose="05000000000000000000" pitchFamily="2" charset="2"/>
              <a:buChar char="v"/>
            </a:pPr>
            <a:r>
              <a:rPr lang="en-US" b="1" dirty="0" smtClean="0">
                <a:sym typeface="+mn-ea"/>
              </a:rPr>
              <a:t> </a:t>
            </a: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Pegmatitic texture </a:t>
            </a:r>
            <a:endParaRPr lang="en-US" sz="2400" b="1"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Exceptionally coarse grained.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Form in late stages of crystallization of granitic magmas.</a:t>
            </a:r>
            <a:endParaRPr lang="en-US" sz="2400" dirty="0" smtClean="0">
              <a:latin typeface="Times New Roman" panose="02020603050405020304" charset="0"/>
              <a:cs typeface="Times New Roman" panose="02020603050405020304" charset="0"/>
            </a:endParaRPr>
          </a:p>
          <a:p>
            <a:pPr algn="just">
              <a:lnSpc>
                <a:spcPct val="150000"/>
              </a:lnSpc>
              <a:buNone/>
            </a:pPr>
            <a:endParaRPr lang="en-US" sz="2400" dirty="0" smtClean="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grpSp>
        <p:nvGrpSpPr>
          <p:cNvPr id="1073743106" name="Group 1073743105" descr="04_A"/>
          <p:cNvGrpSpPr/>
          <p:nvPr/>
        </p:nvGrpSpPr>
        <p:grpSpPr>
          <a:xfrm>
            <a:off x="1530985" y="2354580"/>
            <a:ext cx="4551680" cy="3473450"/>
            <a:chOff x="8886" y="-87"/>
            <a:chExt cx="5070" cy="4135"/>
          </a:xfrm>
        </p:grpSpPr>
        <p:pic>
          <p:nvPicPr>
            <p:cNvPr id="1073743107" name="Picture 1073743106" descr="04_A"/>
            <p:cNvPicPr>
              <a:picLocks noChangeAspect="1"/>
            </p:cNvPicPr>
            <p:nvPr/>
          </p:nvPicPr>
          <p:blipFill>
            <a:blip r:embed="rId1"/>
            <a:stretch>
              <a:fillRect/>
            </a:stretch>
          </p:blipFill>
          <p:spPr>
            <a:xfrm>
              <a:off x="8901" y="-73"/>
              <a:ext cx="5027" cy="4105"/>
            </a:xfrm>
            <a:prstGeom prst="rect">
              <a:avLst/>
            </a:prstGeom>
            <a:noFill/>
            <a:ln w="9525">
              <a:noFill/>
            </a:ln>
          </p:spPr>
        </p:pic>
        <p:sp>
          <p:nvSpPr>
            <p:cNvPr id="1073743108" name="Rectangles 1073743107"/>
            <p:cNvSpPr/>
            <p:nvPr/>
          </p:nvSpPr>
          <p:spPr>
            <a:xfrm>
              <a:off x="8893" y="-80"/>
              <a:ext cx="5055" cy="4120"/>
            </a:xfrm>
            <a:prstGeom prst="rect">
              <a:avLst/>
            </a:prstGeom>
            <a:noFill/>
            <a:ln w="9525" cap="flat" cmpd="sng">
              <a:solidFill>
                <a:srgbClr val="4F81BC"/>
              </a:solidFill>
              <a:prstDash val="solid"/>
              <a:miter/>
              <a:headEnd type="none" w="med" len="med"/>
              <a:tailEnd type="none" w="med" len="med"/>
            </a:ln>
          </p:spPr>
          <p:txBody>
            <a:bodyPr/>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2860" y="9525"/>
            <a:ext cx="9189720" cy="6857365"/>
          </a:xfrm>
        </p:spPr>
        <p:txBody>
          <a:bodyPr/>
          <a:p>
            <a:pPr algn="just">
              <a:lnSpc>
                <a:spcPct val="150000"/>
              </a:lnSpc>
              <a:buFont typeface="Wingdings" panose="05000000000000000000" pitchFamily="2" charset="2"/>
              <a:buChar char="v"/>
            </a:pPr>
            <a:r>
              <a:rPr lang="en-US" b="1" dirty="0" smtClean="0">
                <a:latin typeface="Times New Roman" panose="02020603050405020304" charset="0"/>
                <a:cs typeface="Times New Roman" panose="02020603050405020304" charset="0"/>
                <a:sym typeface="+mn-ea"/>
              </a:rPr>
              <a:t> Pyroclastic texture </a:t>
            </a:r>
            <a:endParaRPr lang="en-US"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dirty="0" smtClean="0">
                <a:latin typeface="Times New Roman" panose="02020603050405020304" charset="0"/>
                <a:cs typeface="Times New Roman" panose="02020603050405020304" charset="0"/>
                <a:sym typeface="+mn-ea"/>
              </a:rPr>
              <a:t> Fragmental appearance produced by violent volcanic eruptions. </a:t>
            </a:r>
            <a:endParaRPr lang="en-US" dirty="0" smtClean="0">
              <a:latin typeface="Times New Roman" panose="02020603050405020304" charset="0"/>
              <a:cs typeface="Times New Roman" panose="02020603050405020304" charset="0"/>
            </a:endParaRPr>
          </a:p>
          <a:p>
            <a:endParaRPr lang="en-US"/>
          </a:p>
        </p:txBody>
      </p:sp>
      <p:grpSp>
        <p:nvGrpSpPr>
          <p:cNvPr id="1073743101" name="Group 1073743100"/>
          <p:cNvGrpSpPr/>
          <p:nvPr/>
        </p:nvGrpSpPr>
        <p:grpSpPr>
          <a:xfrm>
            <a:off x="2749233" y="1850708"/>
            <a:ext cx="3645535" cy="4010025"/>
            <a:chOff x="8659" y="-909"/>
            <a:chExt cx="5741" cy="6315"/>
          </a:xfrm>
        </p:grpSpPr>
        <p:pic>
          <p:nvPicPr>
            <p:cNvPr id="1073743102" name="Picture 1073743101" descr="04_06"/>
            <p:cNvPicPr>
              <a:picLocks noChangeAspect="1"/>
            </p:cNvPicPr>
            <p:nvPr/>
          </p:nvPicPr>
          <p:blipFill>
            <a:blip r:embed="rId1"/>
            <a:stretch>
              <a:fillRect/>
            </a:stretch>
          </p:blipFill>
          <p:spPr>
            <a:xfrm>
              <a:off x="8674" y="-613"/>
              <a:ext cx="4934" cy="3127"/>
            </a:xfrm>
            <a:prstGeom prst="rect">
              <a:avLst/>
            </a:prstGeom>
            <a:noFill/>
            <a:ln w="9525">
              <a:noFill/>
            </a:ln>
          </p:spPr>
        </p:pic>
        <p:sp>
          <p:nvSpPr>
            <p:cNvPr id="1073743103" name="Rectangles 1073743102"/>
            <p:cNvSpPr/>
            <p:nvPr/>
          </p:nvSpPr>
          <p:spPr>
            <a:xfrm>
              <a:off x="8666" y="-620"/>
              <a:ext cx="4949" cy="3142"/>
            </a:xfrm>
            <a:prstGeom prst="rect">
              <a:avLst/>
            </a:prstGeom>
            <a:noFill/>
            <a:ln w="9525" cap="flat" cmpd="sng">
              <a:solidFill>
                <a:srgbClr val="4F81BC"/>
              </a:solidFill>
              <a:prstDash val="solid"/>
              <a:miter/>
              <a:headEnd type="none" w="med" len="med"/>
              <a:tailEnd type="none" w="med" len="med"/>
            </a:ln>
          </p:spPr>
          <p:txBody>
            <a:bodyPr/>
            <a:p>
              <a:endParaRPr lang="en-US"/>
            </a:p>
          </p:txBody>
        </p:sp>
        <p:pic>
          <p:nvPicPr>
            <p:cNvPr id="1073743104" name="Picture 1073743103"/>
            <p:cNvPicPr>
              <a:picLocks noChangeAspect="1"/>
            </p:cNvPicPr>
            <p:nvPr/>
          </p:nvPicPr>
          <p:blipFill>
            <a:blip r:embed="rId2"/>
            <a:stretch>
              <a:fillRect/>
            </a:stretch>
          </p:blipFill>
          <p:spPr>
            <a:xfrm>
              <a:off x="13550" y="-910"/>
              <a:ext cx="850" cy="841"/>
            </a:xfrm>
            <a:prstGeom prst="rect">
              <a:avLst/>
            </a:prstGeom>
            <a:noFill/>
            <a:ln w="9525">
              <a:noFill/>
            </a:ln>
          </p:spPr>
        </p:pic>
        <p:pic>
          <p:nvPicPr>
            <p:cNvPr id="1073743105" name="Picture 1073743104"/>
            <p:cNvPicPr>
              <a:picLocks noChangeAspect="1"/>
            </p:cNvPicPr>
            <p:nvPr/>
          </p:nvPicPr>
          <p:blipFill>
            <a:blip r:embed="rId3"/>
            <a:stretch>
              <a:fillRect/>
            </a:stretch>
          </p:blipFill>
          <p:spPr>
            <a:xfrm>
              <a:off x="8858" y="2562"/>
              <a:ext cx="3821" cy="2842"/>
            </a:xfrm>
            <a:prstGeom prst="rect">
              <a:avLst/>
            </a:prstGeom>
            <a:noFill/>
            <a:ln w="9525">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19050"/>
            <a:ext cx="9144000" cy="6847840"/>
          </a:xfrm>
        </p:spPr>
        <p:txBody>
          <a:bodyPr>
            <a:normAutofit lnSpcReduction="20000"/>
          </a:bodyPr>
          <a:p>
            <a:pPr algn="just">
              <a:lnSpc>
                <a:spcPct val="150000"/>
              </a:lnSpc>
              <a:buFont typeface="Wingdings" panose="05000000000000000000" pitchFamily="2" charset="2"/>
              <a:buChar char="v"/>
            </a:pPr>
            <a:r>
              <a:rPr lang="en-US" b="1" dirty="0" smtClean="0">
                <a:sym typeface="+mn-ea"/>
              </a:rPr>
              <a:t> </a:t>
            </a:r>
            <a:r>
              <a:rPr lang="en-US" sz="2400" dirty="0" smtClean="0">
                <a:latin typeface="Times New Roman" panose="02020603050405020304" charset="0"/>
                <a:cs typeface="Times New Roman" panose="02020603050405020304" charset="0"/>
                <a:sym typeface="+mn-ea"/>
              </a:rPr>
              <a:t>Mineralogical composition refers the proportion of the dominant minerals with in the rock.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Felsic</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Intermediate</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Mafic</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err="1" smtClean="0">
                <a:latin typeface="Times New Roman" panose="02020603050405020304" charset="0"/>
                <a:cs typeface="Times New Roman" panose="02020603050405020304" charset="0"/>
                <a:sym typeface="+mn-ea"/>
              </a:rPr>
              <a:t> Ultramafic</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Intrusive bodies are classified according to their size, shape, relationship with the surrounding rocks and their overall orientation.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According to the orientation of the intrusive body with respect to the surrounding rocks, we can classify the magma body as Concordant (when emplaced parallel to the plane of layering of the surrounding rocks) and Discordant (when it cuts across the layering along cracks).</a:t>
            </a:r>
            <a:endParaRPr lang="en-US" sz="2400" dirty="0" smtClean="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2860" y="9525"/>
            <a:ext cx="9134475" cy="6828790"/>
          </a:xfrm>
        </p:spPr>
        <p:txBody>
          <a:bodyPr>
            <a:normAutofit/>
          </a:bodyPr>
          <a:p>
            <a:pPr algn="just">
              <a:lnSpc>
                <a:spcPct val="150000"/>
              </a:lnSpc>
              <a:buFont typeface="Wingdings" panose="05000000000000000000" pitchFamily="2" charset="2"/>
              <a:buChar char="v"/>
            </a:pPr>
            <a:r>
              <a:rPr lang="en-US" b="1" dirty="0" smtClean="0">
                <a:sym typeface="+mn-ea"/>
              </a:rPr>
              <a:t> </a:t>
            </a:r>
            <a:r>
              <a:rPr lang="en-US" sz="2400" dirty="0" smtClean="0">
                <a:latin typeface="Times New Roman" panose="02020603050405020304" charset="0"/>
                <a:cs typeface="Times New Roman" panose="02020603050405020304" charset="0"/>
                <a:sym typeface="+mn-ea"/>
              </a:rPr>
              <a:t>Based on their dimension, we can classify as Tabular (an intrusive body whose thickness is relatively smaller than its other dimensions) and Massive (any intrusive form with proportional dimensions) bodies. </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b="1" dirty="0" smtClean="0">
                <a:latin typeface="Times New Roman" panose="02020603050405020304" charset="0"/>
                <a:cs typeface="Times New Roman" panose="02020603050405020304" charset="0"/>
                <a:sym typeface="+mn-ea"/>
              </a:rPr>
              <a:t>Sill:</a:t>
            </a:r>
            <a:r>
              <a:rPr lang="en-US" sz="2400" dirty="0" smtClean="0">
                <a:latin typeface="Times New Roman" panose="02020603050405020304" charset="0"/>
                <a:cs typeface="Times New Roman" panose="02020603050405020304" charset="0"/>
                <a:sym typeface="+mn-ea"/>
              </a:rPr>
              <a:t> a concordant and tabular pluton which may be horizontal, inclined or vertical depending on the attitude of the rock structure with which it is concordant.</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b="1" dirty="0" smtClean="0">
                <a:latin typeface="Times New Roman" panose="02020603050405020304" charset="0"/>
                <a:cs typeface="Times New Roman" panose="02020603050405020304" charset="0"/>
                <a:sym typeface="+mn-ea"/>
              </a:rPr>
              <a:t>Dike:</a:t>
            </a:r>
            <a:r>
              <a:rPr lang="en-US" sz="2400" dirty="0" smtClean="0">
                <a:latin typeface="Times New Roman" panose="02020603050405020304" charset="0"/>
                <a:cs typeface="Times New Roman" panose="02020603050405020304" charset="0"/>
                <a:sym typeface="+mn-ea"/>
              </a:rPr>
              <a:t> a discordant and tabular pluton, which is usually inclined or vertical, formed when magma forced its way through the fractures of adjacent rocks.</a:t>
            </a:r>
            <a:endParaRPr lang="en-US" sz="2400" dirty="0" smtClean="0">
              <a:latin typeface="Times New Roman" panose="02020603050405020304" charset="0"/>
              <a:cs typeface="Times New Roman" panose="02020603050405020304" charset="0"/>
              <a:sym typeface="+mn-ea"/>
            </a:endParaRPr>
          </a:p>
          <a:p>
            <a:pPr marL="457200" indent="-457200" algn="just">
              <a:lnSpc>
                <a:spcPct val="150000"/>
              </a:lnSpc>
              <a:buFont typeface="+mj-lt"/>
              <a:buAutoNum type="arabicParenR"/>
            </a:pPr>
            <a:r>
              <a:rPr lang="en-US" sz="2400" b="1" dirty="0" smtClean="0">
                <a:sym typeface="+mn-ea"/>
              </a:rPr>
              <a:t> </a:t>
            </a:r>
            <a:r>
              <a:rPr lang="en-US" sz="2400" b="1" dirty="0" smtClean="0">
                <a:latin typeface="Times New Roman" panose="02020603050405020304" charset="0"/>
                <a:cs typeface="Times New Roman" panose="02020603050405020304" charset="0"/>
                <a:sym typeface="+mn-ea"/>
              </a:rPr>
              <a:t>Lopolith:</a:t>
            </a:r>
            <a:r>
              <a:rPr lang="en-US" sz="2400" dirty="0" smtClean="0">
                <a:latin typeface="Times New Roman" panose="02020603050405020304" charset="0"/>
                <a:cs typeface="Times New Roman" panose="02020603050405020304" charset="0"/>
                <a:sym typeface="+mn-ea"/>
              </a:rPr>
              <a:t> a concordant and tabular pluton shaped like a spoon, with both the roof and the floor sagging down ward.</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endParaRPr lang="en-US" sz="2400">
              <a:latin typeface="Times New Roman" panose="02020603050405020304" charset="0"/>
              <a:cs typeface="Times New Roman" panose="0202060305040502030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4130" y="27940"/>
            <a:ext cx="9133205" cy="6858000"/>
          </a:xfrm>
        </p:spPr>
        <p:txBody>
          <a:bodyPr>
            <a:noAutofit/>
          </a:bodyPr>
          <a:p>
            <a:pPr marL="457200" indent="-457200" algn="just">
              <a:lnSpc>
                <a:spcPct val="150000"/>
              </a:lnSpc>
              <a:buNone/>
            </a:pPr>
            <a:r>
              <a:rPr lang="en-US" sz="2400" dirty="0" smtClean="0">
                <a:latin typeface="Times New Roman" panose="02020603050405020304" charset="0"/>
                <a:cs typeface="Times New Roman" panose="02020603050405020304" charset="0"/>
                <a:sym typeface="+mn-ea"/>
              </a:rPr>
              <a:t>4)</a:t>
            </a:r>
            <a:r>
              <a:rPr lang="en-US" sz="2200" dirty="0" smtClean="0">
                <a:latin typeface="Times New Roman" panose="02020603050405020304" charset="0"/>
                <a:cs typeface="Times New Roman" panose="02020603050405020304" charset="0"/>
                <a:sym typeface="+mn-ea"/>
              </a:rPr>
              <a:t> </a:t>
            </a:r>
            <a:r>
              <a:rPr lang="en-US" sz="2000" b="1" dirty="0" smtClean="0">
                <a:latin typeface="Times New Roman" panose="02020603050405020304" charset="0"/>
                <a:cs typeface="Times New Roman" panose="02020603050405020304" charset="0"/>
                <a:sym typeface="+mn-ea"/>
              </a:rPr>
              <a:t>Laccolith: </a:t>
            </a:r>
            <a:r>
              <a:rPr lang="en-US" sz="2000" dirty="0" smtClean="0">
                <a:latin typeface="Times New Roman" panose="02020603050405020304" charset="0"/>
                <a:cs typeface="Times New Roman" panose="02020603050405020304" charset="0"/>
                <a:sym typeface="+mn-ea"/>
              </a:rPr>
              <a:t>a concordant and massive pluton whose floor is horizontal while its roof is arched upward forming a mushroom like structure, pushing the enclosing rocks up.</a:t>
            </a:r>
            <a:endParaRPr lang="en-US" sz="2000" dirty="0" smtClean="0">
              <a:latin typeface="Times New Roman" panose="02020603050405020304" charset="0"/>
              <a:cs typeface="Times New Roman" panose="02020603050405020304" charset="0"/>
            </a:endParaRPr>
          </a:p>
          <a:p>
            <a:pPr marL="457200" indent="-457200" algn="just">
              <a:lnSpc>
                <a:spcPct val="150000"/>
              </a:lnSpc>
              <a:buAutoNum type="arabicParenR" startAt="5"/>
            </a:pPr>
            <a:r>
              <a:rPr lang="en-US" sz="2000" b="1" dirty="0" smtClean="0">
                <a:latin typeface="Times New Roman" panose="02020603050405020304" charset="0"/>
                <a:cs typeface="Times New Roman" panose="02020603050405020304" charset="0"/>
                <a:sym typeface="+mn-ea"/>
              </a:rPr>
              <a:t>Batholith:</a:t>
            </a:r>
            <a:r>
              <a:rPr lang="en-US" sz="2000" dirty="0" smtClean="0">
                <a:latin typeface="Times New Roman" panose="02020603050405020304" charset="0"/>
                <a:cs typeface="Times New Roman" panose="02020603050405020304" charset="0"/>
                <a:sym typeface="+mn-ea"/>
              </a:rPr>
              <a:t> a very large, discordant and massive pluton with no defined shape but its size increase as it extends downward and has no any determined root (floor).</a:t>
            </a:r>
            <a:endParaRPr lang="en-US" sz="20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000" dirty="0" smtClean="0">
                <a:latin typeface="Times New Roman" panose="02020603050405020304" charset="0"/>
                <a:cs typeface="Times New Roman" panose="02020603050405020304" charset="0"/>
                <a:sym typeface="+mn-ea"/>
              </a:rPr>
              <a:t> Columnar joints, which are generally attributed to thermal contraction during cooling. </a:t>
            </a:r>
            <a:endParaRPr lang="en-US" sz="20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000" dirty="0" smtClean="0">
                <a:latin typeface="Times New Roman" panose="02020603050405020304" charset="0"/>
                <a:cs typeface="Times New Roman" panose="02020603050405020304" charset="0"/>
                <a:sym typeface="+mn-ea"/>
              </a:rPr>
              <a:t> Columnar joints develop perpendicular to the cooling surfaces of tabular igneous bodies. </a:t>
            </a:r>
            <a:endParaRPr lang="en-US" sz="20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000" dirty="0" smtClean="0">
                <a:latin typeface="Times New Roman" panose="02020603050405020304" charset="0"/>
                <a:cs typeface="Times New Roman" panose="02020603050405020304" charset="0"/>
                <a:sym typeface="+mn-ea"/>
              </a:rPr>
              <a:t>Veins in igneous rocks may be much younger than their host, as they can be in any rock type, so it is important which should be  try to determine the significance of any veins that you find. </a:t>
            </a:r>
            <a:endParaRPr lang="en-US" sz="2000" dirty="0" smtClean="0">
              <a:latin typeface="Times New Roman" panose="02020603050405020304" charset="0"/>
              <a:cs typeface="Times New Roman" panose="02020603050405020304" charset="0"/>
            </a:endParaRPr>
          </a:p>
          <a:p>
            <a:pPr marL="457200" indent="-457200" algn="just">
              <a:lnSpc>
                <a:spcPct val="150000"/>
              </a:lnSpc>
              <a:buNone/>
            </a:pPr>
            <a:endParaRPr lang="en-US" sz="2000" dirty="0">
              <a:latin typeface="Times New Roman" panose="02020603050405020304" charset="0"/>
              <a:cs typeface="Times New Roman" panose="02020603050405020304" charset="0"/>
            </a:endParaRPr>
          </a:p>
          <a:p>
            <a:endParaRPr lang="en-US" sz="2000" dirty="0">
              <a:latin typeface="Times New Roman" panose="02020603050405020304" charset="0"/>
              <a:cs typeface="Times New Roman" panose="0202060305040502030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2860" y="27305"/>
            <a:ext cx="9162415" cy="6858000"/>
          </a:xfrm>
        </p:spPr>
        <p:txBody>
          <a:bodyPr/>
          <a:p>
            <a:endParaRPr lang="en-US"/>
          </a:p>
        </p:txBody>
      </p:sp>
      <p:pic>
        <p:nvPicPr>
          <p:cNvPr id="1073743051" name="Picture 1073743050"/>
          <p:cNvPicPr>
            <a:picLocks noChangeAspect="1"/>
          </p:cNvPicPr>
          <p:nvPr/>
        </p:nvPicPr>
        <p:blipFill>
          <a:blip r:embed="rId1"/>
          <a:stretch>
            <a:fillRect/>
          </a:stretch>
        </p:blipFill>
        <p:spPr>
          <a:xfrm>
            <a:off x="636905" y="1552575"/>
            <a:ext cx="7870190" cy="375221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5080"/>
            <a:ext cx="9135110" cy="6862445"/>
          </a:xfrm>
        </p:spPr>
        <p:txBody>
          <a:bodyPr>
            <a:normAutofit lnSpcReduction="20000"/>
          </a:bodyPr>
          <a:p>
            <a:pPr algn="just">
              <a:lnSpc>
                <a:spcPct val="150000"/>
              </a:lnSpc>
              <a:buNone/>
            </a:pPr>
            <a:r>
              <a:rPr lang="en-US" sz="2400" b="1" dirty="0" smtClean="0">
                <a:latin typeface="Times New Roman" panose="02020603050405020304" charset="0"/>
                <a:cs typeface="Times New Roman" panose="02020603050405020304" charset="0"/>
                <a:sym typeface="+mn-ea"/>
              </a:rPr>
              <a:t>3.3. FIELD MAPPING OF METAMORPHIC ROCKS </a:t>
            </a:r>
            <a:endParaRPr lang="en-US" sz="2400" b="1"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Metamorphism </a:t>
            </a:r>
            <a:r>
              <a:rPr lang="en-US" sz="2400" dirty="0" smtClean="0">
                <a:latin typeface="Times New Roman" panose="02020603050405020304" charset="0"/>
                <a:cs typeface="Times New Roman" panose="02020603050405020304" charset="0"/>
                <a:sym typeface="+mn-ea"/>
              </a:rPr>
              <a:t>:-is the transformations(modification) mineralogical composition , texture, &amp;  structure of rocks.</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None/>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Agents of metamorphism</a:t>
            </a:r>
            <a:endParaRPr lang="en-US" sz="2400" b="1" dirty="0" smtClean="0">
              <a:latin typeface="Times New Roman" panose="02020603050405020304" charset="0"/>
              <a:cs typeface="Times New Roman" panose="02020603050405020304" charset="0"/>
            </a:endParaRPr>
          </a:p>
          <a:p>
            <a:pPr marL="514350" indent="-514350" algn="just">
              <a:lnSpc>
                <a:spcPct val="150000"/>
              </a:lnSpc>
              <a:buAutoNum type="arabicParenR"/>
            </a:pPr>
            <a:r>
              <a:rPr lang="en-US" sz="2400" b="1" dirty="0" smtClean="0">
                <a:latin typeface="Times New Roman" panose="02020603050405020304" charset="0"/>
                <a:cs typeface="Times New Roman" panose="02020603050405020304" charset="0"/>
                <a:sym typeface="+mn-ea"/>
              </a:rPr>
              <a:t>Heat </a:t>
            </a:r>
            <a:endParaRPr lang="en-US" sz="2400" b="1"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The role of temperature:-</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Increases the mobility of ions and atoms</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Increase the chemical reactivity.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Break chemical bonds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Alter the existing crystal structure.</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Atoms and ions recrystallize to form new mineral assemblage.</a:t>
            </a:r>
            <a:endParaRPr lang="en-US" sz="2400" dirty="0" smtClean="0">
              <a:latin typeface="Times New Roman" panose="02020603050405020304" charset="0"/>
              <a:cs typeface="Times New Roman" panose="02020603050405020304" charset="0"/>
            </a:endParaRPr>
          </a:p>
          <a:p>
            <a:pPr algn="just">
              <a:buNone/>
            </a:pPr>
            <a:endParaRPr lang="en-US" b="1" dirty="0" smtClean="0"/>
          </a:p>
          <a:p>
            <a:pPr algn="just">
              <a:buNone/>
            </a:pPr>
            <a:endParaRPr lang="en-US" dirty="0"/>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27940"/>
            <a:ext cx="9143365" cy="6838315"/>
          </a:xfrm>
        </p:spPr>
        <p:txBody>
          <a:bodyPr>
            <a:normAutofit lnSpcReduction="10000"/>
          </a:bodyPr>
          <a:p>
            <a:pPr marL="640080" lvl="2">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The  sources of heat:-</a:t>
            </a:r>
            <a:endParaRPr lang="en-US" sz="2400" dirty="0" smtClean="0">
              <a:latin typeface="Times New Roman" panose="02020603050405020304" charset="0"/>
              <a:cs typeface="Times New Roman" panose="02020603050405020304" charset="0"/>
            </a:endParaRPr>
          </a:p>
          <a:p>
            <a:pPr marL="1097280" lvl="2">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geothermal gradient</a:t>
            </a:r>
            <a:endParaRPr lang="en-US" sz="2400" dirty="0" smtClean="0">
              <a:latin typeface="Times New Roman" panose="02020603050405020304" charset="0"/>
              <a:cs typeface="Times New Roman" panose="02020603050405020304" charset="0"/>
            </a:endParaRPr>
          </a:p>
          <a:p>
            <a:pPr marL="1097280" lvl="2">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igneous intrusions</a:t>
            </a:r>
            <a:endParaRPr lang="en-US" sz="2400" dirty="0" smtClean="0">
              <a:latin typeface="Times New Roman" panose="02020603050405020304" charset="0"/>
              <a:cs typeface="Times New Roman" panose="02020603050405020304" charset="0"/>
            </a:endParaRPr>
          </a:p>
          <a:p>
            <a:pPr marL="1097280" lvl="2">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radioactive decay</a:t>
            </a:r>
            <a:endParaRPr lang="en-US" sz="2400" dirty="0" smtClean="0">
              <a:latin typeface="Times New Roman" panose="02020603050405020304" charset="0"/>
              <a:cs typeface="Times New Roman" panose="02020603050405020304" charset="0"/>
            </a:endParaRPr>
          </a:p>
          <a:p>
            <a:pPr marL="1097280" lvl="2">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frictional heat</a:t>
            </a:r>
            <a:endParaRPr lang="en-US" sz="2400" dirty="0" smtClean="0">
              <a:latin typeface="Times New Roman" panose="02020603050405020304" charset="0"/>
              <a:cs typeface="Times New Roman" panose="02020603050405020304" charset="0"/>
            </a:endParaRPr>
          </a:p>
          <a:p>
            <a:pPr>
              <a:lnSpc>
                <a:spcPct val="150000"/>
              </a:lnSpc>
              <a:buNone/>
            </a:pPr>
            <a:r>
              <a:rPr lang="en-US" sz="2400" dirty="0" smtClean="0">
                <a:latin typeface="Times New Roman" panose="02020603050405020304" charset="0"/>
                <a:cs typeface="Times New Roman" panose="02020603050405020304" charset="0"/>
                <a:sym typeface="+mn-ea"/>
              </a:rPr>
              <a:t>2) </a:t>
            </a:r>
            <a:r>
              <a:rPr lang="en-US" sz="2400" b="1" dirty="0" smtClean="0">
                <a:latin typeface="Times New Roman" panose="02020603050405020304" charset="0"/>
                <a:cs typeface="Times New Roman" panose="02020603050405020304" charset="0"/>
                <a:sym typeface="+mn-ea"/>
              </a:rPr>
              <a:t>Pressure </a:t>
            </a:r>
            <a:endParaRPr lang="en-US" sz="2400" b="1"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The role of Pressure:-</a:t>
            </a:r>
            <a:endParaRPr lang="en-US" sz="2400"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Volume change(expansion or contraction)</a:t>
            </a:r>
            <a:endParaRPr lang="en-US" sz="2400"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Change the shape and orientation of the crystals</a:t>
            </a:r>
            <a:endParaRPr lang="en-US" sz="2400"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The  sources of Pressure </a:t>
            </a:r>
            <a:endParaRPr lang="en-US" sz="2400"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Buried deep in the crust</a:t>
            </a:r>
            <a:endParaRPr lang="en-US" sz="2400" dirty="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36195"/>
            <a:ext cx="9125585" cy="6840220"/>
          </a:xfrm>
        </p:spPr>
        <p:txBody>
          <a:bodyPr>
            <a:normAutofit/>
          </a:bodyPr>
          <a:p>
            <a:pPr marL="0" indent="0" algn="just">
              <a:lnSpc>
                <a:spcPct val="150000"/>
              </a:lnSpc>
              <a:buFont typeface="Wingdings" panose="05000000000000000000" pitchFamily="2" charset="2"/>
              <a:buNone/>
            </a:pPr>
            <a:r>
              <a:rPr lang="en-US" sz="2400" dirty="0" smtClean="0">
                <a:latin typeface="Times New Roman" panose="02020603050405020304" charset="0"/>
                <a:cs typeface="Times New Roman" panose="02020603050405020304" charset="0"/>
                <a:sym typeface="+mn-ea"/>
              </a:rPr>
              <a:t>3) </a:t>
            </a:r>
            <a:r>
              <a:rPr lang="en-US" sz="2400" b="1" dirty="0" smtClean="0">
                <a:latin typeface="Times New Roman" panose="02020603050405020304" charset="0"/>
                <a:cs typeface="Times New Roman" panose="02020603050405020304" charset="0"/>
                <a:sym typeface="+mn-ea"/>
              </a:rPr>
              <a:t>Metamorphic fluids</a:t>
            </a:r>
            <a:endParaRPr lang="en-US" sz="2400" b="1"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Char char="v"/>
            </a:pPr>
            <a:r>
              <a:rPr lang="en-US" sz="2400" b="1" dirty="0" smtClean="0">
                <a:latin typeface="Times New Roman" panose="02020603050405020304" charset="0"/>
                <a:cs typeface="Times New Roman" panose="02020603050405020304" charset="0"/>
                <a:sym typeface="+mn-ea"/>
              </a:rPr>
              <a:t> </a:t>
            </a:r>
            <a:r>
              <a:rPr lang="en-US" sz="2400" dirty="0" smtClean="0">
                <a:latin typeface="Times New Roman" panose="02020603050405020304" charset="0"/>
                <a:cs typeface="Times New Roman" panose="02020603050405020304" charset="0"/>
                <a:sym typeface="+mn-ea"/>
              </a:rPr>
              <a:t>The role of metamorphic fluids</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Enhances migration of ions</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Aids in recrystallization of existing minerals</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The Sources metamorphic of fluids:-</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Pore spaces of sedimentary rocks</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Fractures in igneous rocks</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Hydrated minerals such as clays and micas</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Texture refers to the size, shape, and arrangement of grains within a rock</a:t>
            </a:r>
            <a:endParaRPr lang="en-US" sz="2400" dirty="0" smtClean="0">
              <a:latin typeface="Times New Roman" panose="02020603050405020304" charset="0"/>
              <a:cs typeface="Times New Roman" panose="02020603050405020304" charset="0"/>
            </a:endParaRPr>
          </a:p>
          <a:p>
            <a:pPr marL="0" indent="0">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27940"/>
            <a:ext cx="9124950" cy="6828790"/>
          </a:xfrm>
        </p:spPr>
        <p:txBody>
          <a:bodyPr>
            <a:normAutofit/>
          </a:bodyPr>
          <a:p>
            <a:pPr algn="just">
              <a:lnSpc>
                <a:spcPct val="150000"/>
              </a:lnSpc>
              <a:buNone/>
            </a:pPr>
            <a:r>
              <a:rPr lang="en-US" b="1" dirty="0" smtClean="0">
                <a:latin typeface="Times New Roman" panose="02020603050405020304" charset="0"/>
                <a:cs typeface="Times New Roman" panose="02020603050405020304" charset="0"/>
                <a:sym typeface="+mn-ea"/>
              </a:rPr>
              <a:t>3.2 FIELD MAPPING OF SEDIMENTARY ROCK :</a:t>
            </a:r>
            <a:endParaRPr lang="en-US" b="1" dirty="0" smtClean="0">
              <a:latin typeface="Times New Roman" panose="02020603050405020304" charset="0"/>
              <a:cs typeface="Times New Roman" panose="02020603050405020304" charset="0"/>
            </a:endParaRPr>
          </a:p>
          <a:p>
            <a:pPr>
              <a:lnSpc>
                <a:spcPct val="150000"/>
              </a:lnSpc>
              <a:buFont typeface="Wingdings" panose="05000000000000000000" charset="0"/>
              <a:buChar char="Ø"/>
            </a:pPr>
            <a:r>
              <a:rPr lang="en-US"/>
              <a:t> </a:t>
            </a:r>
            <a:r>
              <a:rPr lang="en-US" sz="2400">
                <a:latin typeface="Times New Roman" panose="02020603050405020304" charset="0"/>
                <a:cs typeface="Times New Roman" panose="02020603050405020304" charset="0"/>
              </a:rPr>
              <a:t>For the identification of sedimentary rock types in the field, the two principal features to note are: </a:t>
            </a:r>
            <a:endParaRPr lang="en-US" sz="2400">
              <a:latin typeface="Times New Roman" panose="02020603050405020304" charset="0"/>
              <a:cs typeface="Times New Roman" panose="02020603050405020304" charset="0"/>
            </a:endParaRPr>
          </a:p>
          <a:p>
            <a:pPr lvl="1">
              <a:lnSpc>
                <a:spcPct val="150000"/>
              </a:lnSpc>
              <a:buFont typeface="Wingdings" panose="05000000000000000000" charset="0"/>
              <a:buChar char="ü"/>
            </a:pPr>
            <a:r>
              <a:rPr lang="en-US">
                <a:latin typeface="Times New Roman" panose="02020603050405020304" charset="0"/>
                <a:cs typeface="Times New Roman" panose="02020603050405020304" charset="0"/>
              </a:rPr>
              <a:t> Composition–mineralogy and</a:t>
            </a:r>
            <a:endParaRPr lang="en-US">
              <a:latin typeface="Times New Roman" panose="02020603050405020304" charset="0"/>
              <a:cs typeface="Times New Roman" panose="02020603050405020304" charset="0"/>
            </a:endParaRPr>
          </a:p>
          <a:p>
            <a:pPr lvl="1">
              <a:lnSpc>
                <a:spcPct val="150000"/>
              </a:lnSpc>
              <a:buFont typeface="Wingdings" panose="05000000000000000000" charset="0"/>
              <a:buChar char="ü"/>
            </a:pPr>
            <a:r>
              <a:rPr lang="en-US">
                <a:latin typeface="Times New Roman" panose="02020603050405020304" charset="0"/>
                <a:cs typeface="Times New Roman" panose="02020603050405020304" charset="0"/>
              </a:rPr>
              <a:t> Grain-size.</a:t>
            </a:r>
            <a:endParaRPr lang="en-US">
              <a:latin typeface="Times New Roman" panose="02020603050405020304" charset="0"/>
              <a:cs typeface="Times New Roman" panose="02020603050405020304" charset="0"/>
            </a:endParaRPr>
          </a:p>
          <a:p>
            <a:pPr>
              <a:lnSpc>
                <a:spcPct val="150000"/>
              </a:lnSpc>
              <a:buFont typeface="Wingdings" panose="05000000000000000000" charset="0"/>
              <a:buChar char="Ø"/>
            </a:pPr>
            <a:r>
              <a:rPr lang="en-US" sz="2400">
                <a:latin typeface="Times New Roman" panose="02020603050405020304" charset="0"/>
                <a:cs typeface="Times New Roman" panose="02020603050405020304" charset="0"/>
              </a:rPr>
              <a:t> On the basis of origin, sedimentary rocks can be grouped broadly into two major categories:</a:t>
            </a:r>
            <a:endParaRPr lang="en-US" sz="2400">
              <a:latin typeface="Times New Roman" panose="02020603050405020304" charset="0"/>
              <a:cs typeface="Times New Roman" panose="02020603050405020304" charset="0"/>
            </a:endParaRPr>
          </a:p>
          <a:p>
            <a:pPr lvl="1">
              <a:lnSpc>
                <a:spcPct val="150000"/>
              </a:lnSpc>
              <a:buFont typeface="Wingdings" panose="05000000000000000000" charset="0"/>
              <a:buChar char="ü"/>
            </a:pPr>
            <a:r>
              <a:rPr lang="en-US">
                <a:latin typeface="Times New Roman" panose="02020603050405020304" charset="0"/>
                <a:cs typeface="Times New Roman" panose="02020603050405020304" charset="0"/>
              </a:rPr>
              <a:t> Clastic</a:t>
            </a:r>
            <a:endParaRPr lang="en-US">
              <a:latin typeface="Times New Roman" panose="02020603050405020304" charset="0"/>
              <a:cs typeface="Times New Roman" panose="02020603050405020304" charset="0"/>
            </a:endParaRPr>
          </a:p>
          <a:p>
            <a:pPr lvl="1">
              <a:lnSpc>
                <a:spcPct val="150000"/>
              </a:lnSpc>
              <a:buFont typeface="Wingdings" panose="05000000000000000000" charset="0"/>
              <a:buChar char="ü"/>
            </a:pPr>
            <a:r>
              <a:rPr lang="en-US">
                <a:latin typeface="Times New Roman" panose="02020603050405020304" charset="0"/>
                <a:cs typeface="Times New Roman" panose="02020603050405020304" charset="0"/>
              </a:rPr>
              <a:t> Non clastic (Chemical, Biochemical and biogenic).</a:t>
            </a:r>
            <a:endParaRPr lang="en-US">
              <a:latin typeface="Times New Roman" panose="02020603050405020304" charset="0"/>
              <a:cs typeface="Times New Roman" panose="02020603050405020304" charset="0"/>
            </a:endParaRPr>
          </a:p>
          <a:p>
            <a:pPr lvl="1">
              <a:lnSpc>
                <a:spcPct val="100000"/>
              </a:lnSpc>
              <a:buFont typeface="Wingdings" panose="05000000000000000000" charset="0"/>
              <a:buChar char="Ø"/>
            </a:pPr>
            <a:endParaRPr lang="en-US">
              <a:latin typeface="Times New Roman" panose="02020603050405020304" charset="0"/>
              <a:cs typeface="Times New Roman" panose="0202060305040502030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5240" y="19050"/>
            <a:ext cx="9133840" cy="6857365"/>
          </a:xfrm>
        </p:spPr>
        <p:txBody>
          <a:bodyPr>
            <a:normAutofit lnSpcReduction="10000"/>
          </a:bodyPr>
          <a:p>
            <a:pPr marL="0" indent="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Foliation – any planar arrangement of mineral grains or structural features within a rock</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None/>
            </a:pPr>
            <a:r>
              <a:rPr lang="en-US" sz="2400" b="1" dirty="0" smtClean="0">
                <a:latin typeface="Times New Roman" panose="02020603050405020304" charset="0"/>
                <a:cs typeface="Times New Roman" panose="02020603050405020304" charset="0"/>
                <a:sym typeface="+mn-ea"/>
              </a:rPr>
              <a:t>Foliated  metamorphic rocks</a:t>
            </a:r>
            <a:endParaRPr lang="en-US" sz="2400" b="1" dirty="0" smtClean="0">
              <a:latin typeface="Times New Roman" panose="02020603050405020304" charset="0"/>
              <a:cs typeface="Times New Roman" panose="02020603050405020304" charset="0"/>
            </a:endParaRPr>
          </a:p>
          <a:p>
            <a:pPr marL="457200" lvl="2" indent="-457200" algn="just">
              <a:lnSpc>
                <a:spcPct val="150000"/>
              </a:lnSpc>
              <a:buFont typeface="+mj-lt"/>
              <a:buAutoNum type="arabicParenR"/>
            </a:pPr>
            <a:r>
              <a:rPr lang="en-US" sz="2400" b="1" dirty="0" smtClean="0">
                <a:latin typeface="Times New Roman" panose="02020603050405020304" charset="0"/>
                <a:cs typeface="Times New Roman" panose="02020603050405020304" charset="0"/>
                <a:sym typeface="+mn-ea"/>
              </a:rPr>
              <a:t>Slate:- </a:t>
            </a:r>
            <a:r>
              <a:rPr lang="en-US" sz="2400" dirty="0" smtClean="0">
                <a:latin typeface="Times New Roman" panose="02020603050405020304" charset="0"/>
                <a:cs typeface="Times New Roman" panose="02020603050405020304" charset="0"/>
                <a:sym typeface="+mn-ea"/>
              </a:rPr>
              <a:t>is a very fine-grained metamorphic rock that exhibits slaty cleavage. It is the result of low-grade regional metamorphism of shale or volcanic ash. The different colors of most slates are caused by minute amounts of graphite (black), iron oxide (red and purple), or chlorite (green).</a:t>
            </a:r>
            <a:endParaRPr lang="en-US" sz="2400" dirty="0" smtClean="0">
              <a:latin typeface="Times New Roman" panose="02020603050405020304" charset="0"/>
              <a:cs typeface="Times New Roman" panose="02020603050405020304" charset="0"/>
            </a:endParaRPr>
          </a:p>
          <a:p>
            <a:pPr marL="514350" lvl="2" indent="-514350" algn="just">
              <a:lnSpc>
                <a:spcPct val="150000"/>
              </a:lnSpc>
              <a:buFont typeface="+mj-lt"/>
              <a:buAutoNum type="arabicParenR"/>
            </a:pPr>
            <a:r>
              <a:rPr lang="en-US" sz="2400" b="1" dirty="0" smtClean="0">
                <a:latin typeface="Times New Roman" panose="02020603050405020304" charset="0"/>
                <a:cs typeface="Times New Roman" panose="02020603050405020304" charset="0"/>
                <a:sym typeface="+mn-ea"/>
              </a:rPr>
              <a:t>Phyllite:</a:t>
            </a:r>
            <a:r>
              <a:rPr lang="en-US" sz="2400" dirty="0" smtClean="0">
                <a:latin typeface="Times New Roman" panose="02020603050405020304" charset="0"/>
                <a:cs typeface="Times New Roman" panose="02020603050405020304" charset="0"/>
                <a:sym typeface="+mn-ea"/>
              </a:rPr>
              <a:t> are of a slightly higher grade than the slates but are of similar character and origin. Phyllites tend to have a more or less glassy or lustrous sheen from crystals of mica and chlorite that have grown a little larger than those of slates.</a:t>
            </a:r>
            <a:endParaRPr lang="en-US" sz="2400" dirty="0" smtClean="0">
              <a:latin typeface="Times New Roman" panose="02020603050405020304" charset="0"/>
              <a:cs typeface="Times New Roman" panose="02020603050405020304" charset="0"/>
            </a:endParaRPr>
          </a:p>
          <a:p>
            <a:pPr marL="0" indent="0">
              <a:lnSpc>
                <a:spcPct val="150000"/>
              </a:lnSpc>
            </a:pP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9525"/>
            <a:ext cx="9144000" cy="6848475"/>
          </a:xfrm>
        </p:spPr>
        <p:txBody>
          <a:bodyPr>
            <a:normAutofit lnSpcReduction="20000"/>
          </a:bodyPr>
          <a:p>
            <a:pPr marL="0" lvl="2" indent="0" algn="just">
              <a:lnSpc>
                <a:spcPct val="150000"/>
              </a:lnSpc>
              <a:buFont typeface="+mj-lt"/>
              <a:buNone/>
            </a:pPr>
            <a:r>
              <a:rPr lang="en-US" sz="2400" dirty="0" smtClean="0">
                <a:latin typeface="Times New Roman" panose="02020603050405020304" charset="0"/>
                <a:cs typeface="Times New Roman" panose="02020603050405020304" charset="0"/>
                <a:sym typeface="+mn-ea"/>
              </a:rPr>
              <a:t>3)  </a:t>
            </a:r>
            <a:r>
              <a:rPr lang="en-US" sz="2400" b="1" dirty="0" smtClean="0">
                <a:latin typeface="Times New Roman" panose="02020603050405020304" charset="0"/>
                <a:cs typeface="Times New Roman" panose="02020603050405020304" charset="0"/>
                <a:sym typeface="+mn-ea"/>
              </a:rPr>
              <a:t>Schist:-</a:t>
            </a:r>
            <a:r>
              <a:rPr lang="en-US" sz="2400" dirty="0" smtClean="0">
                <a:latin typeface="Times New Roman" panose="02020603050405020304" charset="0"/>
                <a:cs typeface="Times New Roman" panose="02020603050405020304" charset="0"/>
                <a:sym typeface="+mn-ea"/>
              </a:rPr>
              <a:t> is produced by medium-grade regional metamorphism. All schists contain more than 50% platy and elongated minerals, all of which are large enough to be clearly visible.</a:t>
            </a:r>
            <a:endParaRPr lang="en-US" sz="2400" dirty="0" smtClean="0">
              <a:latin typeface="Times New Roman" panose="02020603050405020304" charset="0"/>
              <a:cs typeface="Times New Roman" panose="02020603050405020304" charset="0"/>
            </a:endParaRPr>
          </a:p>
          <a:p>
            <a:pPr marL="0" lvl="2" indent="0" algn="just">
              <a:lnSpc>
                <a:spcPct val="150000"/>
              </a:lnSpc>
              <a:buFont typeface="+mj-lt"/>
              <a:buNone/>
            </a:pPr>
            <a:r>
              <a:rPr lang="en-US" sz="2400" dirty="0" smtClean="0">
                <a:latin typeface="Times New Roman" panose="02020603050405020304" charset="0"/>
                <a:cs typeface="Times New Roman" panose="02020603050405020304" charset="0"/>
                <a:sym typeface="+mn-ea"/>
              </a:rPr>
              <a:t>4)</a:t>
            </a:r>
            <a:r>
              <a:rPr lang="en-US" sz="2400" b="1" dirty="0" smtClean="0">
                <a:latin typeface="Times New Roman" panose="02020603050405020304" charset="0"/>
                <a:cs typeface="Times New Roman" panose="02020603050405020304" charset="0"/>
                <a:sym typeface="+mn-ea"/>
              </a:rPr>
              <a:t>  Gneissis:-</a:t>
            </a:r>
            <a:r>
              <a:rPr lang="en-US" sz="2400" dirty="0" smtClean="0">
                <a:latin typeface="Times New Roman" panose="02020603050405020304" charset="0"/>
                <a:cs typeface="Times New Roman" panose="02020603050405020304" charset="0"/>
                <a:sym typeface="+mn-ea"/>
              </a:rPr>
              <a:t> a high-grade metamorphic rock that is streaked or has segregated bands of light and dark minerals. </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None/>
            </a:pPr>
            <a:r>
              <a:rPr lang="en-US" sz="2400" b="1" dirty="0" smtClean="0">
                <a:latin typeface="Times New Roman" panose="02020603050405020304" charset="0"/>
                <a:cs typeface="Times New Roman" panose="02020603050405020304" charset="0"/>
                <a:sym typeface="+mn-ea"/>
              </a:rPr>
              <a:t>               Non foliated Metamorphic rocks</a:t>
            </a:r>
            <a:endParaRPr lang="en-US" sz="2400" b="1"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b="1" dirty="0" smtClean="0">
                <a:latin typeface="Times New Roman" panose="02020603050405020304" charset="0"/>
                <a:cs typeface="Times New Roman" panose="02020603050405020304" charset="0"/>
                <a:sym typeface="+mn-ea"/>
              </a:rPr>
              <a:t>Hornfels:</a:t>
            </a:r>
            <a:r>
              <a:rPr lang="en-US" sz="2400" dirty="0" smtClean="0">
                <a:latin typeface="Times New Roman" panose="02020603050405020304" charset="0"/>
                <a:cs typeface="Times New Roman" panose="02020603050405020304" charset="0"/>
                <a:sym typeface="+mn-ea"/>
              </a:rPr>
              <a:t> a high-grade contact metamorphic rock  fine  grain size.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b="1" dirty="0" smtClean="0">
                <a:latin typeface="Times New Roman" panose="02020603050405020304" charset="0"/>
                <a:cs typeface="Times New Roman" panose="02020603050405020304" charset="0"/>
                <a:sym typeface="+mn-ea"/>
              </a:rPr>
              <a:t>Granofels:</a:t>
            </a:r>
            <a:r>
              <a:rPr lang="en-US" sz="2400" dirty="0" smtClean="0">
                <a:latin typeface="Times New Roman" panose="02020603050405020304" charset="0"/>
                <a:cs typeface="Times New Roman" panose="02020603050405020304" charset="0"/>
                <a:sym typeface="+mn-ea"/>
              </a:rPr>
              <a:t> a high-grade contact metamorphic rock with coarse grain.</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b="1" dirty="0" smtClean="0">
                <a:latin typeface="Times New Roman" panose="02020603050405020304" charset="0"/>
                <a:cs typeface="Times New Roman" panose="02020603050405020304" charset="0"/>
                <a:sym typeface="+mn-ea"/>
              </a:rPr>
              <a:t>Serpentinite:</a:t>
            </a:r>
            <a:r>
              <a:rPr lang="en-US" sz="2400" dirty="0" smtClean="0">
                <a:latin typeface="Times New Roman" panose="02020603050405020304" charset="0"/>
                <a:cs typeface="Times New Roman" panose="02020603050405020304" charset="0"/>
                <a:sym typeface="+mn-ea"/>
              </a:rPr>
              <a:t> an ultramafic rock metamorphosed at low grade, so that it contains mostly serpentine.</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b="1" dirty="0" smtClean="0">
                <a:latin typeface="Times New Roman" panose="02020603050405020304" charset="0"/>
                <a:cs typeface="Times New Roman" panose="02020603050405020304" charset="0"/>
                <a:sym typeface="+mn-ea"/>
              </a:rPr>
              <a:t>Eclogite:</a:t>
            </a:r>
            <a:r>
              <a:rPr lang="en-US" sz="2400" dirty="0" smtClean="0">
                <a:latin typeface="Times New Roman" panose="02020603050405020304" charset="0"/>
                <a:cs typeface="Times New Roman" panose="02020603050405020304" charset="0"/>
                <a:sym typeface="+mn-ea"/>
              </a:rPr>
              <a:t> a green and red metamorphic rock that contains clinopyroxene and garnet .</a:t>
            </a:r>
            <a:endParaRPr lang="en-US" sz="2400" dirty="0" smtClean="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9525"/>
            <a:ext cx="9144000" cy="6857365"/>
          </a:xfrm>
        </p:spPr>
        <p:txBody>
          <a:bodyPr>
            <a:normAutofit lnSpcReduction="20000"/>
          </a:bodyPr>
          <a:p>
            <a:pPr marL="0" indent="0" algn="just">
              <a:buFont typeface="+mj-lt"/>
              <a:buNone/>
            </a:pPr>
            <a:r>
              <a:rPr lang="en-US" dirty="0" smtClean="0">
                <a:latin typeface="Times New Roman" panose="02020603050405020304" charset="0"/>
                <a:cs typeface="Times New Roman" panose="02020603050405020304" charset="0"/>
                <a:sym typeface="+mn-ea"/>
              </a:rPr>
              <a:t> </a:t>
            </a:r>
            <a:endParaRPr lang="en-US" dirty="0" smtClean="0">
              <a:latin typeface="Times New Roman" panose="02020603050405020304" charset="0"/>
              <a:cs typeface="Times New Roman" panose="02020603050405020304" charset="0"/>
            </a:endParaRPr>
          </a:p>
          <a:p>
            <a:pPr marL="0" indent="0" algn="just">
              <a:lnSpc>
                <a:spcPct val="150000"/>
              </a:lnSpc>
              <a:buFont typeface="+mj-lt"/>
              <a:buNone/>
            </a:pPr>
            <a:r>
              <a:rPr lang="en-US" dirty="0" smtClean="0">
                <a:latin typeface="Times New Roman" panose="02020603050405020304" charset="0"/>
                <a:cs typeface="Times New Roman" panose="02020603050405020304" charset="0"/>
                <a:sym typeface="+mn-ea"/>
              </a:rPr>
              <a:t>5)  </a:t>
            </a:r>
            <a:r>
              <a:rPr lang="en-US" sz="2400" b="1" dirty="0" smtClean="0">
                <a:latin typeface="Times New Roman" panose="02020603050405020304" charset="0"/>
                <a:cs typeface="Times New Roman" panose="02020603050405020304" charset="0"/>
                <a:sym typeface="+mn-ea"/>
              </a:rPr>
              <a:t>Quartzite:  </a:t>
            </a:r>
            <a:r>
              <a:rPr lang="en-US" sz="2400" dirty="0" smtClean="0">
                <a:latin typeface="Times New Roman" panose="02020603050405020304" charset="0"/>
                <a:cs typeface="Times New Roman" panose="02020603050405020304" charset="0"/>
                <a:sym typeface="+mn-ea"/>
              </a:rPr>
              <a:t>medium to high-grade metamorphic rocks. </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dirty="0" smtClean="0">
                <a:latin typeface="Times New Roman" panose="02020603050405020304" charset="0"/>
                <a:cs typeface="Times New Roman" panose="02020603050405020304" charset="0"/>
                <a:sym typeface="+mn-ea"/>
              </a:rPr>
              <a:t>6)  </a:t>
            </a:r>
            <a:r>
              <a:rPr lang="en-US" sz="2400" b="1" dirty="0" smtClean="0">
                <a:latin typeface="Times New Roman" panose="02020603050405020304" charset="0"/>
                <a:cs typeface="Times New Roman" panose="02020603050405020304" charset="0"/>
                <a:sym typeface="+mn-ea"/>
              </a:rPr>
              <a:t>Marble: </a:t>
            </a:r>
            <a:r>
              <a:rPr lang="en-US" sz="2400" dirty="0" smtClean="0">
                <a:latin typeface="Times New Roman" panose="02020603050405020304" charset="0"/>
                <a:cs typeface="Times New Roman" panose="02020603050405020304" charset="0"/>
                <a:sym typeface="+mn-ea"/>
              </a:rPr>
              <a:t>is the metamorphic product of heat and pressure acting on limestone and dolomites.</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dirty="0" smtClean="0">
                <a:latin typeface="Times New Roman" panose="02020603050405020304" charset="0"/>
                <a:cs typeface="Times New Roman" panose="02020603050405020304" charset="0"/>
                <a:sym typeface="+mn-ea"/>
              </a:rPr>
              <a:t>7)  </a:t>
            </a:r>
            <a:r>
              <a:rPr lang="en-US" sz="2400" b="1" dirty="0" smtClean="0">
                <a:latin typeface="Times New Roman" panose="02020603050405020304" charset="0"/>
                <a:cs typeface="Times New Roman" panose="02020603050405020304" charset="0"/>
                <a:sym typeface="+mn-ea"/>
              </a:rPr>
              <a:t>Argillite:</a:t>
            </a:r>
            <a:r>
              <a:rPr lang="en-US" sz="2400" dirty="0" smtClean="0">
                <a:latin typeface="Times New Roman" panose="02020603050405020304" charset="0"/>
                <a:cs typeface="Times New Roman" panose="02020603050405020304" charset="0"/>
                <a:sym typeface="+mn-ea"/>
              </a:rPr>
              <a:t>  is a low-grade non-foliated metamorphic rock made from a mudstone or other clay rich sedimentary rocks. </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dirty="0" smtClean="0">
                <a:latin typeface="Times New Roman" panose="02020603050405020304" charset="0"/>
                <a:cs typeface="Times New Roman" panose="02020603050405020304" charset="0"/>
                <a:sym typeface="+mn-ea"/>
              </a:rPr>
              <a:t>8)  </a:t>
            </a:r>
            <a:r>
              <a:rPr lang="en-US" sz="2400" b="1" dirty="0" smtClean="0">
                <a:latin typeface="Times New Roman" panose="02020603050405020304" charset="0"/>
                <a:cs typeface="Times New Roman" panose="02020603050405020304" charset="0"/>
                <a:sym typeface="+mn-ea"/>
              </a:rPr>
              <a:t>Greenstone: </a:t>
            </a:r>
            <a:r>
              <a:rPr lang="en-US" sz="2400" dirty="0" smtClean="0">
                <a:latin typeface="Times New Roman" panose="02020603050405020304" charset="0"/>
                <a:cs typeface="Times New Roman" panose="02020603050405020304" charset="0"/>
                <a:sym typeface="+mn-ea"/>
              </a:rPr>
              <a:t>is a metamorphosed form of mafic volcanic rocks.</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dirty="0" smtClean="0">
                <a:latin typeface="Times New Roman" panose="02020603050405020304" charset="0"/>
                <a:cs typeface="Times New Roman" panose="02020603050405020304" charset="0"/>
                <a:sym typeface="+mn-ea"/>
              </a:rPr>
              <a:t>9)  </a:t>
            </a:r>
            <a:r>
              <a:rPr lang="en-US" sz="2400" b="1" dirty="0" smtClean="0">
                <a:latin typeface="Times New Roman" panose="02020603050405020304" charset="0"/>
                <a:cs typeface="Times New Roman" panose="02020603050405020304" charset="0"/>
                <a:sym typeface="+mn-ea"/>
              </a:rPr>
              <a:t>Amphybolite:</a:t>
            </a:r>
            <a:r>
              <a:rPr lang="en-US" sz="2400" dirty="0" smtClean="0">
                <a:latin typeface="Times New Roman" panose="02020603050405020304" charset="0"/>
                <a:cs typeface="Times New Roman" panose="02020603050405020304" charset="0"/>
                <a:sym typeface="+mn-ea"/>
              </a:rPr>
              <a:t> is mostly non-foliated rock made up of amphibole and plagioclase feldspars. </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dirty="0" smtClean="0">
                <a:latin typeface="Times New Roman" panose="02020603050405020304" charset="0"/>
                <a:cs typeface="Times New Roman" panose="02020603050405020304" charset="0"/>
                <a:sym typeface="+mn-ea"/>
              </a:rPr>
              <a:t>10)  </a:t>
            </a:r>
            <a:r>
              <a:rPr lang="en-US" sz="2400" b="1" dirty="0" smtClean="0">
                <a:latin typeface="Times New Roman" panose="02020603050405020304" charset="0"/>
                <a:cs typeface="Times New Roman" panose="02020603050405020304" charset="0"/>
                <a:sym typeface="+mn-ea"/>
              </a:rPr>
              <a:t>Granulite:</a:t>
            </a:r>
            <a:r>
              <a:rPr lang="en-US" sz="2400" dirty="0" smtClean="0">
                <a:latin typeface="Times New Roman" panose="02020603050405020304" charset="0"/>
                <a:cs typeface="Times New Roman" panose="02020603050405020304" charset="0"/>
                <a:sym typeface="+mn-ea"/>
              </a:rPr>
              <a:t> a high grade rock of pelitic, mafic, or quartzo-feldspathic parentage that is predominantly composed of OH-free minerals.</a:t>
            </a:r>
            <a:endParaRPr lang="en-US" sz="2400" dirty="0" smtClean="0">
              <a:latin typeface="Times New Roman" panose="02020603050405020304" charset="0"/>
              <a:cs typeface="Times New Roman" panose="02020603050405020304" charset="0"/>
            </a:endParaRPr>
          </a:p>
          <a:p>
            <a:pPr marL="0" indent="0" algn="just">
              <a:lnSpc>
                <a:spcPct val="150000"/>
              </a:lnSpc>
              <a:buNone/>
            </a:pPr>
            <a:endParaRPr lang="en-US" sz="2400" dirty="0">
              <a:latin typeface="Times New Roman" panose="02020603050405020304" charset="0"/>
              <a:cs typeface="Times New Roman" panose="02020603050405020304" charset="0"/>
            </a:endParaRPr>
          </a:p>
          <a:p>
            <a:pPr marL="0" indent="0">
              <a:lnSpc>
                <a:spcPct val="150000"/>
              </a:lnSpc>
              <a:buNone/>
            </a:pP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19685"/>
            <a:ext cx="9144000" cy="6837680"/>
          </a:xfrm>
        </p:spPr>
        <p:txBody>
          <a:bodyPr>
            <a:normAutofit/>
          </a:bodyPr>
          <a:p>
            <a:pPr algn="just">
              <a:lnSpc>
                <a:spcPct val="150000"/>
              </a:lnSpc>
              <a:buFont typeface="Wingdings" panose="05000000000000000000" pitchFamily="2" charset="2"/>
              <a:buChar char="v"/>
            </a:pPr>
            <a:r>
              <a:rPr lang="en-US" b="1" dirty="0" smtClean="0">
                <a:sym typeface="+mn-ea"/>
              </a:rPr>
              <a:t> </a:t>
            </a:r>
            <a:r>
              <a:rPr lang="en-US" sz="2400" dirty="0" smtClean="0">
                <a:latin typeface="Times New Roman" panose="02020603050405020304" charset="0"/>
                <a:cs typeface="Times New Roman" panose="02020603050405020304" charset="0"/>
                <a:sym typeface="+mn-ea"/>
              </a:rPr>
              <a:t>Generally in  mapping of metamorphic rocks conside the ff points: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Is the rock layered,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Massive or patchy in appearance?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Are there cross - cutting relationships or contacts between different rock - types?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Is there an intrusion nearby?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You should note such gross features, as they are likely to provide critical clues to the original, pre - metamorphic lithology of the rock (its protolith), and suggest likely associations of rocks that may be present. </a:t>
            </a:r>
            <a:endParaRPr lang="en-US" sz="2400" dirty="0" smtClean="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9525"/>
            <a:ext cx="9124950" cy="6857365"/>
          </a:xfrm>
        </p:spPr>
        <p:txBody>
          <a:bodyPr>
            <a:normAutofit lnSpcReduction="10000"/>
          </a:bodyPr>
          <a:p>
            <a:pPr marL="0" indent="0" algn="just">
              <a:lnSpc>
                <a:spcPct val="150000"/>
              </a:lnSpc>
              <a:buFont typeface="Wingdings" panose="05000000000000000000" pitchFamily="2" charset="2"/>
              <a:buNone/>
            </a:pPr>
            <a:r>
              <a:rPr lang="en-US" sz="2800" b="1" dirty="0" smtClean="0">
                <a:sym typeface="+mn-ea"/>
              </a:rPr>
              <a:t>     </a:t>
            </a:r>
            <a:r>
              <a:rPr lang="en-US" sz="2400" b="1" dirty="0" smtClean="0">
                <a:latin typeface="Times New Roman" panose="02020603050405020304" charset="0"/>
                <a:cs typeface="Times New Roman" panose="02020603050405020304" charset="0"/>
                <a:sym typeface="+mn-ea"/>
              </a:rPr>
              <a:t>3.4. Recognition of geological contacts and structures</a:t>
            </a:r>
            <a:endParaRPr lang="en-US" sz="2400" b="1" dirty="0" smtClean="0">
              <a:latin typeface="Times New Roman" panose="02020603050405020304" charset="0"/>
              <a:ea typeface="SimSun" panose="02010600030101010101" pitchFamily="2" charset="-122"/>
              <a:cs typeface="Times New Roman" panose="02020603050405020304" charset="0"/>
            </a:endParaRPr>
          </a:p>
          <a:p>
            <a:pPr algn="just">
              <a:lnSpc>
                <a:spcPct val="150000"/>
              </a:lnSpc>
              <a:buFont typeface="Wingdings" panose="05000000000000000000" pitchFamily="2" charset="2"/>
              <a:buChar char="v"/>
            </a:pPr>
            <a:r>
              <a:rPr lang="en-US" altLang="zh-CN" sz="2400" b="1" dirty="0" smtClean="0">
                <a:latin typeface="Times New Roman" panose="02020603050405020304" charset="0"/>
                <a:ea typeface="SimSun" panose="02010600030101010101" pitchFamily="2" charset="-122"/>
                <a:cs typeface="Times New Roman" panose="02020603050405020304" charset="0"/>
                <a:sym typeface="+mn-ea"/>
              </a:rPr>
              <a:t> Contacts: - </a:t>
            </a: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are boundaries that separate one rock body from another.</a:t>
            </a:r>
            <a:endParaRPr lang="en-US" altLang="zh-CN" sz="2400" dirty="0" smtClean="0">
              <a:latin typeface="Times New Roman" panose="02020603050405020304" charset="0"/>
              <a:ea typeface="SimSun" panose="02010600030101010101" pitchFamily="2" charset="-122"/>
              <a:cs typeface="Times New Roman" panose="02020603050405020304" charset="0"/>
            </a:endParaRPr>
          </a:p>
          <a:p>
            <a:pPr marL="457200" indent="-457200" algn="just">
              <a:lnSpc>
                <a:spcPct val="150000"/>
              </a:lnSpc>
              <a:buFont typeface="+mj-lt"/>
              <a:buAutoNum type="arabicParenR"/>
            </a:pP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Depositional contact (</a:t>
            </a:r>
            <a:r>
              <a:rPr lang="en-US" sz="2400" dirty="0" smtClean="0">
                <a:latin typeface="Times New Roman" panose="02020603050405020304" charset="0"/>
                <a:cs typeface="Times New Roman" panose="02020603050405020304" charset="0"/>
                <a:sym typeface="+mn-ea"/>
              </a:rPr>
              <a:t>sharp or gradational </a:t>
            </a: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a:t>
            </a:r>
            <a:endParaRPr lang="en-US" altLang="zh-CN" sz="2400" dirty="0" smtClean="0">
              <a:latin typeface="Times New Roman" panose="02020603050405020304" charset="0"/>
              <a:ea typeface="SimSun" panose="02010600030101010101" pitchFamily="2" charset="-122"/>
              <a:cs typeface="Times New Roman" panose="02020603050405020304" charset="0"/>
            </a:endParaRPr>
          </a:p>
          <a:p>
            <a:pPr marL="457200" indent="-457200" algn="just">
              <a:lnSpc>
                <a:spcPct val="150000"/>
              </a:lnSpc>
              <a:buFont typeface="+mj-lt"/>
              <a:buAutoNum type="arabicParenR"/>
            </a:pP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Tectonic contact (fault  &amp;shear zone contact). </a:t>
            </a:r>
            <a:endParaRPr lang="en-US" altLang="zh-CN" sz="2400" dirty="0" smtClean="0">
              <a:latin typeface="Times New Roman" panose="02020603050405020304" charset="0"/>
              <a:ea typeface="SimSun" panose="02010600030101010101" pitchFamily="2" charset="-122"/>
              <a:cs typeface="Times New Roman" panose="02020603050405020304" charset="0"/>
            </a:endParaRPr>
          </a:p>
          <a:p>
            <a:pPr marL="457200" indent="-457200" algn="just">
              <a:lnSpc>
                <a:spcPct val="150000"/>
              </a:lnSpc>
              <a:buFont typeface="+mj-lt"/>
              <a:buAutoNum type="arabicParenR"/>
            </a:pP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Intrusive contacts.</a:t>
            </a:r>
            <a:endParaRPr lang="en-US" altLang="zh-CN" sz="2400" dirty="0" smtClean="0">
              <a:latin typeface="Times New Roman" panose="02020603050405020304" charset="0"/>
              <a:ea typeface="SimSun" panose="02010600030101010101" pitchFamily="2" charset="-122"/>
              <a:cs typeface="Times New Roman" panose="02020603050405020304" charset="0"/>
            </a:endParaRPr>
          </a:p>
          <a:p>
            <a:pPr marL="457200" indent="-457200" algn="just">
              <a:lnSpc>
                <a:spcPct val="150000"/>
              </a:lnSpc>
              <a:buFont typeface="+mj-lt"/>
              <a:buAutoNum type="arabicParenR"/>
            </a:pP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Unconformity contact.</a:t>
            </a:r>
            <a:endParaRPr lang="en-US" altLang="zh-CN" sz="2400" dirty="0" smtClean="0">
              <a:latin typeface="Times New Roman" panose="02020603050405020304" charset="0"/>
              <a:ea typeface="SimSun" panose="02010600030101010101" pitchFamily="2" charset="-122"/>
              <a:cs typeface="Times New Roman" panose="02020603050405020304" charset="0"/>
            </a:endParaRPr>
          </a:p>
          <a:p>
            <a:pPr marL="342900" lvl="2" indent="-342900" algn="just">
              <a:lnSpc>
                <a:spcPct val="150000"/>
              </a:lnSpc>
              <a:buFont typeface="Wingdings" panose="05000000000000000000" pitchFamily="2" charset="2"/>
              <a:buChar char="v"/>
            </a:pP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Types of unconformities:</a:t>
            </a:r>
            <a:endParaRPr lang="en-US" altLang="zh-CN" sz="2400" dirty="0" smtClean="0">
              <a:latin typeface="Times New Roman" panose="02020603050405020304" charset="0"/>
              <a:ea typeface="SimSun" panose="02010600030101010101" pitchFamily="2" charset="-122"/>
              <a:cs typeface="Times New Roman" panose="02020603050405020304" charset="0"/>
            </a:endParaRPr>
          </a:p>
          <a:p>
            <a:pPr marL="342900" lvl="2" indent="-342900" algn="just">
              <a:lnSpc>
                <a:spcPct val="150000"/>
              </a:lnSpc>
              <a:buFont typeface="Wingdings" panose="05000000000000000000" pitchFamily="2" charset="2"/>
              <a:buChar char="q"/>
            </a:pP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Parallel unconformity, disconformity</a:t>
            </a:r>
            <a:endParaRPr lang="en-US" altLang="zh-CN" sz="2400" dirty="0" smtClean="0">
              <a:latin typeface="Times New Roman" panose="02020603050405020304" charset="0"/>
              <a:ea typeface="SimSun" panose="02010600030101010101" pitchFamily="2" charset="-122"/>
              <a:cs typeface="Times New Roman" panose="02020603050405020304" charset="0"/>
            </a:endParaRPr>
          </a:p>
          <a:p>
            <a:pPr marL="342900" lvl="2" indent="-342900"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Para conformity </a:t>
            </a:r>
            <a:endParaRPr lang="en-US" altLang="zh-CN" sz="2400" dirty="0" smtClean="0">
              <a:latin typeface="Times New Roman" panose="02020603050405020304" charset="0"/>
              <a:ea typeface="SimSun" panose="02010600030101010101" pitchFamily="2" charset="-122"/>
              <a:cs typeface="Times New Roman" panose="02020603050405020304" charset="0"/>
            </a:endParaRPr>
          </a:p>
          <a:p>
            <a:pPr marL="342900" lvl="2" indent="-342900" algn="just">
              <a:lnSpc>
                <a:spcPct val="150000"/>
              </a:lnSpc>
              <a:buFont typeface="Wingdings" panose="05000000000000000000" pitchFamily="2" charset="2"/>
              <a:buChar char="q"/>
            </a:pP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Angular unconformity</a:t>
            </a:r>
            <a:endParaRPr lang="en-US" altLang="zh-CN" sz="2400" dirty="0" smtClean="0">
              <a:latin typeface="Times New Roman" panose="02020603050405020304" charset="0"/>
              <a:ea typeface="SimSun" panose="02010600030101010101" pitchFamily="2" charset="-122"/>
              <a:cs typeface="Times New Roman" panose="02020603050405020304" charset="0"/>
            </a:endParaRPr>
          </a:p>
          <a:p>
            <a:pPr marL="342900" lvl="2" indent="-342900" algn="just">
              <a:lnSpc>
                <a:spcPct val="150000"/>
              </a:lnSpc>
              <a:buFont typeface="Wingdings" panose="05000000000000000000" pitchFamily="2" charset="2"/>
              <a:buChar char="q"/>
            </a:pP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Nonconformity</a:t>
            </a:r>
            <a:endParaRPr lang="en-US" altLang="zh-CN" sz="2400" dirty="0" smtClean="0">
              <a:latin typeface="Times New Roman" panose="02020603050405020304" charset="0"/>
              <a:ea typeface="SimSun" panose="02010600030101010101" pitchFamily="2" charset="-122"/>
              <a:cs typeface="Times New Roman" panose="02020603050405020304" charset="0"/>
            </a:endParaRPr>
          </a:p>
          <a:p>
            <a:pPr marL="1371600" lvl="2" indent="-457200" algn="just">
              <a:buNone/>
            </a:pPr>
            <a:endParaRPr lang="en-US" sz="2400">
              <a:latin typeface="Times New Roman" panose="02020603050405020304" charset="0"/>
              <a:cs typeface="Times New Roman" panose="0202060305040502030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9525"/>
            <a:ext cx="9154160" cy="6857365"/>
          </a:xfrm>
        </p:spPr>
        <p:txBody>
          <a:bodyPr>
            <a:normAutofit lnSpcReduction="20000"/>
          </a:bodyPr>
          <a:p>
            <a:pPr marL="457200" lvl="2" indent="-457200" algn="just">
              <a:lnSpc>
                <a:spcPct val="150000"/>
              </a:lnSpc>
              <a:buNone/>
            </a:pP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1) </a:t>
            </a:r>
            <a:r>
              <a:rPr lang="en-US" altLang="zh-CN" sz="2400" b="1" dirty="0" smtClean="0">
                <a:latin typeface="Times New Roman" panose="02020603050405020304" charset="0"/>
                <a:ea typeface="SimSun" panose="02010600030101010101" pitchFamily="2" charset="-122"/>
                <a:cs typeface="Times New Roman" panose="02020603050405020304" charset="0"/>
                <a:sym typeface="+mn-ea"/>
              </a:rPr>
              <a:t>Angular unconformity: </a:t>
            </a:r>
            <a:r>
              <a:rPr lang="en-US" altLang="zh-CN" sz="2400" dirty="0" smtClean="0">
                <a:latin typeface="Times New Roman" panose="02020603050405020304" charset="0"/>
                <a:ea typeface="SimSun" panose="02010600030101010101" pitchFamily="2" charset="-122"/>
                <a:cs typeface="Times New Roman" panose="02020603050405020304" charset="0"/>
                <a:sym typeface="+mn-ea"/>
              </a:rPr>
              <a:t>is </a:t>
            </a:r>
            <a:r>
              <a:rPr lang="en-US" sz="2400" dirty="0" smtClean="0">
                <a:latin typeface="Times New Roman" panose="02020603050405020304" charset="0"/>
                <a:cs typeface="Times New Roman" panose="02020603050405020304" charset="0"/>
                <a:sym typeface="+mn-ea"/>
              </a:rPr>
              <a:t>the older strata dip at an angle different from that of the younger beds.</a:t>
            </a:r>
            <a:endParaRPr lang="en-US" sz="2400" dirty="0" smtClean="0">
              <a:latin typeface="Times New Roman" panose="02020603050405020304" charset="0"/>
              <a:cs typeface="Times New Roman" panose="02020603050405020304" charset="0"/>
            </a:endParaRPr>
          </a:p>
          <a:p>
            <a:pPr marL="514350" indent="-514350" algn="just">
              <a:lnSpc>
                <a:spcPct val="150000"/>
              </a:lnSpc>
              <a:buNone/>
            </a:pPr>
            <a:r>
              <a:rPr lang="en-US" sz="2400" dirty="0" smtClean="0">
                <a:latin typeface="Times New Roman" panose="02020603050405020304" charset="0"/>
                <a:cs typeface="Times New Roman" panose="02020603050405020304" charset="0"/>
                <a:sym typeface="+mn-ea"/>
              </a:rPr>
              <a:t>2) </a:t>
            </a:r>
            <a:r>
              <a:rPr lang="en-US" sz="2400" b="1" dirty="0" smtClean="0">
                <a:latin typeface="Times New Roman" panose="02020603050405020304" charset="0"/>
                <a:cs typeface="Times New Roman" panose="02020603050405020304" charset="0"/>
                <a:sym typeface="+mn-ea"/>
              </a:rPr>
              <a:t>Disconformity: </a:t>
            </a:r>
            <a:r>
              <a:rPr lang="en-US" sz="2400" dirty="0" smtClean="0">
                <a:latin typeface="Times New Roman" panose="02020603050405020304" charset="0"/>
                <a:cs typeface="Times New Roman" panose="02020603050405020304" charset="0"/>
                <a:sym typeface="+mn-ea"/>
              </a:rPr>
              <a:t>are breaks in the rock record where the strata on both sides of the unconformity are essentially parallel.</a:t>
            </a:r>
            <a:endParaRPr lang="en-US" sz="2400" dirty="0" smtClean="0">
              <a:latin typeface="Times New Roman" panose="02020603050405020304" charset="0"/>
              <a:cs typeface="Times New Roman" panose="02020603050405020304" charset="0"/>
            </a:endParaRPr>
          </a:p>
          <a:p>
            <a:pPr marL="514350" indent="-514350" algn="just">
              <a:lnSpc>
                <a:spcPct val="150000"/>
              </a:lnSpc>
              <a:buNone/>
            </a:pPr>
            <a:r>
              <a:rPr lang="en-US" sz="2400" dirty="0" smtClean="0">
                <a:latin typeface="Times New Roman" panose="02020603050405020304" charset="0"/>
                <a:cs typeface="Times New Roman" panose="02020603050405020304" charset="0"/>
                <a:sym typeface="+mn-ea"/>
              </a:rPr>
              <a:t>3) </a:t>
            </a:r>
            <a:r>
              <a:rPr lang="en-US" sz="2400" b="1" dirty="0" smtClean="0">
                <a:latin typeface="Times New Roman" panose="02020603050405020304" charset="0"/>
                <a:cs typeface="Times New Roman" panose="02020603050405020304" charset="0"/>
                <a:sym typeface="+mn-ea"/>
              </a:rPr>
              <a:t>Nonconformity:</a:t>
            </a:r>
            <a:r>
              <a:rPr lang="en-US" sz="2400" dirty="0" smtClean="0">
                <a:latin typeface="Times New Roman" panose="02020603050405020304" charset="0"/>
                <a:cs typeface="Times New Roman" panose="02020603050405020304" charset="0"/>
                <a:sym typeface="+mn-ea"/>
              </a:rPr>
              <a:t> where the break separates older metamorphic or igneous rocks from younger sedimentary rocks.</a:t>
            </a:r>
            <a:endParaRPr lang="en-US" sz="2400" dirty="0" smtClean="0">
              <a:latin typeface="Times New Roman" panose="02020603050405020304" charset="0"/>
              <a:cs typeface="Times New Roman" panose="02020603050405020304" charset="0"/>
            </a:endParaRPr>
          </a:p>
          <a:p>
            <a:pPr marL="0" indent="0">
              <a:lnSpc>
                <a:spcPct val="150000"/>
              </a:lnSpc>
              <a:buFont typeface="Wingdings" panose="05000000000000000000" pitchFamily="2" charset="2"/>
              <a:buNone/>
            </a:pPr>
            <a:r>
              <a:rPr lang="en-US" sz="2400" dirty="0" smtClean="0">
                <a:latin typeface="Times New Roman" panose="02020603050405020304" charset="0"/>
                <a:cs typeface="Times New Roman" panose="02020603050405020304" charset="0"/>
                <a:sym typeface="+mn-ea"/>
              </a:rPr>
              <a:t>4) </a:t>
            </a:r>
            <a:r>
              <a:rPr lang="en-US" sz="2400" b="1" dirty="0" smtClean="0">
                <a:latin typeface="Times New Roman" panose="02020603050405020304" charset="0"/>
                <a:cs typeface="Times New Roman" panose="02020603050405020304" charset="0"/>
                <a:sym typeface="+mn-ea"/>
              </a:rPr>
              <a:t>Para conformity:</a:t>
            </a:r>
            <a:r>
              <a:rPr lang="en-US" sz="2400" dirty="0" smtClean="0">
                <a:latin typeface="Times New Roman" panose="02020603050405020304" charset="0"/>
                <a:cs typeface="Times New Roman" panose="02020603050405020304" charset="0"/>
                <a:sym typeface="+mn-ea"/>
              </a:rPr>
              <a:t> The breaks in the rock record is difficult to identify or if not visible.</a:t>
            </a:r>
            <a:endParaRPr lang="en-US" sz="2400" dirty="0" smtClean="0">
              <a:latin typeface="Times New Roman" panose="02020603050405020304" charset="0"/>
              <a:cs typeface="Times New Roman" panose="02020603050405020304" charset="0"/>
              <a:sym typeface="+mn-ea"/>
            </a:endParaRPr>
          </a:p>
          <a:p>
            <a:pPr marL="0" indent="0">
              <a:lnSpc>
                <a:spcPct val="150000"/>
              </a:lnSpc>
              <a:buFont typeface="Wingdings" panose="05000000000000000000" pitchFamily="2" charset="2"/>
              <a:buNone/>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 Structural measurements and notations</a:t>
            </a:r>
            <a:endParaRPr lang="en-US" sz="2400"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Planar features:</a:t>
            </a:r>
            <a:r>
              <a:rPr lang="en-US" sz="2400" dirty="0" smtClean="0">
                <a:latin typeface="Times New Roman" panose="02020603050405020304" charset="0"/>
                <a:cs typeface="Times New Roman" panose="02020603050405020304" charset="0"/>
                <a:sym typeface="+mn-ea"/>
              </a:rPr>
              <a:t> true dip, apparent dip, strike &amp; dip direction.</a:t>
            </a:r>
            <a:endParaRPr lang="en-US" sz="2400"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Leaner features: </a:t>
            </a:r>
            <a:r>
              <a:rPr lang="en-US" sz="2400" dirty="0" smtClean="0">
                <a:latin typeface="Times New Roman" panose="02020603050405020304" charset="0"/>
                <a:cs typeface="Times New Roman" panose="02020603050405020304" charset="0"/>
                <a:sym typeface="+mn-ea"/>
              </a:rPr>
              <a:t>trend, pitch &amp; plunge. </a:t>
            </a:r>
            <a:endParaRPr lang="en-US" sz="2400" dirty="0" smtClean="0">
              <a:latin typeface="Times New Roman" panose="02020603050405020304" charset="0"/>
              <a:cs typeface="Times New Roman" panose="02020603050405020304" charset="0"/>
            </a:endParaRPr>
          </a:p>
          <a:p>
            <a:pPr>
              <a:lnSpc>
                <a:spcPct val="150000"/>
              </a:lnSpc>
              <a:buFont typeface="Wingdings" panose="05000000000000000000" pitchFamily="2" charset="2"/>
              <a:buChar char="v"/>
            </a:pPr>
            <a:r>
              <a:rPr lang="en-US" sz="2400" b="1" dirty="0" smtClean="0">
                <a:latin typeface="Times New Roman" panose="02020603050405020304" charset="0"/>
                <a:cs typeface="Times New Roman" panose="02020603050405020304" charset="0"/>
                <a:sym typeface="+mn-ea"/>
              </a:rPr>
              <a:t>Notations: </a:t>
            </a:r>
            <a:r>
              <a:rPr lang="en-US" sz="2400" dirty="0" smtClean="0">
                <a:latin typeface="Times New Roman" panose="02020603050405020304" charset="0"/>
                <a:cs typeface="Times New Roman" panose="02020603050405020304" charset="0"/>
                <a:sym typeface="+mn-ea"/>
              </a:rPr>
              <a:t>azimuth notations &amp; quadrant/bearing  notations</a:t>
            </a:r>
            <a:endParaRPr lang="en-US" sz="2400" dirty="0" smtClean="0">
              <a:latin typeface="Times New Roman" panose="02020603050405020304" charset="0"/>
              <a:cs typeface="Times New Roman" panose="02020603050405020304" charset="0"/>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9525"/>
            <a:ext cx="9163050" cy="6838315"/>
          </a:xfrm>
        </p:spPr>
        <p:txBody>
          <a:bodyPr>
            <a:normAutofit lnSpcReduction="20000"/>
          </a:bodyPr>
          <a:p>
            <a:pPr algn="just">
              <a:lnSpc>
                <a:spcPct val="150000"/>
              </a:lnSpc>
              <a:buNone/>
            </a:pPr>
            <a:r>
              <a:rPr lang="en-US" sz="2400" b="1" dirty="0" smtClean="0">
                <a:latin typeface="Times New Roman" panose="02020603050405020304" charset="0"/>
                <a:cs typeface="Times New Roman" panose="02020603050405020304" charset="0"/>
                <a:sym typeface="+mn-ea"/>
              </a:rPr>
              <a:t>3.5  USE OF TOPOGRAPHIC MAPS AND IMAGES IN MAPPING</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Map is the simplified, diminished scale, plane sheet representation of the real world location or objects.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Topographic maps is the  three dimensional representation of the real world location or objects.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Use of topographic maps:-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Show altitudes of ground surfaces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Show specific formations/land form, such as mountains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To decide the best location engineering structures.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Show the contours and elevations of physical features are easy to understand.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q"/>
            </a:pPr>
            <a:r>
              <a:rPr lang="en-US" sz="2400" dirty="0" smtClean="0">
                <a:latin typeface="Times New Roman" panose="02020603050405020304" charset="0"/>
                <a:cs typeface="Times New Roman" panose="02020603050405020304" charset="0"/>
                <a:sym typeface="+mn-ea"/>
              </a:rPr>
              <a:t> To decide the best location  groundwater.</a:t>
            </a:r>
            <a:endParaRPr lang="en-US" sz="2400" dirty="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9525"/>
            <a:ext cx="9135110" cy="6847205"/>
          </a:xfrm>
        </p:spPr>
        <p:txBody>
          <a:bodyPr>
            <a:normAutofit/>
          </a:bodyPr>
          <a:p>
            <a:pPr marL="0" indent="0" algn="just">
              <a:lnSpc>
                <a:spcPct val="150000"/>
              </a:lnSpc>
              <a:buFont typeface="Wingdings" panose="05000000000000000000" pitchFamily="2" charset="2"/>
              <a:buNone/>
            </a:pPr>
            <a:r>
              <a:rPr lang="en-US" b="1" dirty="0" smtClean="0">
                <a:sym typeface="+mn-ea"/>
              </a:rPr>
              <a:t>                 </a:t>
            </a:r>
            <a:r>
              <a:rPr lang="en-US" sz="2400" b="1" dirty="0" smtClean="0">
                <a:latin typeface="Times New Roman" panose="02020603050405020304" charset="0"/>
                <a:cs typeface="Times New Roman" panose="02020603050405020304" charset="0"/>
                <a:sym typeface="+mn-ea"/>
              </a:rPr>
              <a:t> Aerial photograph</a:t>
            </a:r>
            <a:r>
              <a:rPr lang="en-US" sz="2400" b="1" u="sng" dirty="0" smtClean="0">
                <a:latin typeface="Times New Roman" panose="02020603050405020304" charset="0"/>
                <a:cs typeface="Times New Roman" panose="02020603050405020304" charset="0"/>
                <a:sym typeface="+mn-ea"/>
              </a:rPr>
              <a:t>y </a:t>
            </a:r>
            <a:endParaRPr lang="en-US" sz="2400" b="1" u="sng"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It is  done by aircraft, helicopters, &amp;rockets.</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Aerial Photographs are taken by a camera in an airplane.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There's a theoretical upper limit to how high the photos can be taken.</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It is  necessarily implies atmospheric flight;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The trajectory of the craft taking the photos is ultimately suborbital.</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The altitude varies depending on the purpose of the photo, but is typically about 5,000 - 30,000 feet.  </a:t>
            </a:r>
            <a:endParaRPr lang="en-US" sz="2400" dirty="0" smtClean="0">
              <a:latin typeface="Times New Roman" panose="02020603050405020304" charset="0"/>
              <a:cs typeface="Times New Roman" panose="02020603050405020304" charset="0"/>
            </a:endParaRPr>
          </a:p>
          <a:p>
            <a:pPr marL="514350" indent="-514350" algn="just">
              <a:lnSpc>
                <a:spcPct val="150000"/>
              </a:lnSpc>
              <a:buNone/>
            </a:pPr>
            <a:r>
              <a:rPr lang="en-US" dirty="0" smtClean="0">
                <a:latin typeface="Times New Roman" panose="02020603050405020304" charset="0"/>
                <a:cs typeface="Times New Roman" panose="02020603050405020304" charset="0"/>
                <a:sym typeface="+mn-ea"/>
              </a:rPr>
              <a:t>                              </a:t>
            </a:r>
            <a:endParaRPr lang="en-US">
              <a:latin typeface="Times New Roman" panose="02020603050405020304" charset="0"/>
              <a:cs typeface="Times New Roman" panose="0202060305040502030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2860" y="19050"/>
            <a:ext cx="9116060" cy="6828790"/>
          </a:xfrm>
        </p:spPr>
        <p:txBody>
          <a:bodyPr>
            <a:normAutofit/>
          </a:bodyPr>
          <a:p>
            <a:pPr algn="just">
              <a:lnSpc>
                <a:spcPct val="150000"/>
              </a:lnSpc>
              <a:buNone/>
            </a:pPr>
            <a:r>
              <a:rPr lang="en-US" sz="2400" b="1"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Advantage of aerial photography:</a:t>
            </a:r>
            <a:endParaRPr lang="en-US" sz="2400" b="1"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May show more detail than map</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Landform may be interpreted before mapping</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Clear depiction of land features </a:t>
            </a:r>
            <a:endParaRPr lang="en-US" sz="2400" dirty="0" smtClean="0">
              <a:latin typeface="Times New Roman" panose="02020603050405020304" charset="0"/>
              <a:cs typeface="Times New Roman" panose="02020603050405020304" charset="0"/>
            </a:endParaRPr>
          </a:p>
          <a:p>
            <a:pPr algn="just">
              <a:lnSpc>
                <a:spcPct val="150000"/>
              </a:lnSpc>
              <a:buNone/>
            </a:pPr>
            <a:r>
              <a:rPr lang="en-US" sz="2400" b="1" dirty="0" smtClean="0">
                <a:latin typeface="Times New Roman" panose="02020603050405020304" charset="0"/>
                <a:cs typeface="Times New Roman" panose="02020603050405020304" charset="0"/>
                <a:sym typeface="+mn-ea"/>
              </a:rPr>
              <a:t>       Disadvantage of aerial photography:</a:t>
            </a:r>
            <a:endParaRPr lang="en-US" sz="2400" b="1"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Limited global converge</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Costly &amp; rare available for free</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May be difficult to obtain for some area</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No contour  line &amp;distortion may be occur</a:t>
            </a:r>
            <a:endParaRPr lang="en-US" sz="2400" dirty="0" smtClean="0">
              <a:latin typeface="Times New Roman" panose="02020603050405020304" charset="0"/>
              <a:cs typeface="Times New Roman" panose="02020603050405020304" charset="0"/>
            </a:endParaRPr>
          </a:p>
          <a:p>
            <a:pPr algn="just">
              <a:lnSpc>
                <a:spcPct val="150000"/>
              </a:lnSpc>
              <a:buNone/>
            </a:pPr>
            <a:endParaRPr lang="en-US" sz="2400" dirty="0" smtClean="0">
              <a:latin typeface="Times New Roman" panose="02020603050405020304" charset="0"/>
              <a:cs typeface="Times New Roman" panose="02020603050405020304" charset="0"/>
            </a:endParaRPr>
          </a:p>
          <a:p>
            <a:endParaRPr lang="en-US" sz="2400" dirty="0">
              <a:latin typeface="Times New Roman" panose="02020603050405020304" charset="0"/>
              <a:cs typeface="Times New Roman" panose="0202060305040502030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635"/>
            <a:ext cx="9152890" cy="6875780"/>
          </a:xfrm>
        </p:spPr>
        <p:txBody>
          <a:bodyPr>
            <a:noAutofit/>
          </a:bodyPr>
          <a:p>
            <a:pPr marL="514350" indent="-514350" algn="just">
              <a:lnSpc>
                <a:spcPct val="150000"/>
              </a:lnSpc>
              <a:buNone/>
            </a:pPr>
            <a:r>
              <a:rPr lang="en-US" sz="2200" b="1" dirty="0" smtClean="0">
                <a:latin typeface="Times New Roman" panose="02020603050405020304" charset="0"/>
                <a:cs typeface="Times New Roman" panose="02020603050405020304" charset="0"/>
                <a:sym typeface="+mn-ea"/>
              </a:rPr>
              <a:t>                   Satellite Image</a:t>
            </a:r>
            <a:endParaRPr lang="en-US" sz="2200" b="1" u="sng"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
            </a:pPr>
            <a:r>
              <a:rPr lang="en-US" sz="2200" dirty="0" smtClean="0">
                <a:latin typeface="Times New Roman" panose="02020603050405020304" charset="0"/>
                <a:cs typeface="Times New Roman" panose="02020603050405020304" charset="0"/>
                <a:sym typeface="+mn-ea"/>
              </a:rPr>
              <a:t> Data is taken from a satellite in orbit around the earth. </a:t>
            </a:r>
            <a:endParaRPr lang="en-US" sz="22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
            </a:pPr>
            <a:r>
              <a:rPr lang="en-US" sz="2200" dirty="0" smtClean="0">
                <a:latin typeface="Times New Roman" panose="02020603050405020304" charset="0"/>
                <a:cs typeface="Times New Roman" panose="02020603050405020304" charset="0"/>
                <a:sym typeface="+mn-ea"/>
              </a:rPr>
              <a:t>The craft taking the photos is in Low Earth Orbit (LEO) or higher.</a:t>
            </a:r>
            <a:endParaRPr lang="en-US" sz="22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
            </a:pPr>
            <a:r>
              <a:rPr lang="en-US" sz="2200" dirty="0" smtClean="0">
                <a:latin typeface="Times New Roman" panose="02020603050405020304" charset="0"/>
                <a:cs typeface="Times New Roman" panose="02020603050405020304" charset="0"/>
                <a:sym typeface="+mn-ea"/>
              </a:rPr>
              <a:t>LEO is commonly accepted as beginning at about 100 miles.</a:t>
            </a:r>
            <a:endParaRPr lang="en-US" sz="22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
            </a:pPr>
            <a:r>
              <a:rPr lang="en-US" sz="2200" dirty="0" smtClean="0">
                <a:latin typeface="Times New Roman" panose="02020603050405020304" charset="0"/>
                <a:cs typeface="Times New Roman" panose="02020603050405020304" charset="0"/>
                <a:sym typeface="+mn-ea"/>
              </a:rPr>
              <a:t>They are taken above the atmosphere.</a:t>
            </a:r>
            <a:endParaRPr lang="en-US" sz="22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
            </a:pPr>
            <a:r>
              <a:rPr lang="en-US" sz="2200" dirty="0" smtClean="0">
                <a:latin typeface="Times New Roman" panose="02020603050405020304" charset="0"/>
                <a:cs typeface="Times New Roman" panose="02020603050405020304" charset="0"/>
                <a:sym typeface="+mn-ea"/>
              </a:rPr>
              <a:t>Satellite Image Data is taken by a Satellite orbit at an altitude of several hundred to several thousand miles. </a:t>
            </a:r>
            <a:endParaRPr lang="en-US" sz="2200" dirty="0">
              <a:latin typeface="Times New Roman" panose="02020603050405020304" charset="0"/>
              <a:cs typeface="Times New Roman" panose="02020603050405020304" charset="0"/>
            </a:endParaRPr>
          </a:p>
          <a:p>
            <a:pPr marL="0" indent="0">
              <a:lnSpc>
                <a:spcPct val="150000"/>
              </a:lnSpc>
              <a:buNone/>
            </a:pPr>
            <a:r>
              <a:rPr lang="en-US" sz="2200" b="1" dirty="0" smtClean="0">
                <a:latin typeface="Times New Roman" panose="02020603050405020304" charset="0"/>
                <a:cs typeface="Times New Roman" panose="02020603050405020304" charset="0"/>
                <a:sym typeface="+mn-ea"/>
              </a:rPr>
              <a:t>          Advantage satellite image</a:t>
            </a:r>
            <a:r>
              <a:rPr lang="en-US" sz="2200" dirty="0" smtClean="0">
                <a:latin typeface="Times New Roman" panose="02020603050405020304" charset="0"/>
                <a:cs typeface="Times New Roman" panose="02020603050405020304" charset="0"/>
                <a:sym typeface="+mn-ea"/>
              </a:rPr>
              <a:t>:</a:t>
            </a:r>
            <a:endParaRPr lang="en-US" sz="22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200" dirty="0" smtClean="0">
                <a:latin typeface="Times New Roman" panose="02020603050405020304" charset="0"/>
                <a:cs typeface="Times New Roman" panose="02020603050405020304" charset="0"/>
                <a:sym typeface="+mn-ea"/>
              </a:rPr>
              <a:t>Tend to show large area</a:t>
            </a:r>
            <a:endParaRPr lang="en-US" sz="22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200" dirty="0" smtClean="0">
                <a:latin typeface="Times New Roman" panose="02020603050405020304" charset="0"/>
                <a:cs typeface="Times New Roman" panose="02020603050405020304" charset="0"/>
                <a:sym typeface="+mn-ea"/>
              </a:rPr>
              <a:t>More readily available</a:t>
            </a:r>
            <a:endParaRPr lang="en-US" sz="22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200" dirty="0" smtClean="0">
                <a:latin typeface="Times New Roman" panose="02020603050405020304" charset="0"/>
                <a:cs typeface="Times New Roman" panose="02020603050405020304" charset="0"/>
                <a:sym typeface="+mn-ea"/>
              </a:rPr>
              <a:t>More information in different spectral band</a:t>
            </a:r>
            <a:endParaRPr lang="en-US" sz="2200" dirty="0" smtClean="0">
              <a:latin typeface="Times New Roman" panose="02020603050405020304" charset="0"/>
              <a:cs typeface="Times New Roman" panose="02020603050405020304" charset="0"/>
            </a:endParaRPr>
          </a:p>
          <a:p>
            <a:pPr algn="just">
              <a:lnSpc>
                <a:spcPct val="150000"/>
              </a:lnSpc>
              <a:buNone/>
            </a:pPr>
            <a:endParaRPr lang="en-US" sz="2200" dirty="0" smtClean="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19050"/>
            <a:ext cx="9152890" cy="6828790"/>
          </a:xfrm>
        </p:spPr>
        <p:txBody>
          <a:bodyPr>
            <a:normAutofit lnSpcReduction="10000"/>
          </a:bodyPr>
          <a:p>
            <a:pPr>
              <a:lnSpc>
                <a:spcPct val="150000"/>
              </a:lnSpc>
              <a:buFont typeface="Wingdings" panose="05000000000000000000" charset="0"/>
              <a:buChar char="Ø"/>
            </a:pPr>
            <a:r>
              <a:rPr lang="en-US">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 Indicatorsfor the origin of sedimentary rocks:</a:t>
            </a:r>
            <a:endParaRPr lang="en-US" sz="2400">
              <a:latin typeface="Times New Roman" panose="02020603050405020304" charset="0"/>
              <a:cs typeface="Times New Roman" panose="02020603050405020304" charset="0"/>
            </a:endParaRPr>
          </a:p>
          <a:p>
            <a:pPr lvl="1">
              <a:lnSpc>
                <a:spcPct val="150000"/>
              </a:lnSpc>
              <a:buFont typeface="Wingdings" panose="05000000000000000000" charset="0"/>
              <a:buChar char="ü"/>
            </a:pPr>
            <a:r>
              <a:rPr lang="en-US" sz="2400">
                <a:latin typeface="Times New Roman" panose="02020603050405020304" charset="0"/>
                <a:cs typeface="Times New Roman" panose="02020603050405020304" charset="0"/>
                <a:sym typeface="+mn-ea"/>
              </a:rPr>
              <a:t> The presence of stratification.</a:t>
            </a:r>
            <a:endParaRPr lang="en-US" sz="2400">
              <a:latin typeface="Times New Roman" panose="02020603050405020304" charset="0"/>
              <a:cs typeface="Times New Roman" panose="02020603050405020304" charset="0"/>
            </a:endParaRPr>
          </a:p>
          <a:p>
            <a:pPr lvl="1">
              <a:lnSpc>
                <a:spcPct val="150000"/>
              </a:lnSpc>
              <a:buFont typeface="Wingdings" panose="05000000000000000000" charset="0"/>
              <a:buChar char="ü"/>
            </a:pPr>
            <a:r>
              <a:rPr lang="en-US" sz="2400">
                <a:latin typeface="Times New Roman" panose="02020603050405020304" charset="0"/>
                <a:cs typeface="Times New Roman" panose="02020603050405020304" charset="0"/>
                <a:sym typeface="+mn-ea"/>
              </a:rPr>
              <a:t> The presencce of specific minerals (e.g., glauconite, chamosite).</a:t>
            </a:r>
            <a:endParaRPr lang="en-US" sz="2400">
              <a:latin typeface="Times New Roman" panose="02020603050405020304" charset="0"/>
              <a:cs typeface="Times New Roman" panose="02020603050405020304" charset="0"/>
            </a:endParaRPr>
          </a:p>
          <a:p>
            <a:pPr lvl="1">
              <a:lnSpc>
                <a:spcPct val="150000"/>
              </a:lnSpc>
              <a:buFont typeface="Wingdings" panose="05000000000000000000" charset="0"/>
              <a:buChar char="ü"/>
            </a:pPr>
            <a:r>
              <a:rPr lang="en-US" sz="2400">
                <a:latin typeface="Times New Roman" panose="02020603050405020304" charset="0"/>
                <a:cs typeface="Times New Roman" panose="02020603050405020304" charset="0"/>
                <a:sym typeface="+mn-ea"/>
              </a:rPr>
              <a:t> The presence of sedimentary structures.</a:t>
            </a:r>
            <a:endParaRPr lang="en-US" sz="2400">
              <a:latin typeface="Times New Roman" panose="02020603050405020304" charset="0"/>
              <a:cs typeface="Times New Roman" panose="02020603050405020304" charset="0"/>
            </a:endParaRPr>
          </a:p>
          <a:p>
            <a:pPr lvl="1">
              <a:lnSpc>
                <a:spcPct val="150000"/>
              </a:lnSpc>
              <a:buFont typeface="Wingdings" panose="05000000000000000000" charset="0"/>
              <a:buChar char="ü"/>
            </a:pPr>
            <a:r>
              <a:rPr lang="en-US" sz="2400">
                <a:latin typeface="Times New Roman" panose="02020603050405020304" charset="0"/>
                <a:cs typeface="Times New Roman" panose="02020603050405020304" charset="0"/>
                <a:sym typeface="+mn-ea"/>
              </a:rPr>
              <a:t>  The presence of fossils.</a:t>
            </a:r>
            <a:endParaRPr lang="en-US" sz="2400">
              <a:latin typeface="Times New Roman" panose="02020603050405020304" charset="0"/>
              <a:cs typeface="Times New Roman" panose="02020603050405020304" charset="0"/>
            </a:endParaRPr>
          </a:p>
          <a:p>
            <a:pPr lvl="1">
              <a:lnSpc>
                <a:spcPct val="150000"/>
              </a:lnSpc>
              <a:buFont typeface="Wingdings" panose="05000000000000000000" charset="0"/>
              <a:buChar char="ü"/>
            </a:pPr>
            <a:r>
              <a:rPr lang="en-US" sz="2400">
                <a:latin typeface="Times New Roman" panose="02020603050405020304" charset="0"/>
                <a:cs typeface="Times New Roman" panose="02020603050405020304" charset="0"/>
                <a:sym typeface="+mn-ea"/>
              </a:rPr>
              <a:t> The presence of different grains size.</a:t>
            </a:r>
            <a:endParaRPr lang="en-US" sz="2400">
              <a:latin typeface="Times New Roman" panose="02020603050405020304" charset="0"/>
              <a:cs typeface="Times New Roman" panose="02020603050405020304" charset="0"/>
              <a:sym typeface="+mn-ea"/>
            </a:endParaRPr>
          </a:p>
          <a:p>
            <a:pPr algn="just">
              <a:lnSpc>
                <a:spcPct val="150000"/>
              </a:lnSpc>
              <a:buFont typeface="Wingdings" panose="05000000000000000000" pitchFamily="2" charset="2"/>
              <a:buChar char="v"/>
            </a:pPr>
            <a:r>
              <a:rPr lang="en-US" sz="2400">
                <a:latin typeface="Times New Roman" panose="02020603050405020304" charset="0"/>
                <a:cs typeface="Times New Roman" panose="02020603050405020304" charset="0"/>
                <a:sym typeface="+mn-ea"/>
              </a:rPr>
              <a:t> </a:t>
            </a:r>
            <a:r>
              <a:rPr lang="en-US" sz="2400" b="1" i="1" dirty="0" smtClean="0">
                <a:latin typeface="Times New Roman" panose="02020603050405020304" charset="0"/>
                <a:cs typeface="Times New Roman" panose="02020603050405020304" charset="0"/>
                <a:sym typeface="+mn-ea"/>
              </a:rPr>
              <a:t>Clastic </a:t>
            </a:r>
            <a:r>
              <a:rPr lang="en-US" sz="2400" b="1" dirty="0" smtClean="0">
                <a:latin typeface="Times New Roman" panose="02020603050405020304" charset="0"/>
                <a:cs typeface="Times New Roman" panose="02020603050405020304" charset="0"/>
                <a:sym typeface="+mn-ea"/>
              </a:rPr>
              <a:t>sedimentary rocks</a:t>
            </a:r>
            <a:r>
              <a:rPr lang="en-US" sz="2400" dirty="0" smtClean="0">
                <a:latin typeface="Times New Roman" panose="02020603050405020304" charset="0"/>
                <a:cs typeface="Times New Roman" panose="02020603050405020304" charset="0"/>
                <a:sym typeface="+mn-ea"/>
              </a:rPr>
              <a:t>:- Is the result of the accumulations of</a:t>
            </a:r>
            <a:endParaRPr lang="en-US" sz="2400" dirty="0" smtClean="0">
              <a:latin typeface="Times New Roman" panose="02020603050405020304" charset="0"/>
              <a:cs typeface="Times New Roman" panose="02020603050405020304" charset="0"/>
              <a:sym typeface="+mn-ea"/>
            </a:endParaRPr>
          </a:p>
          <a:p>
            <a:pPr marL="0" indent="0" algn="just">
              <a:lnSpc>
                <a:spcPct val="150000"/>
              </a:lnSpc>
              <a:buFont typeface="Wingdings" panose="05000000000000000000" pitchFamily="2" charset="2"/>
              <a:buNone/>
            </a:pPr>
            <a:r>
              <a:rPr lang="en-US" sz="2400" dirty="0" smtClean="0">
                <a:latin typeface="Times New Roman" panose="02020603050405020304" charset="0"/>
                <a:cs typeface="Times New Roman" panose="02020603050405020304" charset="0"/>
                <a:sym typeface="+mn-ea"/>
              </a:rPr>
              <a:t>terrigenous clastic.</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None/>
            </a:pPr>
            <a:r>
              <a:rPr lang="en-US" sz="2400" dirty="0" smtClean="0">
                <a:latin typeface="Times New Roman" panose="02020603050405020304" charset="0"/>
                <a:cs typeface="Times New Roman" panose="02020603050405020304" charset="0"/>
                <a:sym typeface="+mn-ea"/>
              </a:rPr>
              <a:t>The most common clastic sedimentary rocks are:</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dirty="0" smtClean="0">
                <a:latin typeface="Times New Roman" panose="02020603050405020304" charset="0"/>
                <a:cs typeface="Times New Roman" panose="02020603050405020304" charset="0"/>
                <a:sym typeface="+mn-ea"/>
              </a:rPr>
              <a:t>Conglomerate, breccias, Sandstone, Mud rock, Shale, Siltstone, </a:t>
            </a:r>
            <a:r>
              <a:rPr lang="en-US" sz="2400" dirty="0" smtClean="0">
                <a:latin typeface="Times New Roman" panose="02020603050405020304" charset="0"/>
                <a:cs typeface="Times New Roman" panose="02020603050405020304" charset="0"/>
                <a:sym typeface="+mn-ea"/>
              </a:rPr>
              <a:t>Marl &amp;</a:t>
            </a:r>
            <a:r>
              <a:rPr lang="en-US" sz="2400" dirty="0" smtClean="0">
                <a:latin typeface="Times New Roman" panose="02020603050405020304" charset="0"/>
                <a:cs typeface="Times New Roman" panose="02020603050405020304" charset="0"/>
                <a:sym typeface="+mn-ea"/>
              </a:rPr>
              <a:t> Clay stone.</a:t>
            </a:r>
            <a:endParaRPr lang="en-US" sz="2400" dirty="0" smtClean="0">
              <a:latin typeface="Times New Roman" panose="02020603050405020304" charset="0"/>
              <a:cs typeface="Times New Roman" panose="02020603050405020304" charset="0"/>
            </a:endParaRPr>
          </a:p>
          <a:p>
            <a:pPr lvl="1">
              <a:lnSpc>
                <a:spcPct val="150000"/>
              </a:lnSpc>
              <a:buFont typeface="Wingdings" panose="05000000000000000000" charset="0"/>
              <a:buChar char="ü"/>
            </a:pPr>
            <a:endParaRPr lang="en-US" sz="2400">
              <a:latin typeface="Times New Roman" panose="02020603050405020304" charset="0"/>
              <a:cs typeface="Times New Roman" panose="0202060305040502030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445" y="19685"/>
            <a:ext cx="9152890" cy="6837680"/>
          </a:xfrm>
        </p:spPr>
        <p:txBody>
          <a:bodyPr>
            <a:normAutofit/>
          </a:bodyPr>
          <a:p>
            <a:pPr algn="just">
              <a:lnSpc>
                <a:spcPct val="150000"/>
              </a:lnSpc>
              <a:buNone/>
            </a:pPr>
            <a:r>
              <a:rPr lang="en-US" sz="2400" b="1" dirty="0" smtClean="0">
                <a:latin typeface="Times New Roman" panose="02020603050405020304" charset="0"/>
                <a:cs typeface="Times New Roman" panose="02020603050405020304" charset="0"/>
                <a:sym typeface="+mn-ea"/>
              </a:rPr>
              <a:t>           Disadvantage satellite image:</a:t>
            </a:r>
            <a:endParaRPr lang="en-US" sz="2400" b="1"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Lower resolution than photograph</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Relief often less clear</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No contour  line &amp;distortion may be occur</a:t>
            </a:r>
            <a:endParaRPr lang="en-US" sz="2400" dirty="0" smtClean="0">
              <a:latin typeface="Times New Roman" panose="02020603050405020304" charset="0"/>
              <a:cs typeface="Times New Roman" panose="02020603050405020304" charset="0"/>
              <a:sym typeface="+mn-ea"/>
            </a:endParaRPr>
          </a:p>
          <a:p>
            <a:pPr marL="0" indent="0" algn="just">
              <a:lnSpc>
                <a:spcPct val="150000"/>
              </a:lnSpc>
              <a:buFont typeface="Wingdings" panose="05000000000000000000" pitchFamily="2" charset="2"/>
              <a:buNone/>
            </a:pPr>
            <a:r>
              <a:rPr lang="en-US" sz="2400" b="1" dirty="0" smtClean="0">
                <a:latin typeface="Times New Roman" panose="02020603050405020304" charset="0"/>
                <a:cs typeface="Times New Roman" panose="02020603050405020304" charset="0"/>
                <a:sym typeface="+mn-ea"/>
              </a:rPr>
              <a:t>      What can we determine from aerial photos ?</a:t>
            </a:r>
            <a:endParaRPr lang="en-US" sz="2400" b="1"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Volcanic flows extent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Layering of rocks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Strike and dip of rocks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Magmatic intrusion extent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Alluvial deposits extent &amp; avalanches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endParaRPr lang="en-US"/>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19050"/>
            <a:ext cx="9135110" cy="6819900"/>
          </a:xfrm>
        </p:spPr>
        <p:txBody>
          <a:bodyPr/>
          <a:p>
            <a:pPr>
              <a:lnSpc>
                <a:spcPct val="150000"/>
              </a:lnSpc>
              <a:buFont typeface="Wingdings" panose="05000000000000000000" charset="0"/>
              <a:buChar char="Ø"/>
            </a:pPr>
            <a:r>
              <a:rPr lang="en-US" dirty="0" smtClean="0">
                <a:latin typeface="Times New Roman" panose="02020603050405020304" charset="0"/>
                <a:cs typeface="Times New Roman" panose="02020603050405020304" charset="0"/>
                <a:sym typeface="+mn-ea"/>
              </a:rPr>
              <a:t> </a:t>
            </a:r>
            <a:r>
              <a:rPr lang="en-US" sz="2400" dirty="0" smtClean="0">
                <a:latin typeface="Times New Roman" panose="02020603050405020304" charset="0"/>
                <a:cs typeface="Times New Roman" panose="02020603050405020304" charset="0"/>
                <a:sym typeface="+mn-ea"/>
              </a:rPr>
              <a:t>Slope stability study.</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b="1" dirty="0" smtClean="0">
                <a:latin typeface="Times New Roman" panose="02020603050405020304" charset="0"/>
                <a:cs typeface="Times New Roman" panose="02020603050405020304" charset="0"/>
                <a:sym typeface="+mn-ea"/>
              </a:rPr>
              <a:t> </a:t>
            </a:r>
            <a:r>
              <a:rPr lang="en-US" sz="2400" dirty="0" smtClean="0">
                <a:latin typeface="Times New Roman" panose="02020603050405020304" charset="0"/>
                <a:cs typeface="Times New Roman" panose="02020603050405020304" charset="0"/>
                <a:sym typeface="+mn-ea"/>
              </a:rPr>
              <a:t>Location of landslides  mapped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Location of the geological structures (faults, joints  &amp; fractures).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River meanders (old abandoned channels)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High water table conditions. </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Ø"/>
            </a:pPr>
            <a:r>
              <a:rPr lang="en-US" sz="2400" dirty="0" smtClean="0">
                <a:latin typeface="Times New Roman" panose="02020603050405020304" charset="0"/>
                <a:cs typeface="Times New Roman" panose="02020603050405020304" charset="0"/>
                <a:sym typeface="+mn-ea"/>
              </a:rPr>
              <a:t> Location of the sinkholes. </a:t>
            </a:r>
            <a:endParaRPr lang="en-US" sz="2400" dirty="0" smtClean="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685" y="-28575"/>
          <a:ext cx="9105265" cy="6877050"/>
        </p:xfrm>
        <a:graphic>
          <a:graphicData uri="http://schemas.openxmlformats.org/drawingml/2006/table">
            <a:tbl>
              <a:tblPr/>
              <a:tblGrid>
                <a:gridCol w="2047875"/>
                <a:gridCol w="2494280"/>
                <a:gridCol w="1673860"/>
                <a:gridCol w="2889250"/>
              </a:tblGrid>
              <a:tr h="458470">
                <a:tc>
                  <a:txBody>
                    <a:bodyPr/>
                    <a:lstStyle/>
                    <a:p>
                      <a:pPr marL="0" marR="0" algn="just">
                        <a:lnSpc>
                          <a:spcPct val="115000"/>
                        </a:lnSpc>
                        <a:spcBef>
                          <a:spcPts val="0"/>
                        </a:spcBef>
                        <a:spcAft>
                          <a:spcPts val="1000"/>
                        </a:spcAft>
                      </a:pPr>
                      <a:r>
                        <a:rPr lang="en-US" sz="1600" b="1" dirty="0">
                          <a:latin typeface="Times New Roman" panose="02020603050405020304"/>
                          <a:ea typeface="Times New Roman" panose="02020603050405020304"/>
                          <a:cs typeface="Times New Roman" panose="02020603050405020304"/>
                        </a:rPr>
                        <a:t>Name of Particle </a:t>
                      </a:r>
                      <a:endParaRPr lang="en-US" sz="1600" b="1" dirty="0">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just">
                        <a:lnSpc>
                          <a:spcPct val="115000"/>
                        </a:lnSpc>
                        <a:spcBef>
                          <a:spcPts val="0"/>
                        </a:spcBef>
                        <a:spcAft>
                          <a:spcPts val="1000"/>
                        </a:spcAft>
                      </a:pPr>
                      <a:r>
                        <a:rPr lang="en-US" sz="1600" b="1">
                          <a:latin typeface="Times New Roman" panose="02020603050405020304"/>
                          <a:ea typeface="Times New Roman" panose="02020603050405020304"/>
                          <a:cs typeface="Times New Roman" panose="02020603050405020304"/>
                        </a:rPr>
                        <a:t>Size Range </a:t>
                      </a:r>
                      <a:endParaRPr lang="en-US" sz="1600" b="1">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just">
                        <a:lnSpc>
                          <a:spcPct val="115000"/>
                        </a:lnSpc>
                        <a:spcBef>
                          <a:spcPts val="0"/>
                        </a:spcBef>
                        <a:spcAft>
                          <a:spcPts val="1000"/>
                        </a:spcAft>
                      </a:pPr>
                      <a:r>
                        <a:rPr lang="en-US" sz="1600" b="1">
                          <a:latin typeface="Times New Roman" panose="02020603050405020304"/>
                          <a:ea typeface="Times New Roman" panose="02020603050405020304"/>
                          <a:cs typeface="Times New Roman" panose="02020603050405020304"/>
                        </a:rPr>
                        <a:t>Loose Sediment </a:t>
                      </a:r>
                      <a:endParaRPr lang="en-US" sz="1600" b="1">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just">
                        <a:lnSpc>
                          <a:spcPct val="115000"/>
                        </a:lnSpc>
                        <a:spcBef>
                          <a:spcPts val="0"/>
                        </a:spcBef>
                        <a:spcAft>
                          <a:spcPts val="1000"/>
                        </a:spcAft>
                      </a:pPr>
                      <a:r>
                        <a:rPr lang="en-US" sz="1600" b="1">
                          <a:latin typeface="Times New Roman" panose="02020603050405020304"/>
                          <a:ea typeface="Times New Roman" panose="02020603050405020304"/>
                          <a:cs typeface="Times New Roman" panose="02020603050405020304"/>
                        </a:rPr>
                        <a:t>Consolidated Rock </a:t>
                      </a:r>
                      <a:endParaRPr lang="en-US" sz="1600" b="1">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458470">
                <a:tc>
                  <a:txBody>
                    <a:bodyPr/>
                    <a:lstStyle/>
                    <a:p>
                      <a:pPr marL="0" marR="0" algn="just">
                        <a:lnSpc>
                          <a:spcPct val="115000"/>
                        </a:lnSpc>
                        <a:spcBef>
                          <a:spcPts val="0"/>
                        </a:spcBef>
                        <a:spcAft>
                          <a:spcPts val="0"/>
                        </a:spcAft>
                      </a:pPr>
                      <a:r>
                        <a:rPr lang="en-US" sz="1600" b="1" dirty="0">
                          <a:solidFill>
                            <a:srgbClr val="C00000"/>
                          </a:solidFill>
                          <a:latin typeface="Times New Roman" panose="02020603050405020304"/>
                          <a:ea typeface="Times New Roman" panose="02020603050405020304"/>
                          <a:cs typeface="Times New Roman" panose="02020603050405020304"/>
                        </a:rPr>
                        <a:t>Boulder </a:t>
                      </a:r>
                      <a:endParaRPr lang="en-US" sz="1600" b="1" dirty="0">
                        <a:solidFill>
                          <a:srgbClr val="C0000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rgbClr val="C00000"/>
                          </a:solidFill>
                          <a:latin typeface="Times New Roman" panose="02020603050405020304"/>
                          <a:ea typeface="Times New Roman" panose="02020603050405020304"/>
                          <a:cs typeface="Times New Roman" panose="02020603050405020304"/>
                        </a:rPr>
                        <a:t>&gt;256 mm </a:t>
                      </a:r>
                      <a:endParaRPr lang="en-US" sz="1600" b="1" dirty="0">
                        <a:solidFill>
                          <a:srgbClr val="C0000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algn="just">
                        <a:lnSpc>
                          <a:spcPct val="115000"/>
                        </a:lnSpc>
                        <a:spcBef>
                          <a:spcPts val="0"/>
                        </a:spcBef>
                        <a:spcAft>
                          <a:spcPts val="0"/>
                        </a:spcAft>
                      </a:pPr>
                      <a:r>
                        <a:rPr lang="en-US" sz="1600" b="1">
                          <a:solidFill>
                            <a:srgbClr val="C00000"/>
                          </a:solidFill>
                          <a:latin typeface="Times New Roman" panose="02020603050405020304"/>
                          <a:ea typeface="Times New Roman" panose="02020603050405020304"/>
                          <a:cs typeface="Times New Roman" panose="02020603050405020304"/>
                        </a:rPr>
                        <a:t> </a:t>
                      </a:r>
                      <a:endParaRPr lang="en-US" sz="1600" b="1">
                        <a:solidFill>
                          <a:srgbClr val="C00000"/>
                        </a:solidFill>
                        <a:latin typeface="Calibri" panose="020F0502020204030204"/>
                        <a:ea typeface="Calibri" panose="020F0502020204030204"/>
                        <a:cs typeface="Times New Roman" panose="02020603050405020304"/>
                      </a:endParaRPr>
                    </a:p>
                    <a:p>
                      <a:pPr marL="0" marR="0" algn="just">
                        <a:lnSpc>
                          <a:spcPct val="115000"/>
                        </a:lnSpc>
                        <a:spcBef>
                          <a:spcPts val="0"/>
                        </a:spcBef>
                        <a:spcAft>
                          <a:spcPts val="1000"/>
                        </a:spcAft>
                      </a:pPr>
                      <a:r>
                        <a:rPr lang="en-US" sz="1600" b="1">
                          <a:solidFill>
                            <a:srgbClr val="C00000"/>
                          </a:solidFill>
                          <a:latin typeface="Times New Roman" panose="02020603050405020304"/>
                          <a:ea typeface="Times New Roman" panose="02020603050405020304"/>
                          <a:cs typeface="Times New Roman" panose="02020603050405020304"/>
                        </a:rPr>
                        <a:t>Gravel </a:t>
                      </a:r>
                      <a:endParaRPr lang="en-US" sz="1600" b="1">
                        <a:solidFill>
                          <a:srgbClr val="C00000"/>
                        </a:solidFill>
                        <a:latin typeface="Calibri" panose="020F0502020204030204"/>
                        <a:ea typeface="Calibri" panose="020F0502020204030204"/>
                        <a:cs typeface="Times New Roman" panose="02020603050405020304"/>
                      </a:endParaRPr>
                    </a:p>
                    <a:p>
                      <a:pPr marL="0" marR="0" algn="just">
                        <a:lnSpc>
                          <a:spcPct val="115000"/>
                        </a:lnSpc>
                        <a:spcBef>
                          <a:spcPts val="0"/>
                        </a:spcBef>
                        <a:spcAft>
                          <a:spcPts val="1000"/>
                        </a:spcAft>
                      </a:pPr>
                      <a:r>
                        <a:rPr lang="en-US" sz="1600" b="1">
                          <a:solidFill>
                            <a:srgbClr val="C00000"/>
                          </a:solidFill>
                          <a:latin typeface="Times New Roman" panose="02020603050405020304"/>
                          <a:ea typeface="Times New Roman" panose="02020603050405020304"/>
                          <a:cs typeface="Times New Roman" panose="02020603050405020304"/>
                        </a:rPr>
                        <a:t> </a:t>
                      </a:r>
                      <a:endParaRPr lang="en-US" sz="1600" b="1">
                        <a:solidFill>
                          <a:srgbClr val="C00000"/>
                        </a:solidFill>
                        <a:latin typeface="Calibri" panose="020F0502020204030204"/>
                        <a:ea typeface="Calibri" panose="020F0502020204030204"/>
                        <a:cs typeface="Times New Roman" panose="02020603050405020304"/>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algn="just">
                        <a:lnSpc>
                          <a:spcPct val="115000"/>
                        </a:lnSpc>
                        <a:spcBef>
                          <a:spcPts val="0"/>
                        </a:spcBef>
                        <a:spcAft>
                          <a:spcPts val="0"/>
                        </a:spcAft>
                      </a:pPr>
                      <a:r>
                        <a:rPr lang="en-US" sz="1600" b="1" dirty="0">
                          <a:solidFill>
                            <a:srgbClr val="C00000"/>
                          </a:solidFill>
                          <a:latin typeface="Times New Roman" panose="02020603050405020304"/>
                          <a:ea typeface="Times New Roman" panose="02020603050405020304"/>
                          <a:cs typeface="Times New Roman" panose="02020603050405020304"/>
                        </a:rPr>
                        <a:t>Conglomerate or </a:t>
                      </a:r>
                      <a:r>
                        <a:rPr lang="en-US" sz="1600" b="1" dirty="0" err="1">
                          <a:solidFill>
                            <a:srgbClr val="C00000"/>
                          </a:solidFill>
                          <a:latin typeface="Times New Roman" panose="02020603050405020304"/>
                          <a:ea typeface="Times New Roman" panose="02020603050405020304"/>
                          <a:cs typeface="Times New Roman" panose="02020603050405020304"/>
                        </a:rPr>
                        <a:t>Breccia</a:t>
                      </a:r>
                      <a:br>
                        <a:rPr lang="en-US" sz="1600" b="1" dirty="0">
                          <a:solidFill>
                            <a:srgbClr val="C00000"/>
                          </a:solidFill>
                          <a:latin typeface="Times New Roman" panose="02020603050405020304"/>
                          <a:ea typeface="Times New Roman" panose="02020603050405020304"/>
                          <a:cs typeface="Times New Roman" panose="02020603050405020304"/>
                        </a:rPr>
                      </a:br>
                      <a:r>
                        <a:rPr lang="en-US" sz="1600" b="1" dirty="0">
                          <a:solidFill>
                            <a:srgbClr val="C00000"/>
                          </a:solidFill>
                          <a:latin typeface="Times New Roman" panose="02020603050405020304"/>
                          <a:ea typeface="Times New Roman" panose="02020603050405020304"/>
                          <a:cs typeface="Times New Roman" panose="02020603050405020304"/>
                        </a:rPr>
                        <a:t>(depends on rounding) </a:t>
                      </a:r>
                      <a:endParaRPr lang="en-US" sz="1600" b="1" dirty="0">
                        <a:solidFill>
                          <a:srgbClr val="C00000"/>
                        </a:solidFill>
                        <a:latin typeface="Calibri" panose="020F0502020204030204"/>
                        <a:ea typeface="Calibri" panose="020F0502020204030204"/>
                        <a:cs typeface="Times New Roman" panose="02020603050405020304"/>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470">
                <a:tc>
                  <a:txBody>
                    <a:bodyPr/>
                    <a:lstStyle/>
                    <a:p>
                      <a:pPr marL="0" marR="0" algn="just">
                        <a:lnSpc>
                          <a:spcPct val="115000"/>
                        </a:lnSpc>
                        <a:spcBef>
                          <a:spcPts val="0"/>
                        </a:spcBef>
                        <a:spcAft>
                          <a:spcPts val="0"/>
                        </a:spcAft>
                      </a:pPr>
                      <a:r>
                        <a:rPr lang="en-US" sz="1600" b="1" dirty="0">
                          <a:solidFill>
                            <a:srgbClr val="C00000"/>
                          </a:solidFill>
                          <a:latin typeface="Times New Roman" panose="02020603050405020304"/>
                          <a:ea typeface="Times New Roman" panose="02020603050405020304"/>
                          <a:cs typeface="Times New Roman" panose="02020603050405020304"/>
                        </a:rPr>
                        <a:t>Cobble </a:t>
                      </a:r>
                      <a:endParaRPr lang="en-US" sz="1600" b="1" dirty="0">
                        <a:solidFill>
                          <a:srgbClr val="C0000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rgbClr val="C00000"/>
                          </a:solidFill>
                          <a:latin typeface="Times New Roman" panose="02020603050405020304"/>
                          <a:ea typeface="Times New Roman" panose="02020603050405020304"/>
                          <a:cs typeface="Times New Roman" panose="02020603050405020304"/>
                        </a:rPr>
                        <a:t>64 - 256 mm </a:t>
                      </a:r>
                      <a:endParaRPr lang="en-US" sz="1600" b="1" dirty="0">
                        <a:solidFill>
                          <a:srgbClr val="C0000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458470">
                <a:tc>
                  <a:txBody>
                    <a:bodyPr/>
                    <a:lstStyle/>
                    <a:p>
                      <a:pPr marL="0" marR="0" algn="just">
                        <a:lnSpc>
                          <a:spcPct val="115000"/>
                        </a:lnSpc>
                        <a:spcBef>
                          <a:spcPts val="0"/>
                        </a:spcBef>
                        <a:spcAft>
                          <a:spcPts val="0"/>
                        </a:spcAft>
                      </a:pPr>
                      <a:r>
                        <a:rPr lang="en-US" sz="1600" b="1" dirty="0">
                          <a:solidFill>
                            <a:srgbClr val="C00000"/>
                          </a:solidFill>
                          <a:latin typeface="Times New Roman" panose="02020603050405020304"/>
                          <a:ea typeface="Times New Roman" panose="02020603050405020304"/>
                          <a:cs typeface="Times New Roman" panose="02020603050405020304"/>
                        </a:rPr>
                        <a:t>Pebble </a:t>
                      </a:r>
                      <a:endParaRPr lang="en-US" sz="1600" b="1" dirty="0">
                        <a:solidFill>
                          <a:srgbClr val="C0000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rgbClr val="C00000"/>
                          </a:solidFill>
                          <a:latin typeface="Times New Roman" panose="02020603050405020304"/>
                          <a:ea typeface="Times New Roman" panose="02020603050405020304"/>
                          <a:cs typeface="Times New Roman" panose="02020603050405020304"/>
                        </a:rPr>
                        <a:t>4 - 64 mm </a:t>
                      </a:r>
                      <a:endParaRPr lang="en-US" sz="1600" b="1" dirty="0">
                        <a:solidFill>
                          <a:srgbClr val="C0000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458470">
                <a:tc>
                  <a:txBody>
                    <a:bodyPr/>
                    <a:lstStyle/>
                    <a:p>
                      <a:pPr marL="0" marR="0" algn="just">
                        <a:lnSpc>
                          <a:spcPct val="115000"/>
                        </a:lnSpc>
                        <a:spcBef>
                          <a:spcPts val="0"/>
                        </a:spcBef>
                        <a:spcAft>
                          <a:spcPts val="0"/>
                        </a:spcAft>
                      </a:pPr>
                      <a:r>
                        <a:rPr lang="en-US" sz="1600" b="1" dirty="0">
                          <a:solidFill>
                            <a:srgbClr val="C00000"/>
                          </a:solidFill>
                          <a:latin typeface="Times New Roman" panose="02020603050405020304"/>
                          <a:ea typeface="Times New Roman" panose="02020603050405020304"/>
                          <a:cs typeface="Times New Roman" panose="02020603050405020304"/>
                        </a:rPr>
                        <a:t>Granule</a:t>
                      </a:r>
                      <a:endParaRPr lang="en-US" sz="1600" b="1" dirty="0">
                        <a:solidFill>
                          <a:srgbClr val="C0000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rgbClr val="C00000"/>
                          </a:solidFill>
                          <a:latin typeface="Times New Roman" panose="02020603050405020304"/>
                          <a:ea typeface="Times New Roman" panose="02020603050405020304"/>
                          <a:cs typeface="Times New Roman" panose="02020603050405020304"/>
                        </a:rPr>
                        <a:t>2 - 4 mm</a:t>
                      </a:r>
                      <a:endParaRPr lang="en-US" sz="1600" b="1" dirty="0">
                        <a:solidFill>
                          <a:srgbClr val="C0000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458470">
                <a:tc>
                  <a:txBody>
                    <a:bodyPr/>
                    <a:lstStyle/>
                    <a:p>
                      <a:pPr marL="0" marR="0" algn="just">
                        <a:lnSpc>
                          <a:spcPct val="115000"/>
                        </a:lnSpc>
                        <a:spcBef>
                          <a:spcPts val="0"/>
                        </a:spcBef>
                        <a:spcAft>
                          <a:spcPts val="0"/>
                        </a:spcAft>
                      </a:pPr>
                      <a:r>
                        <a:rPr lang="en-US" sz="1600" b="1" dirty="0">
                          <a:solidFill>
                            <a:srgbClr val="0070C0"/>
                          </a:solidFill>
                          <a:latin typeface="Times New Roman" panose="02020603050405020304"/>
                          <a:ea typeface="Times New Roman" panose="02020603050405020304"/>
                          <a:cs typeface="Times New Roman" panose="02020603050405020304"/>
                        </a:rPr>
                        <a:t>Very Coarse Sand</a:t>
                      </a:r>
                      <a:endParaRPr lang="en-US" sz="1600" b="1" dirty="0">
                        <a:solidFill>
                          <a:srgbClr val="0070C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a:solidFill>
                            <a:srgbClr val="0070C0"/>
                          </a:solidFill>
                          <a:latin typeface="Times New Roman" panose="02020603050405020304"/>
                          <a:ea typeface="Times New Roman" panose="02020603050405020304"/>
                          <a:cs typeface="Times New Roman" panose="02020603050405020304"/>
                        </a:rPr>
                        <a:t>1 - 2 mm </a:t>
                      </a:r>
                      <a:endParaRPr lang="en-US" sz="1600" b="1">
                        <a:solidFill>
                          <a:srgbClr val="0070C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algn="just">
                        <a:lnSpc>
                          <a:spcPct val="115000"/>
                        </a:lnSpc>
                        <a:spcBef>
                          <a:spcPts val="0"/>
                        </a:spcBef>
                        <a:spcAft>
                          <a:spcPts val="0"/>
                        </a:spcAft>
                      </a:pPr>
                      <a:r>
                        <a:rPr lang="en-US" sz="1600" b="1" dirty="0">
                          <a:solidFill>
                            <a:srgbClr val="0070C0"/>
                          </a:solidFill>
                          <a:latin typeface="Times New Roman" panose="02020603050405020304"/>
                          <a:ea typeface="Times New Roman" panose="02020603050405020304"/>
                          <a:cs typeface="Times New Roman" panose="02020603050405020304"/>
                        </a:rPr>
                        <a:t>Sand </a:t>
                      </a:r>
                      <a:endParaRPr lang="en-US" sz="1600" b="1" dirty="0">
                        <a:solidFill>
                          <a:srgbClr val="0070C0"/>
                        </a:solidFill>
                        <a:latin typeface="Calibri" panose="020F0502020204030204"/>
                        <a:ea typeface="Calibri" panose="020F0502020204030204"/>
                        <a:cs typeface="Times New Roman" panose="02020603050405020304"/>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algn="just">
                        <a:lnSpc>
                          <a:spcPct val="115000"/>
                        </a:lnSpc>
                        <a:spcBef>
                          <a:spcPts val="0"/>
                        </a:spcBef>
                        <a:spcAft>
                          <a:spcPts val="0"/>
                        </a:spcAft>
                      </a:pPr>
                      <a:r>
                        <a:rPr lang="en-US" sz="1600" b="1" dirty="0">
                          <a:solidFill>
                            <a:srgbClr val="0070C0"/>
                          </a:solidFill>
                          <a:latin typeface="Times New Roman" panose="02020603050405020304"/>
                          <a:ea typeface="Times New Roman" panose="02020603050405020304"/>
                          <a:cs typeface="Times New Roman" panose="02020603050405020304"/>
                        </a:rPr>
                        <a:t>Sandstone </a:t>
                      </a:r>
                      <a:endParaRPr lang="en-US" sz="1600" b="1" dirty="0">
                        <a:solidFill>
                          <a:srgbClr val="0070C0"/>
                        </a:solidFill>
                        <a:latin typeface="Calibri" panose="020F0502020204030204"/>
                        <a:ea typeface="Calibri" panose="020F0502020204030204"/>
                        <a:cs typeface="Times New Roman" panose="02020603050405020304"/>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470">
                <a:tc>
                  <a:txBody>
                    <a:bodyPr/>
                    <a:lstStyle/>
                    <a:p>
                      <a:pPr marL="0" marR="0" algn="just">
                        <a:lnSpc>
                          <a:spcPct val="115000"/>
                        </a:lnSpc>
                        <a:spcBef>
                          <a:spcPts val="0"/>
                        </a:spcBef>
                        <a:spcAft>
                          <a:spcPts val="0"/>
                        </a:spcAft>
                      </a:pPr>
                      <a:r>
                        <a:rPr lang="en-US" sz="1600" b="1" dirty="0">
                          <a:solidFill>
                            <a:srgbClr val="0070C0"/>
                          </a:solidFill>
                          <a:latin typeface="Times New Roman" panose="02020603050405020304"/>
                          <a:ea typeface="Times New Roman" panose="02020603050405020304"/>
                          <a:cs typeface="Times New Roman" panose="02020603050405020304"/>
                        </a:rPr>
                        <a:t>Coarse Sand</a:t>
                      </a:r>
                      <a:endParaRPr lang="en-US" sz="1600" b="1" dirty="0">
                        <a:solidFill>
                          <a:srgbClr val="0070C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rgbClr val="0070C0"/>
                          </a:solidFill>
                          <a:latin typeface="Times New Roman" panose="02020603050405020304"/>
                          <a:ea typeface="Times New Roman" panose="02020603050405020304"/>
                          <a:cs typeface="Times New Roman" panose="02020603050405020304"/>
                        </a:rPr>
                        <a:t>0.5 - 1 mm</a:t>
                      </a:r>
                      <a:endParaRPr lang="en-US" sz="1600" b="1" dirty="0">
                        <a:solidFill>
                          <a:srgbClr val="0070C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458470">
                <a:tc>
                  <a:txBody>
                    <a:bodyPr/>
                    <a:lstStyle/>
                    <a:p>
                      <a:pPr marL="0" marR="0" algn="just">
                        <a:lnSpc>
                          <a:spcPct val="115000"/>
                        </a:lnSpc>
                        <a:spcBef>
                          <a:spcPts val="0"/>
                        </a:spcBef>
                        <a:spcAft>
                          <a:spcPts val="0"/>
                        </a:spcAft>
                      </a:pPr>
                      <a:r>
                        <a:rPr lang="en-US" sz="1600" b="1" dirty="0">
                          <a:solidFill>
                            <a:srgbClr val="0070C0"/>
                          </a:solidFill>
                          <a:latin typeface="Times New Roman" panose="02020603050405020304"/>
                          <a:ea typeface="Times New Roman" panose="02020603050405020304"/>
                          <a:cs typeface="Times New Roman" panose="02020603050405020304"/>
                        </a:rPr>
                        <a:t>Medium Sand</a:t>
                      </a:r>
                      <a:endParaRPr lang="en-US" sz="1600" b="1" dirty="0">
                        <a:solidFill>
                          <a:srgbClr val="0070C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rgbClr val="0070C0"/>
                          </a:solidFill>
                          <a:latin typeface="Times New Roman" panose="02020603050405020304"/>
                          <a:ea typeface="Times New Roman" panose="02020603050405020304"/>
                          <a:cs typeface="Times New Roman" panose="02020603050405020304"/>
                        </a:rPr>
                        <a:t>0.25 - 0.5 mm</a:t>
                      </a:r>
                      <a:endParaRPr lang="en-US" sz="1600" b="1" dirty="0">
                        <a:solidFill>
                          <a:srgbClr val="0070C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458470">
                <a:tc>
                  <a:txBody>
                    <a:bodyPr/>
                    <a:lstStyle/>
                    <a:p>
                      <a:pPr marL="0" marR="0" algn="just">
                        <a:lnSpc>
                          <a:spcPct val="115000"/>
                        </a:lnSpc>
                        <a:spcBef>
                          <a:spcPts val="0"/>
                        </a:spcBef>
                        <a:spcAft>
                          <a:spcPts val="0"/>
                        </a:spcAft>
                      </a:pPr>
                      <a:r>
                        <a:rPr lang="en-US" sz="1600" b="1" dirty="0">
                          <a:solidFill>
                            <a:srgbClr val="0070C0"/>
                          </a:solidFill>
                          <a:latin typeface="Times New Roman" panose="02020603050405020304"/>
                          <a:ea typeface="Times New Roman" panose="02020603050405020304"/>
                          <a:cs typeface="Times New Roman" panose="02020603050405020304"/>
                        </a:rPr>
                        <a:t>Fine Sand</a:t>
                      </a:r>
                      <a:endParaRPr lang="en-US" sz="1600" b="1" dirty="0">
                        <a:solidFill>
                          <a:srgbClr val="0070C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a:solidFill>
                            <a:srgbClr val="0070C0"/>
                          </a:solidFill>
                          <a:latin typeface="Times New Roman" panose="02020603050405020304"/>
                          <a:ea typeface="Times New Roman" panose="02020603050405020304"/>
                          <a:cs typeface="Times New Roman" panose="02020603050405020304"/>
                        </a:rPr>
                        <a:t>0.125 - 0.25 mm</a:t>
                      </a:r>
                      <a:endParaRPr lang="en-US" sz="1600" b="1">
                        <a:solidFill>
                          <a:srgbClr val="0070C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458470">
                <a:tc>
                  <a:txBody>
                    <a:bodyPr/>
                    <a:lstStyle/>
                    <a:p>
                      <a:pPr marL="0" marR="0" algn="just">
                        <a:lnSpc>
                          <a:spcPct val="115000"/>
                        </a:lnSpc>
                        <a:spcBef>
                          <a:spcPts val="0"/>
                        </a:spcBef>
                        <a:spcAft>
                          <a:spcPts val="0"/>
                        </a:spcAft>
                      </a:pPr>
                      <a:r>
                        <a:rPr lang="en-US" sz="1600" b="1" dirty="0">
                          <a:solidFill>
                            <a:srgbClr val="0070C0"/>
                          </a:solidFill>
                          <a:latin typeface="Times New Roman" panose="02020603050405020304"/>
                          <a:ea typeface="Times New Roman" panose="02020603050405020304"/>
                          <a:cs typeface="Times New Roman" panose="02020603050405020304"/>
                        </a:rPr>
                        <a:t>Very Fine Sand</a:t>
                      </a:r>
                      <a:endParaRPr lang="en-US" sz="1600" b="1" dirty="0">
                        <a:solidFill>
                          <a:srgbClr val="0070C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rgbClr val="0070C0"/>
                          </a:solidFill>
                          <a:latin typeface="Times New Roman" panose="02020603050405020304"/>
                          <a:ea typeface="Times New Roman" panose="02020603050405020304"/>
                          <a:cs typeface="Times New Roman" panose="02020603050405020304"/>
                        </a:rPr>
                        <a:t>0.0625 - 0.125 mm</a:t>
                      </a:r>
                      <a:endParaRPr lang="en-US" sz="1600" b="1" dirty="0">
                        <a:solidFill>
                          <a:srgbClr val="0070C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458470">
                <a:tc>
                  <a:txBody>
                    <a:bodyPr/>
                    <a:lstStyle/>
                    <a:p>
                      <a:pPr marL="0" marR="0" algn="just">
                        <a:lnSpc>
                          <a:spcPct val="115000"/>
                        </a:lnSpc>
                        <a:spcBef>
                          <a:spcPts val="0"/>
                        </a:spcBef>
                        <a:spcAft>
                          <a:spcPts val="0"/>
                        </a:spcAft>
                      </a:pPr>
                      <a:r>
                        <a:rPr lang="en-US" sz="1600" b="1" dirty="0">
                          <a:solidFill>
                            <a:srgbClr val="00B050"/>
                          </a:solidFill>
                          <a:latin typeface="Times New Roman" panose="02020603050405020304"/>
                          <a:ea typeface="Times New Roman" panose="02020603050405020304"/>
                          <a:cs typeface="Times New Roman" panose="02020603050405020304"/>
                        </a:rPr>
                        <a:t>Coarse Silt</a:t>
                      </a:r>
                      <a:endParaRPr lang="en-US" sz="1600" b="1" dirty="0">
                        <a:solidFill>
                          <a:srgbClr val="00B05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rgbClr val="00B050"/>
                          </a:solidFill>
                          <a:latin typeface="Times New Roman" panose="02020603050405020304"/>
                          <a:ea typeface="Times New Roman" panose="02020603050405020304"/>
                          <a:cs typeface="Times New Roman" panose="02020603050405020304"/>
                        </a:rPr>
                        <a:t>0.031 - 0.625 mm</a:t>
                      </a:r>
                      <a:endParaRPr lang="en-US" sz="1600" b="1" dirty="0">
                        <a:solidFill>
                          <a:srgbClr val="00B05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algn="just">
                        <a:lnSpc>
                          <a:spcPct val="115000"/>
                        </a:lnSpc>
                        <a:spcBef>
                          <a:spcPts val="0"/>
                        </a:spcBef>
                        <a:spcAft>
                          <a:spcPts val="0"/>
                        </a:spcAft>
                      </a:pPr>
                      <a:r>
                        <a:rPr lang="en-US" sz="1600" b="1">
                          <a:solidFill>
                            <a:srgbClr val="00B050"/>
                          </a:solidFill>
                          <a:latin typeface="Times New Roman" panose="02020603050405020304"/>
                          <a:ea typeface="Times New Roman" panose="02020603050405020304"/>
                          <a:cs typeface="Times New Roman" panose="02020603050405020304"/>
                        </a:rPr>
                        <a:t> </a:t>
                      </a:r>
                      <a:endParaRPr lang="en-US" sz="1600" b="1">
                        <a:solidFill>
                          <a:srgbClr val="00B050"/>
                        </a:solidFill>
                        <a:latin typeface="Calibri" panose="020F0502020204030204"/>
                        <a:ea typeface="Calibri" panose="020F0502020204030204"/>
                        <a:cs typeface="Times New Roman" panose="02020603050405020304"/>
                      </a:endParaRPr>
                    </a:p>
                    <a:p>
                      <a:pPr marL="0" marR="0" algn="just">
                        <a:lnSpc>
                          <a:spcPct val="115000"/>
                        </a:lnSpc>
                        <a:spcBef>
                          <a:spcPts val="0"/>
                        </a:spcBef>
                        <a:spcAft>
                          <a:spcPts val="1000"/>
                        </a:spcAft>
                      </a:pPr>
                      <a:r>
                        <a:rPr lang="en-US" sz="1600" b="1">
                          <a:solidFill>
                            <a:srgbClr val="00B050"/>
                          </a:solidFill>
                          <a:latin typeface="Times New Roman" panose="02020603050405020304"/>
                          <a:ea typeface="Times New Roman" panose="02020603050405020304"/>
                          <a:cs typeface="Times New Roman" panose="02020603050405020304"/>
                        </a:rPr>
                        <a:t>Silt</a:t>
                      </a:r>
                      <a:endParaRPr lang="en-US" sz="1600" b="1">
                        <a:solidFill>
                          <a:srgbClr val="00B050"/>
                        </a:solidFill>
                        <a:latin typeface="Calibri" panose="020F0502020204030204"/>
                        <a:ea typeface="Calibri" panose="020F0502020204030204"/>
                        <a:cs typeface="Times New Roman" panose="02020603050405020304"/>
                      </a:endParaRPr>
                    </a:p>
                    <a:p>
                      <a:pPr marL="0" marR="0" algn="just">
                        <a:lnSpc>
                          <a:spcPct val="115000"/>
                        </a:lnSpc>
                        <a:spcBef>
                          <a:spcPts val="0"/>
                        </a:spcBef>
                        <a:spcAft>
                          <a:spcPts val="1000"/>
                        </a:spcAft>
                      </a:pPr>
                      <a:r>
                        <a:rPr lang="en-US" sz="1600" b="1">
                          <a:solidFill>
                            <a:srgbClr val="00B050"/>
                          </a:solidFill>
                          <a:latin typeface="Times New Roman" panose="02020603050405020304"/>
                          <a:ea typeface="Times New Roman" panose="02020603050405020304"/>
                          <a:cs typeface="Times New Roman" panose="02020603050405020304"/>
                        </a:rPr>
                        <a:t> </a:t>
                      </a:r>
                      <a:endParaRPr lang="en-US" sz="1600" b="1">
                        <a:solidFill>
                          <a:srgbClr val="00B050"/>
                        </a:solidFill>
                        <a:latin typeface="Calibri" panose="020F0502020204030204"/>
                        <a:ea typeface="Calibri" panose="020F0502020204030204"/>
                        <a:cs typeface="Times New Roman" panose="02020603050405020304"/>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algn="just">
                        <a:lnSpc>
                          <a:spcPct val="115000"/>
                        </a:lnSpc>
                        <a:spcBef>
                          <a:spcPts val="0"/>
                        </a:spcBef>
                        <a:spcAft>
                          <a:spcPts val="0"/>
                        </a:spcAft>
                      </a:pPr>
                      <a:r>
                        <a:rPr lang="en-US" sz="1600" b="1">
                          <a:solidFill>
                            <a:srgbClr val="00B050"/>
                          </a:solidFill>
                          <a:latin typeface="Times New Roman" panose="02020603050405020304"/>
                          <a:ea typeface="Times New Roman" panose="02020603050405020304"/>
                          <a:cs typeface="Times New Roman" panose="02020603050405020304"/>
                        </a:rPr>
                        <a:t>Siltstone </a:t>
                      </a:r>
                      <a:endParaRPr lang="en-US" sz="1600" b="1">
                        <a:solidFill>
                          <a:srgbClr val="00B050"/>
                        </a:solidFill>
                        <a:latin typeface="Calibri" panose="020F0502020204030204"/>
                        <a:ea typeface="Calibri" panose="020F0502020204030204"/>
                        <a:cs typeface="Times New Roman" panose="02020603050405020304"/>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470">
                <a:tc>
                  <a:txBody>
                    <a:bodyPr/>
                    <a:lstStyle/>
                    <a:p>
                      <a:pPr marL="0" marR="0" algn="just">
                        <a:lnSpc>
                          <a:spcPct val="115000"/>
                        </a:lnSpc>
                        <a:spcBef>
                          <a:spcPts val="0"/>
                        </a:spcBef>
                        <a:spcAft>
                          <a:spcPts val="0"/>
                        </a:spcAft>
                      </a:pPr>
                      <a:r>
                        <a:rPr lang="en-US" sz="1600" b="1" dirty="0">
                          <a:solidFill>
                            <a:srgbClr val="00B050"/>
                          </a:solidFill>
                          <a:latin typeface="Times New Roman" panose="02020603050405020304"/>
                          <a:ea typeface="Times New Roman" panose="02020603050405020304"/>
                          <a:cs typeface="Times New Roman" panose="02020603050405020304"/>
                        </a:rPr>
                        <a:t>Medium Silt </a:t>
                      </a:r>
                      <a:endParaRPr lang="en-US" sz="1600" b="1" dirty="0">
                        <a:solidFill>
                          <a:srgbClr val="00B05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rgbClr val="00B050"/>
                          </a:solidFill>
                          <a:latin typeface="Times New Roman" panose="02020603050405020304"/>
                          <a:ea typeface="Times New Roman" panose="02020603050405020304"/>
                          <a:cs typeface="Times New Roman" panose="02020603050405020304"/>
                        </a:rPr>
                        <a:t>0.016 - 0.031 mm</a:t>
                      </a:r>
                      <a:endParaRPr lang="en-US" sz="1600" b="1" dirty="0">
                        <a:solidFill>
                          <a:srgbClr val="00B05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458470">
                <a:tc>
                  <a:txBody>
                    <a:bodyPr/>
                    <a:lstStyle/>
                    <a:p>
                      <a:pPr marL="0" marR="0" algn="just">
                        <a:lnSpc>
                          <a:spcPct val="115000"/>
                        </a:lnSpc>
                        <a:spcBef>
                          <a:spcPts val="0"/>
                        </a:spcBef>
                        <a:spcAft>
                          <a:spcPts val="0"/>
                        </a:spcAft>
                      </a:pPr>
                      <a:r>
                        <a:rPr lang="en-US" sz="1600" b="1" dirty="0">
                          <a:solidFill>
                            <a:srgbClr val="00B050"/>
                          </a:solidFill>
                          <a:latin typeface="Times New Roman" panose="02020603050405020304"/>
                          <a:ea typeface="Times New Roman" panose="02020603050405020304"/>
                          <a:cs typeface="Times New Roman" panose="02020603050405020304"/>
                        </a:rPr>
                        <a:t>Fine Silt</a:t>
                      </a:r>
                      <a:endParaRPr lang="en-US" sz="1600" b="1" dirty="0">
                        <a:solidFill>
                          <a:srgbClr val="00B05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rgbClr val="00B050"/>
                          </a:solidFill>
                          <a:latin typeface="Times New Roman" panose="02020603050405020304"/>
                          <a:ea typeface="Times New Roman" panose="02020603050405020304"/>
                          <a:cs typeface="Times New Roman" panose="02020603050405020304"/>
                        </a:rPr>
                        <a:t>0.008 - 0.016 mm</a:t>
                      </a:r>
                      <a:endParaRPr lang="en-US" sz="1600" b="1" dirty="0">
                        <a:solidFill>
                          <a:srgbClr val="00B05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458470">
                <a:tc>
                  <a:txBody>
                    <a:bodyPr/>
                    <a:lstStyle/>
                    <a:p>
                      <a:pPr marL="0" marR="0" algn="just">
                        <a:lnSpc>
                          <a:spcPct val="115000"/>
                        </a:lnSpc>
                        <a:spcBef>
                          <a:spcPts val="0"/>
                        </a:spcBef>
                        <a:spcAft>
                          <a:spcPts val="0"/>
                        </a:spcAft>
                      </a:pPr>
                      <a:r>
                        <a:rPr lang="en-US" sz="1600" b="1" dirty="0">
                          <a:solidFill>
                            <a:srgbClr val="00B050"/>
                          </a:solidFill>
                          <a:latin typeface="Times New Roman" panose="02020603050405020304"/>
                          <a:ea typeface="Times New Roman" panose="02020603050405020304"/>
                          <a:cs typeface="Times New Roman" panose="02020603050405020304"/>
                        </a:rPr>
                        <a:t>Very Fine Silt</a:t>
                      </a:r>
                      <a:endParaRPr lang="en-US" sz="1600" b="1" dirty="0">
                        <a:solidFill>
                          <a:srgbClr val="00B05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a:solidFill>
                            <a:srgbClr val="00B050"/>
                          </a:solidFill>
                          <a:latin typeface="Times New Roman" panose="02020603050405020304"/>
                          <a:ea typeface="Times New Roman" panose="02020603050405020304"/>
                          <a:cs typeface="Times New Roman" panose="02020603050405020304"/>
                        </a:rPr>
                        <a:t>0.004 - 0.008 mm</a:t>
                      </a:r>
                      <a:endParaRPr lang="en-US" sz="1600" b="1">
                        <a:solidFill>
                          <a:srgbClr val="00B050"/>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458470">
                <a:tc>
                  <a:txBody>
                    <a:bodyPr/>
                    <a:lstStyle/>
                    <a:p>
                      <a:pPr marL="0" marR="0" algn="just">
                        <a:lnSpc>
                          <a:spcPct val="115000"/>
                        </a:lnSpc>
                        <a:spcBef>
                          <a:spcPts val="0"/>
                        </a:spcBef>
                        <a:spcAft>
                          <a:spcPts val="0"/>
                        </a:spcAft>
                      </a:pPr>
                      <a:r>
                        <a:rPr lang="en-US" sz="1600" b="1" dirty="0">
                          <a:solidFill>
                            <a:schemeClr val="accent4">
                              <a:lumMod val="60000"/>
                              <a:lumOff val="40000"/>
                            </a:schemeClr>
                          </a:solidFill>
                          <a:latin typeface="Times New Roman" panose="02020603050405020304"/>
                          <a:ea typeface="Times New Roman" panose="02020603050405020304"/>
                          <a:cs typeface="Times New Roman" panose="02020603050405020304"/>
                        </a:rPr>
                        <a:t>Clay </a:t>
                      </a:r>
                      <a:endParaRPr lang="en-US" sz="1600" b="1" dirty="0">
                        <a:solidFill>
                          <a:schemeClr val="accent4">
                            <a:lumMod val="60000"/>
                            <a:lumOff val="40000"/>
                          </a:schemeClr>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chemeClr val="accent4">
                              <a:lumMod val="60000"/>
                              <a:lumOff val="40000"/>
                            </a:schemeClr>
                          </a:solidFill>
                          <a:latin typeface="Times New Roman" panose="02020603050405020304"/>
                          <a:ea typeface="Times New Roman" panose="02020603050405020304"/>
                          <a:cs typeface="Times New Roman" panose="02020603050405020304"/>
                        </a:rPr>
                        <a:t>&lt;0.004 mm</a:t>
                      </a:r>
                      <a:endParaRPr lang="en-US" sz="1600" b="1" dirty="0">
                        <a:solidFill>
                          <a:schemeClr val="accent4">
                            <a:lumMod val="60000"/>
                            <a:lumOff val="40000"/>
                          </a:schemeClr>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chemeClr val="accent4">
                              <a:lumMod val="60000"/>
                              <a:lumOff val="40000"/>
                            </a:schemeClr>
                          </a:solidFill>
                          <a:latin typeface="Times New Roman" panose="02020603050405020304"/>
                          <a:ea typeface="Times New Roman" panose="02020603050405020304"/>
                          <a:cs typeface="Times New Roman" panose="02020603050405020304"/>
                        </a:rPr>
                        <a:t>Clay </a:t>
                      </a:r>
                      <a:endParaRPr lang="en-US" sz="1600" b="1" dirty="0">
                        <a:solidFill>
                          <a:schemeClr val="accent4">
                            <a:lumMod val="60000"/>
                            <a:lumOff val="40000"/>
                          </a:schemeClr>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err="1">
                          <a:solidFill>
                            <a:schemeClr val="accent4">
                              <a:lumMod val="60000"/>
                              <a:lumOff val="40000"/>
                            </a:schemeClr>
                          </a:solidFill>
                          <a:latin typeface="Times New Roman" panose="02020603050405020304"/>
                          <a:ea typeface="Times New Roman" panose="02020603050405020304"/>
                          <a:cs typeface="Times New Roman" panose="02020603050405020304"/>
                        </a:rPr>
                        <a:t>Claystone</a:t>
                      </a:r>
                      <a:r>
                        <a:rPr lang="en-US" sz="1600" b="1" dirty="0">
                          <a:solidFill>
                            <a:schemeClr val="accent4">
                              <a:lumMod val="60000"/>
                              <a:lumOff val="40000"/>
                            </a:schemeClr>
                          </a:solidFill>
                          <a:latin typeface="Times New Roman" panose="02020603050405020304"/>
                          <a:ea typeface="Times New Roman" panose="02020603050405020304"/>
                          <a:cs typeface="Times New Roman" panose="02020603050405020304"/>
                        </a:rPr>
                        <a:t>, Mudstone, Shale</a:t>
                      </a:r>
                      <a:endParaRPr lang="en-US" sz="1600" b="1" dirty="0">
                        <a:solidFill>
                          <a:schemeClr val="accent4">
                            <a:lumMod val="60000"/>
                            <a:lumOff val="40000"/>
                          </a:schemeClr>
                        </a:solidFill>
                        <a:latin typeface="Calibri" panose="020F0502020204030204"/>
                        <a:ea typeface="Calibri" panose="020F0502020204030204"/>
                        <a:cs typeface="Times New Roman" panose="02020603050405020304"/>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635"/>
            <a:ext cx="9143365" cy="6856730"/>
          </a:xfrm>
        </p:spPr>
        <p:txBody>
          <a:bodyPr>
            <a:normAutofit lnSpcReduction="10000"/>
          </a:bodyPr>
          <a:p>
            <a:pPr marL="0" indent="0" algn="just">
              <a:lnSpc>
                <a:spcPct val="150000"/>
              </a:lnSpc>
              <a:buFont typeface="Wingdings" panose="05000000000000000000" pitchFamily="2" charset="2"/>
              <a:buNone/>
            </a:pPr>
            <a:r>
              <a:rPr lang="en-US" sz="2400" dirty="0" smtClean="0">
                <a:latin typeface="Times New Roman" panose="02020603050405020304" charset="0"/>
                <a:cs typeface="Times New Roman" panose="02020603050405020304" charset="0"/>
                <a:sym typeface="+mn-ea"/>
              </a:rPr>
              <a:t> </a:t>
            </a:r>
            <a:r>
              <a:rPr lang="en-US" sz="2400" b="1" dirty="0" smtClean="0">
                <a:latin typeface="Times New Roman" panose="02020603050405020304" charset="0"/>
                <a:cs typeface="Times New Roman" panose="02020603050405020304" charset="0"/>
                <a:sym typeface="+mn-ea"/>
              </a:rPr>
              <a:t>CLASTIC (detrital) </a:t>
            </a:r>
            <a:r>
              <a:rPr lang="en-US" sz="2400" dirty="0" smtClean="0">
                <a:latin typeface="Times New Roman" panose="02020603050405020304" charset="0"/>
                <a:cs typeface="Times New Roman" panose="02020603050405020304" charset="0"/>
                <a:sym typeface="+mn-ea"/>
              </a:rPr>
              <a:t>sedimentary rocks based on grain size:</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Argillaceous rocks</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Arenaceous rocks</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Rudaceous rocks</a:t>
            </a:r>
            <a:endParaRPr lang="en-US" sz="2400" dirty="0" smtClean="0">
              <a:latin typeface="Times New Roman" panose="02020603050405020304" charset="0"/>
              <a:cs typeface="Times New Roman" panose="02020603050405020304" charset="0"/>
            </a:endParaRPr>
          </a:p>
          <a:p>
            <a:pPr marL="0" indent="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Argillaceous rocks: It is the composed of clay size and silt size particle. The most common Argillaceous rocks are:- mud rock, shale, siltstone, clay stone, marl.</a:t>
            </a:r>
            <a:endParaRPr lang="en-US" sz="2400" dirty="0" smtClean="0">
              <a:latin typeface="Times New Roman" panose="02020603050405020304" charset="0"/>
              <a:cs typeface="Times New Roman" panose="02020603050405020304" charset="0"/>
              <a:sym typeface="+mn-ea"/>
            </a:endParaRPr>
          </a:p>
          <a:p>
            <a:pPr algn="just">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Arenaceous rocks:-it is  the composed of sand size particles. The most common arenaceous rocks are </a:t>
            </a:r>
            <a:r>
              <a:rPr lang="en-US" sz="2400" b="1" dirty="0" smtClean="0">
                <a:latin typeface="Times New Roman" panose="02020603050405020304" charset="0"/>
                <a:cs typeface="Times New Roman" panose="02020603050405020304" charset="0"/>
                <a:sym typeface="+mn-ea"/>
              </a:rPr>
              <a:t>s</a:t>
            </a:r>
            <a:r>
              <a:rPr lang="en-US" sz="2400" b="1" dirty="0" smtClean="0">
                <a:latin typeface="Times New Roman" panose="02020603050405020304" charset="0"/>
                <a:cs typeface="Times New Roman" panose="02020603050405020304" charset="0"/>
                <a:sym typeface="+mn-ea"/>
              </a:rPr>
              <a:t>andstones.</a:t>
            </a:r>
            <a:r>
              <a:rPr lang="en-US" sz="2400" dirty="0" smtClean="0">
                <a:latin typeface="Times New Roman" panose="02020603050405020304" charset="0"/>
                <a:cs typeface="Times New Roman" panose="02020603050405020304" charset="0"/>
                <a:sym typeface="+mn-ea"/>
              </a:rPr>
              <a:t> </a:t>
            </a:r>
            <a:endParaRPr lang="en-US" sz="2400" dirty="0" smtClean="0">
              <a:latin typeface="Times New Roman" panose="02020603050405020304" charset="0"/>
              <a:cs typeface="Times New Roman" panose="02020603050405020304" charset="0"/>
            </a:endParaRPr>
          </a:p>
          <a:p>
            <a:pPr marL="0" indent="0" algn="just">
              <a:buFont typeface="Wingdings" panose="05000000000000000000" pitchFamily="2" charset="2"/>
              <a:buNone/>
            </a:pPr>
            <a:r>
              <a:rPr lang="en-US" sz="2400" dirty="0" smtClean="0">
                <a:latin typeface="Times New Roman" panose="02020603050405020304" charset="0"/>
                <a:cs typeface="Times New Roman" panose="02020603050405020304" charset="0"/>
                <a:sym typeface="+mn-ea"/>
              </a:rPr>
              <a:t>    Types of sandstones</a:t>
            </a:r>
            <a:endParaRPr lang="en-US" sz="2400" dirty="0" smtClean="0">
              <a:latin typeface="Times New Roman" panose="02020603050405020304" charset="0"/>
              <a:cs typeface="Times New Roman" panose="02020603050405020304" charset="0"/>
            </a:endParaRPr>
          </a:p>
          <a:p>
            <a:pPr marL="514350" indent="-514350" algn="just">
              <a:buFont typeface="+mj-lt"/>
              <a:buAutoNum type="arabicParenR"/>
            </a:pPr>
            <a:r>
              <a:rPr lang="en-US" sz="2400" dirty="0" smtClean="0">
                <a:latin typeface="Times New Roman" panose="02020603050405020304" charset="0"/>
                <a:cs typeface="Times New Roman" panose="02020603050405020304" charset="0"/>
                <a:sym typeface="+mn-ea"/>
              </a:rPr>
              <a:t>Quartz arenites =dominated by quartz grains. </a:t>
            </a:r>
            <a:endParaRPr lang="en-US" sz="2400" dirty="0" smtClean="0">
              <a:latin typeface="Times New Roman" panose="02020603050405020304" charset="0"/>
              <a:cs typeface="Times New Roman" panose="02020603050405020304" charset="0"/>
            </a:endParaRPr>
          </a:p>
          <a:p>
            <a:pPr marL="514350" indent="-514350" algn="just">
              <a:buFont typeface="+mj-lt"/>
              <a:buAutoNum type="arabicParenR"/>
            </a:pPr>
            <a:r>
              <a:rPr lang="en-US" sz="2400" dirty="0" smtClean="0">
                <a:latin typeface="Times New Roman" panose="02020603050405020304" charset="0"/>
                <a:cs typeface="Times New Roman" panose="02020603050405020304" charset="0"/>
                <a:sym typeface="+mn-ea"/>
              </a:rPr>
              <a:t>Arkose =dominated by feldspar grains.</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Wingdings" panose="05000000000000000000" pitchFamily="2" charset="2"/>
              <a:buChar char="v"/>
            </a:pPr>
            <a:endParaRPr lang="en-US" sz="2400" dirty="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970" y="9525"/>
            <a:ext cx="9124950" cy="6857365"/>
          </a:xfrm>
        </p:spPr>
        <p:txBody>
          <a:bodyPr/>
          <a:p>
            <a:pPr marL="0" indent="0" algn="just">
              <a:lnSpc>
                <a:spcPct val="150000"/>
              </a:lnSpc>
              <a:buFont typeface="+mj-lt"/>
              <a:buNone/>
            </a:pPr>
            <a:r>
              <a:rPr lang="en-US" sz="2400" dirty="0" smtClean="0">
                <a:latin typeface="Times New Roman" panose="02020603050405020304" charset="0"/>
                <a:cs typeface="Times New Roman" panose="02020603050405020304" charset="0"/>
                <a:sym typeface="+mn-ea"/>
              </a:rPr>
              <a:t>3) Lithic arenite=dominated by rock fragments</a:t>
            </a:r>
            <a:endParaRPr lang="en-US" sz="2400" dirty="0" smtClean="0">
              <a:latin typeface="Times New Roman" panose="02020603050405020304" charset="0"/>
              <a:cs typeface="Times New Roman" panose="02020603050405020304" charset="0"/>
            </a:endParaRPr>
          </a:p>
          <a:p>
            <a:pPr marL="0" indent="0" algn="just">
              <a:lnSpc>
                <a:spcPct val="150000"/>
              </a:lnSpc>
              <a:buFont typeface="+mj-lt"/>
              <a:buNone/>
            </a:pPr>
            <a:r>
              <a:rPr lang="en-US" sz="2400" dirty="0" smtClean="0">
                <a:latin typeface="Times New Roman" panose="02020603050405020304" charset="0"/>
                <a:cs typeface="Times New Roman" panose="02020603050405020304" charset="0"/>
                <a:sym typeface="+mn-ea"/>
              </a:rPr>
              <a:t>4) Greywacke are mostly hard, light to dark grey rocks with abundant matrix.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Hybrid sandstones :-is the result of a combination of clastic &amp; non clastic grains. The most common hybrid sandstones :-</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Glauconite  (potassium iron aluminosilicate)</a:t>
            </a:r>
            <a:endParaRPr lang="en-US" sz="2400" dirty="0" smtClean="0">
              <a:latin typeface="Times New Roman" panose="02020603050405020304" charset="0"/>
              <a:cs typeface="Times New Roman" panose="02020603050405020304" charset="0"/>
            </a:endParaRPr>
          </a:p>
          <a:p>
            <a:pPr marL="514350" indent="-51435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Calcarenaceous sandstone (sand + carbonate)</a:t>
            </a:r>
            <a:endParaRPr lang="en-US" sz="2400" dirty="0" smtClean="0">
              <a:latin typeface="Times New Roman" panose="02020603050405020304" charset="0"/>
              <a:cs typeface="Times New Roman" panose="02020603050405020304" charset="0"/>
            </a:endParaRPr>
          </a:p>
          <a:p>
            <a:pPr marL="514350" indent="-514350" algn="just">
              <a:lnSpc>
                <a:spcPct val="150000"/>
              </a:lnSpc>
              <a:buNone/>
            </a:pPr>
            <a:r>
              <a:rPr lang="en-US" sz="2400" dirty="0" smtClean="0">
                <a:latin typeface="Times New Roman" panose="02020603050405020304" charset="0"/>
                <a:cs typeface="Times New Roman" panose="02020603050405020304" charset="0"/>
                <a:sym typeface="+mn-ea"/>
              </a:rPr>
              <a:t>The commonest cementing material in arenaceous rocks are  carbonates (especially calcite), silica, iron-oxides, and clay minerals. </a:t>
            </a:r>
            <a:endParaRPr lang="en-US" sz="2400" dirty="0" smtClean="0">
              <a:latin typeface="Times New Roman" panose="02020603050405020304" charset="0"/>
              <a:cs typeface="Times New Roman" panose="02020603050405020304" charset="0"/>
            </a:endParaRPr>
          </a:p>
          <a:p>
            <a:pPr marL="514350" indent="-514350" algn="just">
              <a:lnSpc>
                <a:spcPct val="150000"/>
              </a:lnSpc>
              <a:buNone/>
            </a:pPr>
            <a:endParaRPr lang="en-US" sz="2400" dirty="0" smtClean="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80" y="17780"/>
            <a:ext cx="9152890" cy="6839585"/>
          </a:xfrm>
        </p:spPr>
        <p:txBody>
          <a:bodyPr>
            <a:normAutofit lnSpcReduction="20000"/>
          </a:bodyPr>
          <a:p>
            <a:pPr lvl="0" algn="just">
              <a:lnSpc>
                <a:spcPct val="150000"/>
              </a:lnSpc>
              <a:buFont typeface="Wingdings" panose="05000000000000000000" pitchFamily="2" charset="2"/>
              <a:buChar char="v"/>
            </a:pPr>
            <a:r>
              <a:rPr lang="en-US" b="1" dirty="0" smtClean="0">
                <a:sym typeface="+mn-ea"/>
              </a:rPr>
              <a:t> </a:t>
            </a:r>
            <a:r>
              <a:rPr lang="en-US" sz="2400" dirty="0" smtClean="0">
                <a:latin typeface="Times New Roman" panose="02020603050405020304" charset="0"/>
                <a:cs typeface="Times New Roman" panose="02020603050405020304" charset="0"/>
                <a:sym typeface="+mn-ea"/>
              </a:rPr>
              <a:t>The type of cements usually determine the color of the arenaceous rocks. </a:t>
            </a:r>
            <a:endParaRPr lang="en-US" sz="2400" dirty="0" smtClean="0">
              <a:latin typeface="Times New Roman" panose="02020603050405020304" charset="0"/>
              <a:cs typeface="Times New Roman" panose="02020603050405020304" charset="0"/>
            </a:endParaRPr>
          </a:p>
          <a:p>
            <a:pPr lvl="0" algn="just">
              <a:lnSpc>
                <a:spcPct val="150000"/>
              </a:lnSpc>
              <a:buFont typeface="Wingdings" panose="05000000000000000000" pitchFamily="2" charset="2"/>
              <a:buChar char="v"/>
            </a:pPr>
            <a:r>
              <a:rPr lang="en-US" sz="2400" dirty="0" smtClean="0">
                <a:latin typeface="Times New Roman" panose="02020603050405020304" charset="0"/>
                <a:cs typeface="Times New Roman" panose="02020603050405020304" charset="0"/>
                <a:sym typeface="+mn-ea"/>
              </a:rPr>
              <a:t> For example, calcareous sandstones are white to yellowish in color; the siliceous ones are colorless to pure white; ferrugeneous sandstones show red to brownish color; and the argellaceous ones are dark grey colors; depending on the composition of their cementing materials.</a:t>
            </a:r>
            <a:endParaRPr lang="en-US" sz="2400" dirty="0" smtClean="0">
              <a:latin typeface="Times New Roman" panose="02020603050405020304" charset="0"/>
              <a:cs typeface="Times New Roman" panose="02020603050405020304" charset="0"/>
            </a:endParaRPr>
          </a:p>
          <a:p>
            <a:pPr algn="just">
              <a:lnSpc>
                <a:spcPct val="150000"/>
              </a:lnSpc>
              <a:buFont typeface="Wingdings" panose="05000000000000000000" pitchFamily="2" charset="2"/>
              <a:buChar char="v"/>
            </a:pPr>
            <a:r>
              <a:rPr lang="en-US" sz="2400" b="1" dirty="0" smtClean="0">
                <a:sym typeface="+mn-ea"/>
              </a:rPr>
              <a:t> </a:t>
            </a:r>
            <a:r>
              <a:rPr lang="en-US" sz="2400" dirty="0" smtClean="0">
                <a:latin typeface="Times New Roman" panose="02020603050405020304" charset="0"/>
                <a:cs typeface="Times New Roman" panose="02020603050405020304" charset="0"/>
                <a:sym typeface="+mn-ea"/>
              </a:rPr>
              <a:t>Rudaceous rocks:-It  is the composed of gravel &amp;granule size particles. The most common rudaceous rocks are:</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Conglomerate - composed of rounded to sub-rounded particles,</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Breccia - composed of angular to sub-angular particles,</a:t>
            </a:r>
            <a:endParaRPr lang="en-US" sz="2400" dirty="0" smtClean="0">
              <a:latin typeface="Times New Roman" panose="02020603050405020304" charset="0"/>
              <a:cs typeface="Times New Roman" panose="02020603050405020304" charset="0"/>
            </a:endParaRPr>
          </a:p>
          <a:p>
            <a:pPr marL="457200" indent="-457200" algn="just">
              <a:lnSpc>
                <a:spcPct val="150000"/>
              </a:lnSpc>
              <a:buFont typeface="+mj-lt"/>
              <a:buAutoNum type="arabicParenR"/>
            </a:pPr>
            <a:r>
              <a:rPr lang="en-US" sz="2400" dirty="0" smtClean="0">
                <a:latin typeface="Times New Roman" panose="02020603050405020304" charset="0"/>
                <a:cs typeface="Times New Roman" panose="02020603050405020304" charset="0"/>
                <a:sym typeface="+mn-ea"/>
              </a:rPr>
              <a:t>Breccio-conglomerate - composed of both rounded and angular grains.</a:t>
            </a:r>
            <a:endParaRPr lang="en-US" sz="2400" dirty="0" smtClean="0">
              <a:latin typeface="Times New Roman" panose="02020603050405020304" charset="0"/>
              <a:cs typeface="Times New Roman" panose="02020603050405020304" charset="0"/>
            </a:endParaRPr>
          </a:p>
          <a:p>
            <a:pPr lvl="0">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22207</Words>
  <Application>WPS Presentation</Application>
  <PresentationFormat>Widescreen</PresentationFormat>
  <Paragraphs>566</Paragraphs>
  <Slides>51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51</vt:i4>
      </vt:variant>
    </vt:vector>
  </HeadingPairs>
  <TitlesOfParts>
    <vt:vector size="63" baseType="lpstr">
      <vt:lpstr>Arial</vt:lpstr>
      <vt:lpstr>SimSun</vt:lpstr>
      <vt:lpstr>Wingdings</vt:lpstr>
      <vt:lpstr>Times New Roman</vt:lpstr>
      <vt:lpstr>Wingdings</vt:lpstr>
      <vt:lpstr>Times New Roman</vt:lpstr>
      <vt:lpstr>Calibri</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user</cp:lastModifiedBy>
  <cp:revision>6</cp:revision>
  <dcterms:created xsi:type="dcterms:W3CDTF">2020-03-11T07:48:00Z</dcterms:created>
  <dcterms:modified xsi:type="dcterms:W3CDTF">2020-03-18T08:25:13Z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