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6" r:id="rId19"/>
    <p:sldId id="274"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8D6817-97BE-49BF-BE39-86A77AEA92A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AA0EC73-BC40-4A94-A61D-547E193078D8}">
      <dgm:prSet phldrT="[Text]"/>
      <dgm:spPr/>
      <dgm:t>
        <a:bodyPr/>
        <a:lstStyle/>
        <a:p>
          <a:r>
            <a:rPr lang="en-US" dirty="0" smtClean="0"/>
            <a:t>Central Banks</a:t>
          </a:r>
          <a:endParaRPr lang="en-US" dirty="0"/>
        </a:p>
      </dgm:t>
    </dgm:pt>
    <dgm:pt modelId="{C2E8014A-0966-42F2-BC9D-184E853FC369}" type="parTrans" cxnId="{EFC14220-5497-45A4-8782-8DB10010D2F0}">
      <dgm:prSet/>
      <dgm:spPr/>
      <dgm:t>
        <a:bodyPr/>
        <a:lstStyle/>
        <a:p>
          <a:endParaRPr lang="en-US"/>
        </a:p>
      </dgm:t>
    </dgm:pt>
    <dgm:pt modelId="{1E8114C2-0154-423B-A3CB-353B0FF3B0DE}" type="sibTrans" cxnId="{EFC14220-5497-45A4-8782-8DB10010D2F0}">
      <dgm:prSet/>
      <dgm:spPr/>
      <dgm:t>
        <a:bodyPr/>
        <a:lstStyle/>
        <a:p>
          <a:endParaRPr lang="en-US"/>
        </a:p>
      </dgm:t>
    </dgm:pt>
    <dgm:pt modelId="{7BFFD27B-D0BC-497E-9D23-E5F0E8FA66C3}">
      <dgm:prSet phldrT="[Text]"/>
      <dgm:spPr/>
      <dgm:t>
        <a:bodyPr/>
        <a:lstStyle/>
        <a:p>
          <a:r>
            <a:rPr lang="en-US" dirty="0" smtClean="0"/>
            <a:t>Traditional Functions</a:t>
          </a:r>
          <a:endParaRPr lang="en-US" dirty="0"/>
        </a:p>
      </dgm:t>
    </dgm:pt>
    <dgm:pt modelId="{652096A4-07DC-45D7-BC2B-2C999563A08A}" type="parTrans" cxnId="{AA211C02-D4A6-48F0-817B-97439A9516C4}">
      <dgm:prSet/>
      <dgm:spPr/>
      <dgm:t>
        <a:bodyPr/>
        <a:lstStyle/>
        <a:p>
          <a:endParaRPr lang="en-US"/>
        </a:p>
      </dgm:t>
    </dgm:pt>
    <dgm:pt modelId="{B6FE68F0-E77B-4390-8487-36E98D0171D4}" type="sibTrans" cxnId="{AA211C02-D4A6-48F0-817B-97439A9516C4}">
      <dgm:prSet/>
      <dgm:spPr/>
      <dgm:t>
        <a:bodyPr/>
        <a:lstStyle/>
        <a:p>
          <a:endParaRPr lang="en-US"/>
        </a:p>
      </dgm:t>
    </dgm:pt>
    <dgm:pt modelId="{EE5777B7-A62F-40A8-9B02-548529383AB5}">
      <dgm:prSet phldrT="[Text]"/>
      <dgm:spPr/>
      <dgm:t>
        <a:bodyPr/>
        <a:lstStyle/>
        <a:p>
          <a:r>
            <a:rPr lang="en-US" dirty="0" smtClean="0"/>
            <a:t>Primary functions</a:t>
          </a:r>
          <a:endParaRPr lang="en-US" dirty="0"/>
        </a:p>
      </dgm:t>
    </dgm:pt>
    <dgm:pt modelId="{AEE8387E-8324-4AD0-AF15-2E77F1B6021B}" type="parTrans" cxnId="{528982A8-0DBB-46A3-8E07-420DEB7E2882}">
      <dgm:prSet/>
      <dgm:spPr/>
      <dgm:t>
        <a:bodyPr/>
        <a:lstStyle/>
        <a:p>
          <a:endParaRPr lang="en-US"/>
        </a:p>
      </dgm:t>
    </dgm:pt>
    <dgm:pt modelId="{C0E0EC34-A381-48C8-B835-18DA6AD81FA7}" type="sibTrans" cxnId="{528982A8-0DBB-46A3-8E07-420DEB7E2882}">
      <dgm:prSet/>
      <dgm:spPr/>
      <dgm:t>
        <a:bodyPr/>
        <a:lstStyle/>
        <a:p>
          <a:endParaRPr lang="en-US"/>
        </a:p>
      </dgm:t>
    </dgm:pt>
    <dgm:pt modelId="{26FC1F1E-14F8-4F00-A980-031D9D3886EC}">
      <dgm:prSet phldrT="[Text]"/>
      <dgm:spPr/>
      <dgm:t>
        <a:bodyPr/>
        <a:lstStyle/>
        <a:p>
          <a:r>
            <a:rPr lang="en-US" dirty="0" smtClean="0"/>
            <a:t>Secondary functions</a:t>
          </a:r>
          <a:endParaRPr lang="en-US" dirty="0"/>
        </a:p>
      </dgm:t>
    </dgm:pt>
    <dgm:pt modelId="{8C2AE0CE-BB45-4EB4-BD89-771FEAFCC665}" type="parTrans" cxnId="{2E74B274-CAB6-435B-842A-0BC8BD3A979A}">
      <dgm:prSet/>
      <dgm:spPr/>
      <dgm:t>
        <a:bodyPr/>
        <a:lstStyle/>
        <a:p>
          <a:endParaRPr lang="en-US"/>
        </a:p>
      </dgm:t>
    </dgm:pt>
    <dgm:pt modelId="{59C36B57-9664-4EFE-A258-F3A77C6765B1}" type="sibTrans" cxnId="{2E74B274-CAB6-435B-842A-0BC8BD3A979A}">
      <dgm:prSet/>
      <dgm:spPr/>
      <dgm:t>
        <a:bodyPr/>
        <a:lstStyle/>
        <a:p>
          <a:endParaRPr lang="en-US"/>
        </a:p>
      </dgm:t>
    </dgm:pt>
    <dgm:pt modelId="{DB97B9A6-C5AD-4486-86B5-D587EB4261EC}">
      <dgm:prSet phldrT="[Text]" custT="1"/>
      <dgm:spPr/>
      <dgm:t>
        <a:bodyPr/>
        <a:lstStyle/>
        <a:p>
          <a:r>
            <a:rPr lang="en-US" sz="2400" dirty="0" smtClean="0"/>
            <a:t>Non-traditional functions</a:t>
          </a:r>
          <a:endParaRPr lang="en-US" sz="2400" dirty="0"/>
        </a:p>
      </dgm:t>
    </dgm:pt>
    <dgm:pt modelId="{500FB219-83D6-4453-A3AB-79B5638AC08D}" type="parTrans" cxnId="{EDE5576F-AB4F-4BDD-B345-B629472671F0}">
      <dgm:prSet/>
      <dgm:spPr/>
      <dgm:t>
        <a:bodyPr/>
        <a:lstStyle/>
        <a:p>
          <a:endParaRPr lang="en-US"/>
        </a:p>
      </dgm:t>
    </dgm:pt>
    <dgm:pt modelId="{57EABC55-0585-4CA6-B79A-F1857300DF56}" type="sibTrans" cxnId="{EDE5576F-AB4F-4BDD-B345-B629472671F0}">
      <dgm:prSet/>
      <dgm:spPr/>
      <dgm:t>
        <a:bodyPr/>
        <a:lstStyle/>
        <a:p>
          <a:endParaRPr lang="en-US"/>
        </a:p>
      </dgm:t>
    </dgm:pt>
    <dgm:pt modelId="{B61F7AB9-E266-4579-8BB3-A03A65D10023}" type="pres">
      <dgm:prSet presAssocID="{6B8D6817-97BE-49BF-BE39-86A77AEA92AF}" presName="hierChild1" presStyleCnt="0">
        <dgm:presLayoutVars>
          <dgm:chPref val="1"/>
          <dgm:dir/>
          <dgm:animOne val="branch"/>
          <dgm:animLvl val="lvl"/>
          <dgm:resizeHandles/>
        </dgm:presLayoutVars>
      </dgm:prSet>
      <dgm:spPr/>
      <dgm:t>
        <a:bodyPr/>
        <a:lstStyle/>
        <a:p>
          <a:endParaRPr lang="en-US"/>
        </a:p>
      </dgm:t>
    </dgm:pt>
    <dgm:pt modelId="{785AD2FB-1383-4A82-B60C-E4F83A81D117}" type="pres">
      <dgm:prSet presAssocID="{0AA0EC73-BC40-4A94-A61D-547E193078D8}" presName="hierRoot1" presStyleCnt="0"/>
      <dgm:spPr/>
    </dgm:pt>
    <dgm:pt modelId="{53D1A4CD-6906-4ABC-ACFB-A145E73F9420}" type="pres">
      <dgm:prSet presAssocID="{0AA0EC73-BC40-4A94-A61D-547E193078D8}" presName="composite" presStyleCnt="0"/>
      <dgm:spPr/>
    </dgm:pt>
    <dgm:pt modelId="{0F9A7C79-9125-41FE-B99D-CF518E276BF5}" type="pres">
      <dgm:prSet presAssocID="{0AA0EC73-BC40-4A94-A61D-547E193078D8}" presName="background" presStyleLbl="node0" presStyleIdx="0" presStyleCnt="1"/>
      <dgm:spPr/>
    </dgm:pt>
    <dgm:pt modelId="{5742DF7D-149E-44B3-A34A-72E43E91503C}" type="pres">
      <dgm:prSet presAssocID="{0AA0EC73-BC40-4A94-A61D-547E193078D8}" presName="text" presStyleLbl="fgAcc0" presStyleIdx="0" presStyleCnt="1" custScaleX="94607" custScaleY="38527" custLinFactNeighborX="-4315" custLinFactNeighborY="7784">
        <dgm:presLayoutVars>
          <dgm:chPref val="3"/>
        </dgm:presLayoutVars>
      </dgm:prSet>
      <dgm:spPr/>
      <dgm:t>
        <a:bodyPr/>
        <a:lstStyle/>
        <a:p>
          <a:endParaRPr lang="en-US"/>
        </a:p>
      </dgm:t>
    </dgm:pt>
    <dgm:pt modelId="{A64A21BF-4E95-4775-9BFB-9576C8689FAD}" type="pres">
      <dgm:prSet presAssocID="{0AA0EC73-BC40-4A94-A61D-547E193078D8}" presName="hierChild2" presStyleCnt="0"/>
      <dgm:spPr/>
    </dgm:pt>
    <dgm:pt modelId="{B2E507F7-1112-41F3-ADF8-2466FE702177}" type="pres">
      <dgm:prSet presAssocID="{652096A4-07DC-45D7-BC2B-2C999563A08A}" presName="Name10" presStyleLbl="parChTrans1D2" presStyleIdx="0" presStyleCnt="2"/>
      <dgm:spPr/>
      <dgm:t>
        <a:bodyPr/>
        <a:lstStyle/>
        <a:p>
          <a:endParaRPr lang="en-US"/>
        </a:p>
      </dgm:t>
    </dgm:pt>
    <dgm:pt modelId="{F8BFB429-CCFC-4E31-9734-1FE81F437C31}" type="pres">
      <dgm:prSet presAssocID="{7BFFD27B-D0BC-497E-9D23-E5F0E8FA66C3}" presName="hierRoot2" presStyleCnt="0"/>
      <dgm:spPr/>
    </dgm:pt>
    <dgm:pt modelId="{E6E8F28C-EF97-4DAF-85FA-428822BB13BF}" type="pres">
      <dgm:prSet presAssocID="{7BFFD27B-D0BC-497E-9D23-E5F0E8FA66C3}" presName="composite2" presStyleCnt="0"/>
      <dgm:spPr/>
    </dgm:pt>
    <dgm:pt modelId="{3498E527-ECE7-4B40-B647-D3950C6D70AF}" type="pres">
      <dgm:prSet presAssocID="{7BFFD27B-D0BC-497E-9D23-E5F0E8FA66C3}" presName="background2" presStyleLbl="node2" presStyleIdx="0" presStyleCnt="2"/>
      <dgm:spPr/>
    </dgm:pt>
    <dgm:pt modelId="{315D4002-B237-4D37-B6C8-53A1A065A2F6}" type="pres">
      <dgm:prSet presAssocID="{7BFFD27B-D0BC-497E-9D23-E5F0E8FA66C3}" presName="text2" presStyleLbl="fgAcc2" presStyleIdx="0" presStyleCnt="2" custScaleX="97807" custScaleY="48155" custLinFactNeighborX="-33416" custLinFactNeighborY="-14449">
        <dgm:presLayoutVars>
          <dgm:chPref val="3"/>
        </dgm:presLayoutVars>
      </dgm:prSet>
      <dgm:spPr/>
      <dgm:t>
        <a:bodyPr/>
        <a:lstStyle/>
        <a:p>
          <a:endParaRPr lang="en-US"/>
        </a:p>
      </dgm:t>
    </dgm:pt>
    <dgm:pt modelId="{B98EB034-2593-43C2-85AE-D80DB089EB69}" type="pres">
      <dgm:prSet presAssocID="{7BFFD27B-D0BC-497E-9D23-E5F0E8FA66C3}" presName="hierChild3" presStyleCnt="0"/>
      <dgm:spPr/>
    </dgm:pt>
    <dgm:pt modelId="{D9E59D5A-72F8-484E-8E8E-06B1A6292993}" type="pres">
      <dgm:prSet presAssocID="{AEE8387E-8324-4AD0-AF15-2E77F1B6021B}" presName="Name17" presStyleLbl="parChTrans1D3" presStyleIdx="0" presStyleCnt="2"/>
      <dgm:spPr/>
      <dgm:t>
        <a:bodyPr/>
        <a:lstStyle/>
        <a:p>
          <a:endParaRPr lang="en-US"/>
        </a:p>
      </dgm:t>
    </dgm:pt>
    <dgm:pt modelId="{487F94DE-981A-4414-B789-3F8DE35D9C11}" type="pres">
      <dgm:prSet presAssocID="{EE5777B7-A62F-40A8-9B02-548529383AB5}" presName="hierRoot3" presStyleCnt="0"/>
      <dgm:spPr/>
    </dgm:pt>
    <dgm:pt modelId="{4C70892C-1395-4695-912A-E2A9B2A719F2}" type="pres">
      <dgm:prSet presAssocID="{EE5777B7-A62F-40A8-9B02-548529383AB5}" presName="composite3" presStyleCnt="0"/>
      <dgm:spPr/>
    </dgm:pt>
    <dgm:pt modelId="{7BE1EC7E-BD8A-4CC4-BB10-C5B4E6A27B9E}" type="pres">
      <dgm:prSet presAssocID="{EE5777B7-A62F-40A8-9B02-548529383AB5}" presName="background3" presStyleLbl="node3" presStyleIdx="0" presStyleCnt="2"/>
      <dgm:spPr/>
    </dgm:pt>
    <dgm:pt modelId="{AB915D4E-2553-4953-AECD-CA472D5B444D}" type="pres">
      <dgm:prSet presAssocID="{EE5777B7-A62F-40A8-9B02-548529383AB5}" presName="text3" presStyleLbl="fgAcc3" presStyleIdx="0" presStyleCnt="2" custScaleX="95651" custScaleY="49592" custLinFactNeighborX="9958" custLinFactNeighborY="-12096">
        <dgm:presLayoutVars>
          <dgm:chPref val="3"/>
        </dgm:presLayoutVars>
      </dgm:prSet>
      <dgm:spPr/>
      <dgm:t>
        <a:bodyPr/>
        <a:lstStyle/>
        <a:p>
          <a:endParaRPr lang="en-US"/>
        </a:p>
      </dgm:t>
    </dgm:pt>
    <dgm:pt modelId="{85D5BD84-B122-447D-A8F5-ADA7D5BB6267}" type="pres">
      <dgm:prSet presAssocID="{EE5777B7-A62F-40A8-9B02-548529383AB5}" presName="hierChild4" presStyleCnt="0"/>
      <dgm:spPr/>
    </dgm:pt>
    <dgm:pt modelId="{6CCA57AC-B827-4000-A04D-FA21BF802445}" type="pres">
      <dgm:prSet presAssocID="{8C2AE0CE-BB45-4EB4-BD89-771FEAFCC665}" presName="Name17" presStyleLbl="parChTrans1D3" presStyleIdx="1" presStyleCnt="2"/>
      <dgm:spPr/>
      <dgm:t>
        <a:bodyPr/>
        <a:lstStyle/>
        <a:p>
          <a:endParaRPr lang="en-US"/>
        </a:p>
      </dgm:t>
    </dgm:pt>
    <dgm:pt modelId="{425775DB-A111-4AE2-A02C-3C768CAA199C}" type="pres">
      <dgm:prSet presAssocID="{26FC1F1E-14F8-4F00-A980-031D9D3886EC}" presName="hierRoot3" presStyleCnt="0"/>
      <dgm:spPr/>
    </dgm:pt>
    <dgm:pt modelId="{7BEEC26E-E93D-4204-9770-184AA484EEFE}" type="pres">
      <dgm:prSet presAssocID="{26FC1F1E-14F8-4F00-A980-031D9D3886EC}" presName="composite3" presStyleCnt="0"/>
      <dgm:spPr/>
    </dgm:pt>
    <dgm:pt modelId="{0DB34C69-92C0-468D-AED1-C53CF006B725}" type="pres">
      <dgm:prSet presAssocID="{26FC1F1E-14F8-4F00-A980-031D9D3886EC}" presName="background3" presStyleLbl="node3" presStyleIdx="1" presStyleCnt="2"/>
      <dgm:spPr/>
    </dgm:pt>
    <dgm:pt modelId="{6BAB2470-ECE0-481F-9E72-AA7169C8871A}" type="pres">
      <dgm:prSet presAssocID="{26FC1F1E-14F8-4F00-A980-031D9D3886EC}" presName="text3" presStyleLbl="fgAcc3" presStyleIdx="1" presStyleCnt="2" custScaleX="100537" custScaleY="49592" custLinFactNeighborX="27345" custLinFactNeighborY="-12096">
        <dgm:presLayoutVars>
          <dgm:chPref val="3"/>
        </dgm:presLayoutVars>
      </dgm:prSet>
      <dgm:spPr/>
      <dgm:t>
        <a:bodyPr/>
        <a:lstStyle/>
        <a:p>
          <a:endParaRPr lang="en-US"/>
        </a:p>
      </dgm:t>
    </dgm:pt>
    <dgm:pt modelId="{00776AE6-2360-4D4B-9DD9-02252074D21B}" type="pres">
      <dgm:prSet presAssocID="{26FC1F1E-14F8-4F00-A980-031D9D3886EC}" presName="hierChild4" presStyleCnt="0"/>
      <dgm:spPr/>
    </dgm:pt>
    <dgm:pt modelId="{EE931019-418E-45DF-9C59-15213767A850}" type="pres">
      <dgm:prSet presAssocID="{500FB219-83D6-4453-A3AB-79B5638AC08D}" presName="Name10" presStyleLbl="parChTrans1D2" presStyleIdx="1" presStyleCnt="2"/>
      <dgm:spPr/>
      <dgm:t>
        <a:bodyPr/>
        <a:lstStyle/>
        <a:p>
          <a:endParaRPr lang="en-US"/>
        </a:p>
      </dgm:t>
    </dgm:pt>
    <dgm:pt modelId="{FABDCF33-C10A-4120-9F31-A9AA78585B0A}" type="pres">
      <dgm:prSet presAssocID="{DB97B9A6-C5AD-4486-86B5-D587EB4261EC}" presName="hierRoot2" presStyleCnt="0"/>
      <dgm:spPr/>
    </dgm:pt>
    <dgm:pt modelId="{2B488BA7-1034-4532-B5B1-79E53B3C52BE}" type="pres">
      <dgm:prSet presAssocID="{DB97B9A6-C5AD-4486-86B5-D587EB4261EC}" presName="composite2" presStyleCnt="0"/>
      <dgm:spPr/>
    </dgm:pt>
    <dgm:pt modelId="{F703F008-F895-459D-BFB4-423E9AAB0172}" type="pres">
      <dgm:prSet presAssocID="{DB97B9A6-C5AD-4486-86B5-D587EB4261EC}" presName="background2" presStyleLbl="node2" presStyleIdx="1" presStyleCnt="2"/>
      <dgm:spPr/>
    </dgm:pt>
    <dgm:pt modelId="{8C273A5B-F5EB-469C-84A9-219F88A4D652}" type="pres">
      <dgm:prSet presAssocID="{DB97B9A6-C5AD-4486-86B5-D587EB4261EC}" presName="text2" presStyleLbl="fgAcc2" presStyleIdx="1" presStyleCnt="2" custScaleY="44669" custLinFactNeighborX="-8591" custLinFactNeighborY="-10026">
        <dgm:presLayoutVars>
          <dgm:chPref val="3"/>
        </dgm:presLayoutVars>
      </dgm:prSet>
      <dgm:spPr/>
      <dgm:t>
        <a:bodyPr/>
        <a:lstStyle/>
        <a:p>
          <a:endParaRPr lang="en-US"/>
        </a:p>
      </dgm:t>
    </dgm:pt>
    <dgm:pt modelId="{AE7412F7-6783-4A59-9C5B-63821174A552}" type="pres">
      <dgm:prSet presAssocID="{DB97B9A6-C5AD-4486-86B5-D587EB4261EC}" presName="hierChild3" presStyleCnt="0"/>
      <dgm:spPr/>
    </dgm:pt>
  </dgm:ptLst>
  <dgm:cxnLst>
    <dgm:cxn modelId="{2E74B274-CAB6-435B-842A-0BC8BD3A979A}" srcId="{7BFFD27B-D0BC-497E-9D23-E5F0E8FA66C3}" destId="{26FC1F1E-14F8-4F00-A980-031D9D3886EC}" srcOrd="1" destOrd="0" parTransId="{8C2AE0CE-BB45-4EB4-BD89-771FEAFCC665}" sibTransId="{59C36B57-9664-4EFE-A258-F3A77C6765B1}"/>
    <dgm:cxn modelId="{0FF22786-E2EC-44E4-B777-2B4082C40636}" type="presOf" srcId="{DB97B9A6-C5AD-4486-86B5-D587EB4261EC}" destId="{8C273A5B-F5EB-469C-84A9-219F88A4D652}" srcOrd="0" destOrd="0" presId="urn:microsoft.com/office/officeart/2005/8/layout/hierarchy1"/>
    <dgm:cxn modelId="{AA211C02-D4A6-48F0-817B-97439A9516C4}" srcId="{0AA0EC73-BC40-4A94-A61D-547E193078D8}" destId="{7BFFD27B-D0BC-497E-9D23-E5F0E8FA66C3}" srcOrd="0" destOrd="0" parTransId="{652096A4-07DC-45D7-BC2B-2C999563A08A}" sibTransId="{B6FE68F0-E77B-4390-8487-36E98D0171D4}"/>
    <dgm:cxn modelId="{5DF212F6-99E3-4235-AE7F-0BB7FE861D01}" type="presOf" srcId="{EE5777B7-A62F-40A8-9B02-548529383AB5}" destId="{AB915D4E-2553-4953-AECD-CA472D5B444D}" srcOrd="0" destOrd="0" presId="urn:microsoft.com/office/officeart/2005/8/layout/hierarchy1"/>
    <dgm:cxn modelId="{EFC14220-5497-45A4-8782-8DB10010D2F0}" srcId="{6B8D6817-97BE-49BF-BE39-86A77AEA92AF}" destId="{0AA0EC73-BC40-4A94-A61D-547E193078D8}" srcOrd="0" destOrd="0" parTransId="{C2E8014A-0966-42F2-BC9D-184E853FC369}" sibTransId="{1E8114C2-0154-423B-A3CB-353B0FF3B0DE}"/>
    <dgm:cxn modelId="{9D12FBEC-81C7-40EE-A1D1-B10F8ACB91EB}" type="presOf" srcId="{7BFFD27B-D0BC-497E-9D23-E5F0E8FA66C3}" destId="{315D4002-B237-4D37-B6C8-53A1A065A2F6}" srcOrd="0" destOrd="0" presId="urn:microsoft.com/office/officeart/2005/8/layout/hierarchy1"/>
    <dgm:cxn modelId="{BD2DA06C-2750-438C-9F8D-102D89204644}" type="presOf" srcId="{0AA0EC73-BC40-4A94-A61D-547E193078D8}" destId="{5742DF7D-149E-44B3-A34A-72E43E91503C}" srcOrd="0" destOrd="0" presId="urn:microsoft.com/office/officeart/2005/8/layout/hierarchy1"/>
    <dgm:cxn modelId="{19159DA9-EC6C-40BA-B0F0-288D9075C0E8}" type="presOf" srcId="{652096A4-07DC-45D7-BC2B-2C999563A08A}" destId="{B2E507F7-1112-41F3-ADF8-2466FE702177}" srcOrd="0" destOrd="0" presId="urn:microsoft.com/office/officeart/2005/8/layout/hierarchy1"/>
    <dgm:cxn modelId="{528982A8-0DBB-46A3-8E07-420DEB7E2882}" srcId="{7BFFD27B-D0BC-497E-9D23-E5F0E8FA66C3}" destId="{EE5777B7-A62F-40A8-9B02-548529383AB5}" srcOrd="0" destOrd="0" parTransId="{AEE8387E-8324-4AD0-AF15-2E77F1B6021B}" sibTransId="{C0E0EC34-A381-48C8-B835-18DA6AD81FA7}"/>
    <dgm:cxn modelId="{3D2B9121-B905-40E9-8623-F697A4093918}" type="presOf" srcId="{AEE8387E-8324-4AD0-AF15-2E77F1B6021B}" destId="{D9E59D5A-72F8-484E-8E8E-06B1A6292993}" srcOrd="0" destOrd="0" presId="urn:microsoft.com/office/officeart/2005/8/layout/hierarchy1"/>
    <dgm:cxn modelId="{EE6B1DB5-E9EF-4331-9B69-E581BE736A14}" type="presOf" srcId="{6B8D6817-97BE-49BF-BE39-86A77AEA92AF}" destId="{B61F7AB9-E266-4579-8BB3-A03A65D10023}" srcOrd="0" destOrd="0" presId="urn:microsoft.com/office/officeart/2005/8/layout/hierarchy1"/>
    <dgm:cxn modelId="{EDE5576F-AB4F-4BDD-B345-B629472671F0}" srcId="{0AA0EC73-BC40-4A94-A61D-547E193078D8}" destId="{DB97B9A6-C5AD-4486-86B5-D587EB4261EC}" srcOrd="1" destOrd="0" parTransId="{500FB219-83D6-4453-A3AB-79B5638AC08D}" sibTransId="{57EABC55-0585-4CA6-B79A-F1857300DF56}"/>
    <dgm:cxn modelId="{2B6DBC5C-FFA4-4EF9-A816-0AD6EB4FF373}" type="presOf" srcId="{500FB219-83D6-4453-A3AB-79B5638AC08D}" destId="{EE931019-418E-45DF-9C59-15213767A850}" srcOrd="0" destOrd="0" presId="urn:microsoft.com/office/officeart/2005/8/layout/hierarchy1"/>
    <dgm:cxn modelId="{A6517E1F-B20A-49AF-88E1-F70D520F3CA8}" type="presOf" srcId="{8C2AE0CE-BB45-4EB4-BD89-771FEAFCC665}" destId="{6CCA57AC-B827-4000-A04D-FA21BF802445}" srcOrd="0" destOrd="0" presId="urn:microsoft.com/office/officeart/2005/8/layout/hierarchy1"/>
    <dgm:cxn modelId="{644D8DA5-31C4-40C3-A004-32363AEDA3BB}" type="presOf" srcId="{26FC1F1E-14F8-4F00-A980-031D9D3886EC}" destId="{6BAB2470-ECE0-481F-9E72-AA7169C8871A}" srcOrd="0" destOrd="0" presId="urn:microsoft.com/office/officeart/2005/8/layout/hierarchy1"/>
    <dgm:cxn modelId="{AB137A97-8703-4729-A6A0-BE1020EE504D}" type="presParOf" srcId="{B61F7AB9-E266-4579-8BB3-A03A65D10023}" destId="{785AD2FB-1383-4A82-B60C-E4F83A81D117}" srcOrd="0" destOrd="0" presId="urn:microsoft.com/office/officeart/2005/8/layout/hierarchy1"/>
    <dgm:cxn modelId="{459749A0-4951-483A-8F7B-17439BD1268A}" type="presParOf" srcId="{785AD2FB-1383-4A82-B60C-E4F83A81D117}" destId="{53D1A4CD-6906-4ABC-ACFB-A145E73F9420}" srcOrd="0" destOrd="0" presId="urn:microsoft.com/office/officeart/2005/8/layout/hierarchy1"/>
    <dgm:cxn modelId="{1204EB46-DC9A-44DF-B86A-EF573F4E36E2}" type="presParOf" srcId="{53D1A4CD-6906-4ABC-ACFB-A145E73F9420}" destId="{0F9A7C79-9125-41FE-B99D-CF518E276BF5}" srcOrd="0" destOrd="0" presId="urn:microsoft.com/office/officeart/2005/8/layout/hierarchy1"/>
    <dgm:cxn modelId="{1A2A6BAC-FE36-4B5B-9959-E42DA53D211C}" type="presParOf" srcId="{53D1A4CD-6906-4ABC-ACFB-A145E73F9420}" destId="{5742DF7D-149E-44B3-A34A-72E43E91503C}" srcOrd="1" destOrd="0" presId="urn:microsoft.com/office/officeart/2005/8/layout/hierarchy1"/>
    <dgm:cxn modelId="{2D2BED96-F401-4EE4-A6F1-659DB9F93161}" type="presParOf" srcId="{785AD2FB-1383-4A82-B60C-E4F83A81D117}" destId="{A64A21BF-4E95-4775-9BFB-9576C8689FAD}" srcOrd="1" destOrd="0" presId="urn:microsoft.com/office/officeart/2005/8/layout/hierarchy1"/>
    <dgm:cxn modelId="{C0646F0C-B150-43E0-8517-E4E32FAD1CB2}" type="presParOf" srcId="{A64A21BF-4E95-4775-9BFB-9576C8689FAD}" destId="{B2E507F7-1112-41F3-ADF8-2466FE702177}" srcOrd="0" destOrd="0" presId="urn:microsoft.com/office/officeart/2005/8/layout/hierarchy1"/>
    <dgm:cxn modelId="{DA7D2835-88B8-4AFB-A1E7-2B2A2ACE79C4}" type="presParOf" srcId="{A64A21BF-4E95-4775-9BFB-9576C8689FAD}" destId="{F8BFB429-CCFC-4E31-9734-1FE81F437C31}" srcOrd="1" destOrd="0" presId="urn:microsoft.com/office/officeart/2005/8/layout/hierarchy1"/>
    <dgm:cxn modelId="{D588FC47-B98B-489A-AE66-D6131679DFDF}" type="presParOf" srcId="{F8BFB429-CCFC-4E31-9734-1FE81F437C31}" destId="{E6E8F28C-EF97-4DAF-85FA-428822BB13BF}" srcOrd="0" destOrd="0" presId="urn:microsoft.com/office/officeart/2005/8/layout/hierarchy1"/>
    <dgm:cxn modelId="{477985B1-6AA8-42C6-9FB4-A0991DF115EA}" type="presParOf" srcId="{E6E8F28C-EF97-4DAF-85FA-428822BB13BF}" destId="{3498E527-ECE7-4B40-B647-D3950C6D70AF}" srcOrd="0" destOrd="0" presId="urn:microsoft.com/office/officeart/2005/8/layout/hierarchy1"/>
    <dgm:cxn modelId="{57FA7FE9-DD29-449E-877B-89053F51FF34}" type="presParOf" srcId="{E6E8F28C-EF97-4DAF-85FA-428822BB13BF}" destId="{315D4002-B237-4D37-B6C8-53A1A065A2F6}" srcOrd="1" destOrd="0" presId="urn:microsoft.com/office/officeart/2005/8/layout/hierarchy1"/>
    <dgm:cxn modelId="{06D8DED8-0AF7-4D26-935B-C3361C4E4EA0}" type="presParOf" srcId="{F8BFB429-CCFC-4E31-9734-1FE81F437C31}" destId="{B98EB034-2593-43C2-85AE-D80DB089EB69}" srcOrd="1" destOrd="0" presId="urn:microsoft.com/office/officeart/2005/8/layout/hierarchy1"/>
    <dgm:cxn modelId="{576971E1-5AAA-4D6B-83BB-08D51EA94B7E}" type="presParOf" srcId="{B98EB034-2593-43C2-85AE-D80DB089EB69}" destId="{D9E59D5A-72F8-484E-8E8E-06B1A6292993}" srcOrd="0" destOrd="0" presId="urn:microsoft.com/office/officeart/2005/8/layout/hierarchy1"/>
    <dgm:cxn modelId="{3FEE9E19-9B99-4D5D-BF90-9DCC3C725A60}" type="presParOf" srcId="{B98EB034-2593-43C2-85AE-D80DB089EB69}" destId="{487F94DE-981A-4414-B789-3F8DE35D9C11}" srcOrd="1" destOrd="0" presId="urn:microsoft.com/office/officeart/2005/8/layout/hierarchy1"/>
    <dgm:cxn modelId="{2473BE66-0CE5-4E16-86D0-CF3B5A7B6611}" type="presParOf" srcId="{487F94DE-981A-4414-B789-3F8DE35D9C11}" destId="{4C70892C-1395-4695-912A-E2A9B2A719F2}" srcOrd="0" destOrd="0" presId="urn:microsoft.com/office/officeart/2005/8/layout/hierarchy1"/>
    <dgm:cxn modelId="{F3B655C6-5F17-45DE-8F85-34E33C153296}" type="presParOf" srcId="{4C70892C-1395-4695-912A-E2A9B2A719F2}" destId="{7BE1EC7E-BD8A-4CC4-BB10-C5B4E6A27B9E}" srcOrd="0" destOrd="0" presId="urn:microsoft.com/office/officeart/2005/8/layout/hierarchy1"/>
    <dgm:cxn modelId="{E12D123B-76B7-4E46-A588-C03C62B00CE7}" type="presParOf" srcId="{4C70892C-1395-4695-912A-E2A9B2A719F2}" destId="{AB915D4E-2553-4953-AECD-CA472D5B444D}" srcOrd="1" destOrd="0" presId="urn:microsoft.com/office/officeart/2005/8/layout/hierarchy1"/>
    <dgm:cxn modelId="{F25AD3A2-DFC0-4A25-8E01-90584C49E490}" type="presParOf" srcId="{487F94DE-981A-4414-B789-3F8DE35D9C11}" destId="{85D5BD84-B122-447D-A8F5-ADA7D5BB6267}" srcOrd="1" destOrd="0" presId="urn:microsoft.com/office/officeart/2005/8/layout/hierarchy1"/>
    <dgm:cxn modelId="{FE96A33E-2CFE-4375-B8C3-7B0E38123BFF}" type="presParOf" srcId="{B98EB034-2593-43C2-85AE-D80DB089EB69}" destId="{6CCA57AC-B827-4000-A04D-FA21BF802445}" srcOrd="2" destOrd="0" presId="urn:microsoft.com/office/officeart/2005/8/layout/hierarchy1"/>
    <dgm:cxn modelId="{1A034890-C722-45F1-9695-6304CFB649DA}" type="presParOf" srcId="{B98EB034-2593-43C2-85AE-D80DB089EB69}" destId="{425775DB-A111-4AE2-A02C-3C768CAA199C}" srcOrd="3" destOrd="0" presId="urn:microsoft.com/office/officeart/2005/8/layout/hierarchy1"/>
    <dgm:cxn modelId="{5B1DADA0-6663-4D6C-ABCF-7574DC5F3EDB}" type="presParOf" srcId="{425775DB-A111-4AE2-A02C-3C768CAA199C}" destId="{7BEEC26E-E93D-4204-9770-184AA484EEFE}" srcOrd="0" destOrd="0" presId="urn:microsoft.com/office/officeart/2005/8/layout/hierarchy1"/>
    <dgm:cxn modelId="{B6D658F4-3166-4FF1-9ED1-5B85BB5C2BBA}" type="presParOf" srcId="{7BEEC26E-E93D-4204-9770-184AA484EEFE}" destId="{0DB34C69-92C0-468D-AED1-C53CF006B725}" srcOrd="0" destOrd="0" presId="urn:microsoft.com/office/officeart/2005/8/layout/hierarchy1"/>
    <dgm:cxn modelId="{C4E92A3E-CBD6-44CC-A5EA-202CF9F8C814}" type="presParOf" srcId="{7BEEC26E-E93D-4204-9770-184AA484EEFE}" destId="{6BAB2470-ECE0-481F-9E72-AA7169C8871A}" srcOrd="1" destOrd="0" presId="urn:microsoft.com/office/officeart/2005/8/layout/hierarchy1"/>
    <dgm:cxn modelId="{4C736B35-967B-404A-8D35-872D0E3FC29E}" type="presParOf" srcId="{425775DB-A111-4AE2-A02C-3C768CAA199C}" destId="{00776AE6-2360-4D4B-9DD9-02252074D21B}" srcOrd="1" destOrd="0" presId="urn:microsoft.com/office/officeart/2005/8/layout/hierarchy1"/>
    <dgm:cxn modelId="{590BAE99-0008-43CF-8BB7-0F528FFEB60E}" type="presParOf" srcId="{A64A21BF-4E95-4775-9BFB-9576C8689FAD}" destId="{EE931019-418E-45DF-9C59-15213767A850}" srcOrd="2" destOrd="0" presId="urn:microsoft.com/office/officeart/2005/8/layout/hierarchy1"/>
    <dgm:cxn modelId="{46C8345B-D5DE-4EBD-AD56-FF117EC81069}" type="presParOf" srcId="{A64A21BF-4E95-4775-9BFB-9576C8689FAD}" destId="{FABDCF33-C10A-4120-9F31-A9AA78585B0A}" srcOrd="3" destOrd="0" presId="urn:microsoft.com/office/officeart/2005/8/layout/hierarchy1"/>
    <dgm:cxn modelId="{77EC2461-D170-4C45-B995-57016014523F}" type="presParOf" srcId="{FABDCF33-C10A-4120-9F31-A9AA78585B0A}" destId="{2B488BA7-1034-4532-B5B1-79E53B3C52BE}" srcOrd="0" destOrd="0" presId="urn:microsoft.com/office/officeart/2005/8/layout/hierarchy1"/>
    <dgm:cxn modelId="{5730B9EA-1BF9-4D70-980F-A1FBF3C3A783}" type="presParOf" srcId="{2B488BA7-1034-4532-B5B1-79E53B3C52BE}" destId="{F703F008-F895-459D-BFB4-423E9AAB0172}" srcOrd="0" destOrd="0" presId="urn:microsoft.com/office/officeart/2005/8/layout/hierarchy1"/>
    <dgm:cxn modelId="{47B52F18-2011-4CF1-8B8E-3A378C1CE0D1}" type="presParOf" srcId="{2B488BA7-1034-4532-B5B1-79E53B3C52BE}" destId="{8C273A5B-F5EB-469C-84A9-219F88A4D652}" srcOrd="1" destOrd="0" presId="urn:microsoft.com/office/officeart/2005/8/layout/hierarchy1"/>
    <dgm:cxn modelId="{E0DC0DF6-F04C-4047-AE20-634E44D85312}" type="presParOf" srcId="{FABDCF33-C10A-4120-9F31-A9AA78585B0A}" destId="{AE7412F7-6783-4A59-9C5B-63821174A552}"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31019-418E-45DF-9C59-15213767A850}">
      <dsp:nvSpPr>
        <dsp:cNvPr id="0" name=""/>
        <dsp:cNvSpPr/>
      </dsp:nvSpPr>
      <dsp:spPr>
        <a:xfrm>
          <a:off x="4773677" y="1319660"/>
          <a:ext cx="1601441" cy="510669"/>
        </a:xfrm>
        <a:custGeom>
          <a:avLst/>
          <a:gdLst/>
          <a:ahLst/>
          <a:cxnLst/>
          <a:rect l="0" t="0" r="0" b="0"/>
          <a:pathLst>
            <a:path>
              <a:moveTo>
                <a:pt x="0" y="0"/>
              </a:moveTo>
              <a:lnTo>
                <a:pt x="0" y="244505"/>
              </a:lnTo>
              <a:lnTo>
                <a:pt x="1601441" y="244505"/>
              </a:lnTo>
              <a:lnTo>
                <a:pt x="1601441" y="5106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CA57AC-B827-4000-A04D-FA21BF802445}">
      <dsp:nvSpPr>
        <dsp:cNvPr id="0" name=""/>
        <dsp:cNvSpPr/>
      </dsp:nvSpPr>
      <dsp:spPr>
        <a:xfrm>
          <a:off x="2181768" y="2628191"/>
          <a:ext cx="3439064" cy="878530"/>
        </a:xfrm>
        <a:custGeom>
          <a:avLst/>
          <a:gdLst/>
          <a:ahLst/>
          <a:cxnLst/>
          <a:rect l="0" t="0" r="0" b="0"/>
          <a:pathLst>
            <a:path>
              <a:moveTo>
                <a:pt x="0" y="0"/>
              </a:moveTo>
              <a:lnTo>
                <a:pt x="0" y="612366"/>
              </a:lnTo>
              <a:lnTo>
                <a:pt x="3439064" y="612366"/>
              </a:lnTo>
              <a:lnTo>
                <a:pt x="3439064" y="8785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E59D5A-72F8-484E-8E8E-06B1A6292993}">
      <dsp:nvSpPr>
        <dsp:cNvPr id="0" name=""/>
        <dsp:cNvSpPr/>
      </dsp:nvSpPr>
      <dsp:spPr>
        <a:xfrm>
          <a:off x="1664444" y="2628191"/>
          <a:ext cx="517324" cy="878530"/>
        </a:xfrm>
        <a:custGeom>
          <a:avLst/>
          <a:gdLst/>
          <a:ahLst/>
          <a:cxnLst/>
          <a:rect l="0" t="0" r="0" b="0"/>
          <a:pathLst>
            <a:path>
              <a:moveTo>
                <a:pt x="517324" y="0"/>
              </a:moveTo>
              <a:lnTo>
                <a:pt x="517324" y="612366"/>
              </a:lnTo>
              <a:lnTo>
                <a:pt x="0" y="612366"/>
              </a:lnTo>
              <a:lnTo>
                <a:pt x="0" y="8785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E507F7-1112-41F3-ADF8-2466FE702177}">
      <dsp:nvSpPr>
        <dsp:cNvPr id="0" name=""/>
        <dsp:cNvSpPr/>
      </dsp:nvSpPr>
      <dsp:spPr>
        <a:xfrm>
          <a:off x="2181768" y="1319660"/>
          <a:ext cx="2591908" cy="429974"/>
        </a:xfrm>
        <a:custGeom>
          <a:avLst/>
          <a:gdLst/>
          <a:ahLst/>
          <a:cxnLst/>
          <a:rect l="0" t="0" r="0" b="0"/>
          <a:pathLst>
            <a:path>
              <a:moveTo>
                <a:pt x="2591908" y="0"/>
              </a:moveTo>
              <a:lnTo>
                <a:pt x="2591908" y="163811"/>
              </a:lnTo>
              <a:lnTo>
                <a:pt x="0" y="163811"/>
              </a:lnTo>
              <a:lnTo>
                <a:pt x="0" y="4299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9A7C79-9125-41FE-B99D-CF518E276BF5}">
      <dsp:nvSpPr>
        <dsp:cNvPr id="0" name=""/>
        <dsp:cNvSpPr/>
      </dsp:nvSpPr>
      <dsp:spPr>
        <a:xfrm>
          <a:off x="3414587" y="616760"/>
          <a:ext cx="2718179" cy="7029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42DF7D-149E-44B3-A34A-72E43E91503C}">
      <dsp:nvSpPr>
        <dsp:cNvPr id="0" name=""/>
        <dsp:cNvSpPr/>
      </dsp:nvSpPr>
      <dsp:spPr>
        <a:xfrm>
          <a:off x="3733824" y="920034"/>
          <a:ext cx="2718179" cy="7029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Central Banks</a:t>
          </a:r>
          <a:endParaRPr lang="en-US" sz="2300" kern="1200" dirty="0"/>
        </a:p>
      </dsp:txBody>
      <dsp:txXfrm>
        <a:off x="3754411" y="940621"/>
        <a:ext cx="2677005" cy="661726"/>
      </dsp:txXfrm>
    </dsp:sp>
    <dsp:sp modelId="{3498E527-ECE7-4B40-B647-D3950C6D70AF}">
      <dsp:nvSpPr>
        <dsp:cNvPr id="0" name=""/>
        <dsp:cNvSpPr/>
      </dsp:nvSpPr>
      <dsp:spPr>
        <a:xfrm>
          <a:off x="776709" y="1749634"/>
          <a:ext cx="2810119" cy="8785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5D4002-B237-4D37-B6C8-53A1A065A2F6}">
      <dsp:nvSpPr>
        <dsp:cNvPr id="0" name=""/>
        <dsp:cNvSpPr/>
      </dsp:nvSpPr>
      <dsp:spPr>
        <a:xfrm>
          <a:off x="1095945" y="2052909"/>
          <a:ext cx="2810119" cy="8785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Traditional Functions</a:t>
          </a:r>
          <a:endParaRPr lang="en-US" sz="2300" kern="1200" dirty="0"/>
        </a:p>
      </dsp:txBody>
      <dsp:txXfrm>
        <a:off x="1121677" y="2078641"/>
        <a:ext cx="2758655" cy="827092"/>
      </dsp:txXfrm>
    </dsp:sp>
    <dsp:sp modelId="{7BE1EC7E-BD8A-4CC4-BB10-C5B4E6A27B9E}">
      <dsp:nvSpPr>
        <dsp:cNvPr id="0" name=""/>
        <dsp:cNvSpPr/>
      </dsp:nvSpPr>
      <dsp:spPr>
        <a:xfrm>
          <a:off x="290357" y="3506721"/>
          <a:ext cx="2748174" cy="9047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915D4E-2553-4953-AECD-CA472D5B444D}">
      <dsp:nvSpPr>
        <dsp:cNvPr id="0" name=""/>
        <dsp:cNvSpPr/>
      </dsp:nvSpPr>
      <dsp:spPr>
        <a:xfrm>
          <a:off x="609593" y="3809996"/>
          <a:ext cx="2748174" cy="9047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Primary functions</a:t>
          </a:r>
          <a:endParaRPr lang="en-US" sz="2300" kern="1200" dirty="0"/>
        </a:p>
      </dsp:txBody>
      <dsp:txXfrm>
        <a:off x="636093" y="3836496"/>
        <a:ext cx="2695174" cy="851774"/>
      </dsp:txXfrm>
    </dsp:sp>
    <dsp:sp modelId="{0DB34C69-92C0-468D-AED1-C53CF006B725}">
      <dsp:nvSpPr>
        <dsp:cNvPr id="0" name=""/>
        <dsp:cNvSpPr/>
      </dsp:nvSpPr>
      <dsp:spPr>
        <a:xfrm>
          <a:off x="4176555" y="3506721"/>
          <a:ext cx="2888555" cy="9047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B2470-ECE0-481F-9E72-AA7169C8871A}">
      <dsp:nvSpPr>
        <dsp:cNvPr id="0" name=""/>
        <dsp:cNvSpPr/>
      </dsp:nvSpPr>
      <dsp:spPr>
        <a:xfrm>
          <a:off x="4495791" y="3809996"/>
          <a:ext cx="2888555" cy="9047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Secondary functions</a:t>
          </a:r>
          <a:endParaRPr lang="en-US" sz="2300" kern="1200" dirty="0"/>
        </a:p>
      </dsp:txBody>
      <dsp:txXfrm>
        <a:off x="4522291" y="3836496"/>
        <a:ext cx="2835555" cy="851774"/>
      </dsp:txXfrm>
    </dsp:sp>
    <dsp:sp modelId="{F703F008-F895-459D-BFB4-423E9AAB0172}">
      <dsp:nvSpPr>
        <dsp:cNvPr id="0" name=""/>
        <dsp:cNvSpPr/>
      </dsp:nvSpPr>
      <dsp:spPr>
        <a:xfrm>
          <a:off x="4938554" y="1830329"/>
          <a:ext cx="2873126" cy="8149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273A5B-F5EB-469C-84A9-219F88A4D652}">
      <dsp:nvSpPr>
        <dsp:cNvPr id="0" name=""/>
        <dsp:cNvSpPr/>
      </dsp:nvSpPr>
      <dsp:spPr>
        <a:xfrm>
          <a:off x="5257791" y="2133603"/>
          <a:ext cx="2873126" cy="8149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Non-traditional functions</a:t>
          </a:r>
          <a:endParaRPr lang="en-US" sz="2400" kern="1200" dirty="0"/>
        </a:p>
      </dsp:txBody>
      <dsp:txXfrm>
        <a:off x="5281660" y="2157472"/>
        <a:ext cx="2825388" cy="7672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468BA-4F2C-45BF-B7A0-D53C0DCA5F99}" type="datetimeFigureOut">
              <a:rPr lang="en-US" smtClean="0"/>
              <a:pPr/>
              <a:t>3/18/2020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B045C2-3381-4FEE-BDC4-6A7F7C9DB4CE}" type="slidenum">
              <a:rPr lang="en-US" smtClean="0"/>
              <a:pPr/>
              <a:t>‹#›</a:t>
            </a:fld>
            <a:endParaRPr lang="en-US"/>
          </a:p>
        </p:txBody>
      </p:sp>
    </p:spTree>
    <p:extLst>
      <p:ext uri="{BB962C8B-B14F-4D97-AF65-F5344CB8AC3E}">
        <p14:creationId xmlns:p14="http://schemas.microsoft.com/office/powerpoint/2010/main" xmlns="" val="3755613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4F9F6-A382-4092-9CC9-E6BA9242230C}" type="datetimeFigureOut">
              <a:rPr lang="en-US" smtClean="0"/>
              <a:pPr/>
              <a:t>3/18/2020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89B04F-B2ED-4A16-885C-C85287C9CAC1}" type="slidenum">
              <a:rPr lang="en-US" smtClean="0"/>
              <a:pPr/>
              <a:t>‹#›</a:t>
            </a:fld>
            <a:endParaRPr lang="en-US"/>
          </a:p>
        </p:txBody>
      </p:sp>
    </p:spTree>
    <p:extLst>
      <p:ext uri="{BB962C8B-B14F-4D97-AF65-F5344CB8AC3E}">
        <p14:creationId xmlns:p14="http://schemas.microsoft.com/office/powerpoint/2010/main" xmlns="" val="20344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89B04F-B2ED-4A16-885C-C85287C9CAC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1981200"/>
            <a:ext cx="6400800" cy="1752600"/>
          </a:xfrm>
        </p:spPr>
        <p:txBody>
          <a:bodyPr>
            <a:normAutofit lnSpcReduction="10000"/>
          </a:bodyPr>
          <a:lstStyle/>
          <a:p>
            <a:r>
              <a:rPr lang="en-US" sz="2800" b="1" dirty="0" smtClean="0">
                <a:solidFill>
                  <a:schemeClr val="tx1"/>
                </a:solidFill>
              </a:rPr>
              <a:t>CHAPTER 2</a:t>
            </a:r>
          </a:p>
          <a:p>
            <a:endParaRPr lang="en-US" sz="3600" b="1" dirty="0" smtClean="0">
              <a:solidFill>
                <a:schemeClr val="tx1"/>
              </a:solidFill>
            </a:endParaRPr>
          </a:p>
          <a:p>
            <a:r>
              <a:rPr lang="en-US" sz="3600" b="1" dirty="0" smtClean="0">
                <a:solidFill>
                  <a:schemeClr val="tx1"/>
                </a:solidFill>
              </a:rPr>
              <a:t>CENTRAL BANKING</a:t>
            </a:r>
            <a:endParaRPr lang="en-US" b="1" dirty="0" smtClean="0">
              <a:solidFill>
                <a:schemeClr val="tx1"/>
              </a:solidFill>
            </a:endParaRPr>
          </a:p>
          <a:p>
            <a:endParaRPr lang="en-US" b="1" dirty="0" smtClean="0">
              <a:solidFill>
                <a:schemeClr val="tx1"/>
              </a:solidFill>
            </a:endParaRP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Why would a country want to have its own monetary policy? </a:t>
            </a:r>
          </a:p>
          <a:p>
            <a:pPr marL="514350" indent="-514350" algn="just">
              <a:buAutoNum type="arabicPeriod"/>
            </a:pPr>
            <a:r>
              <a:rPr lang="en-US" dirty="0" smtClean="0"/>
              <a:t>At its most basic level, printing money is a very profitable business. </a:t>
            </a:r>
          </a:p>
          <a:p>
            <a:pPr marL="914400" lvl="1" indent="-514350" algn="just">
              <a:buNone/>
            </a:pPr>
            <a:r>
              <a:rPr lang="en-US" dirty="0" smtClean="0"/>
              <a:t>• A bill only costs a few cents to print. </a:t>
            </a:r>
          </a:p>
          <a:p>
            <a:pPr marL="514350" indent="-514350" algn="just">
              <a:buNone/>
            </a:pPr>
            <a:r>
              <a:rPr lang="en-US" dirty="0" smtClean="0"/>
              <a:t>2. Government officials also know that losing control of the printing presses means losing control of inflation. </a:t>
            </a:r>
          </a:p>
          <a:p>
            <a:pPr marL="914400" lvl="1" indent="-514350" algn="just">
              <a:buNone/>
            </a:pPr>
            <a:r>
              <a:rPr lang="en-US" dirty="0" smtClean="0"/>
              <a:t>• A high rate of money growth creates a high inflation rate.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Government’s Bank (cont’d)</a:t>
            </a:r>
            <a:endParaRPr lang="en-US" b="1"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The primary reason for a country to create its own central bank, then, is to ensure control over its currency. </a:t>
            </a:r>
          </a:p>
          <a:p>
            <a:pPr lvl="1" algn="just">
              <a:buNone/>
            </a:pPr>
            <a:r>
              <a:rPr lang="en-US" dirty="0" smtClean="0"/>
              <a:t>• Giving the currency-printing monopoly to someone else could be disastrous. </a:t>
            </a:r>
          </a:p>
          <a:p>
            <a:pPr algn="just">
              <a:buNone/>
            </a:pPr>
            <a:r>
              <a:rPr lang="en-US" dirty="0" smtClean="0"/>
              <a:t>• In the European Monetary Union, 16 European countries have ceded their right to conduct independent monetary policy to the European Central Bank (ECB). </a:t>
            </a:r>
          </a:p>
          <a:p>
            <a:pPr lvl="1" algn="just">
              <a:buNone/>
            </a:pPr>
            <a:r>
              <a:rPr lang="en-US" dirty="0" smtClean="0"/>
              <a:t>• This was part of a broader move toward economic integration.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Central Bank as the Banker’s Bank</a:t>
            </a:r>
            <a:endParaRPr lang="en-US" b="1"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The political backing of the government, together with their sizeable gold reserve, made early central banks the biggest and most reliable banks around. </a:t>
            </a:r>
          </a:p>
          <a:p>
            <a:pPr lvl="1" algn="just">
              <a:buNone/>
            </a:pPr>
            <a:r>
              <a:rPr lang="en-US" dirty="0" smtClean="0"/>
              <a:t>• The notes issued by the central bank were viewed as safer than those of smaller banks. </a:t>
            </a:r>
          </a:p>
          <a:p>
            <a:pPr algn="just">
              <a:buNone/>
            </a:pPr>
            <a:r>
              <a:rPr lang="en-US" dirty="0" smtClean="0"/>
              <a:t>• The safety and convenience quickly persuaded most other banks to hold deposits at the central bank as well. </a:t>
            </a:r>
          </a:p>
          <a:p>
            <a:pPr algn="just">
              <a:buNone/>
            </a:pPr>
            <a:r>
              <a:rPr lang="en-US" dirty="0" smtClean="0"/>
              <a:t>• As the banker’s bank, the central bank took on the roles it plays today: </a:t>
            </a:r>
          </a:p>
          <a:p>
            <a:pPr marL="971550" lvl="1" indent="-514350" algn="just">
              <a:buAutoNum type="arabicPeriod"/>
            </a:pPr>
            <a:r>
              <a:rPr lang="en-US" dirty="0" smtClean="0"/>
              <a:t>To provide loans during times of financial stress, </a:t>
            </a:r>
          </a:p>
          <a:p>
            <a:pPr marL="971550" lvl="1" indent="-514350" algn="just">
              <a:buAutoNum type="arabicPeriod"/>
            </a:pPr>
            <a:r>
              <a:rPr lang="en-US" dirty="0" smtClean="0"/>
              <a:t>To manage the payments system, and </a:t>
            </a:r>
          </a:p>
          <a:p>
            <a:pPr marL="971550" lvl="1" indent="-514350" algn="just">
              <a:buAutoNum type="arabicPeriod"/>
            </a:pPr>
            <a:r>
              <a:rPr lang="en-US" dirty="0" smtClean="0"/>
              <a:t>To oversee commercial banks and the financial system.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Banker’s Bank (cont’d)</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The ability to create money means that the central bank can make loans even when no one else can. </a:t>
            </a:r>
          </a:p>
          <a:p>
            <a:pPr algn="just">
              <a:buNone/>
            </a:pPr>
            <a:r>
              <a:rPr lang="en-US" dirty="0" smtClean="0"/>
              <a:t>• No bank, no matter how well managed, can withstand a run. </a:t>
            </a:r>
          </a:p>
          <a:p>
            <a:pPr algn="just">
              <a:buNone/>
            </a:pPr>
            <a:r>
              <a:rPr lang="en-US" dirty="0" smtClean="0"/>
              <a:t>• To stave off such a crisis, the central bank can lend reserves or currency to sounds banks. </a:t>
            </a:r>
          </a:p>
          <a:p>
            <a:pPr algn="just">
              <a:buNone/>
            </a:pPr>
            <a:r>
              <a:rPr lang="en-US" dirty="0" smtClean="0"/>
              <a:t>• By ensuring that sound banks and financial institutions can continue to operate, the central bank makes the whole financial system more stable.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The Banker’s Bank (cont’d)</a:t>
            </a:r>
            <a:endParaRPr lang="en-US" dirty="0"/>
          </a:p>
        </p:txBody>
      </p:sp>
      <p:sp>
        <p:nvSpPr>
          <p:cNvPr id="3" name="Content Placeholder 2"/>
          <p:cNvSpPr>
            <a:spLocks noGrp="1"/>
          </p:cNvSpPr>
          <p:nvPr>
            <p:ph idx="1"/>
          </p:nvPr>
        </p:nvSpPr>
        <p:spPr>
          <a:xfrm>
            <a:off x="304800" y="960437"/>
            <a:ext cx="8382000" cy="5211763"/>
          </a:xfrm>
        </p:spPr>
        <p:txBody>
          <a:bodyPr>
            <a:normAutofit fontScale="77500" lnSpcReduction="20000"/>
          </a:bodyPr>
          <a:lstStyle/>
          <a:p>
            <a:pPr algn="just">
              <a:buNone/>
            </a:pPr>
            <a:r>
              <a:rPr lang="en-US" dirty="0" smtClean="0"/>
              <a:t>• Every country needs a secure and efficient payments system. </a:t>
            </a:r>
          </a:p>
          <a:p>
            <a:pPr lvl="1" algn="just">
              <a:buNone/>
            </a:pPr>
            <a:r>
              <a:rPr lang="en-US" dirty="0" smtClean="0"/>
              <a:t>• Financial institutions need a cheap and reliable way to transfer funds to one another. </a:t>
            </a:r>
          </a:p>
          <a:p>
            <a:pPr algn="just">
              <a:buNone/>
            </a:pPr>
            <a:r>
              <a:rPr lang="en-US" dirty="0" smtClean="0"/>
              <a:t>• The fact that all banks have account at the central bank makes it the natural place for interbank payments to be settled. </a:t>
            </a:r>
          </a:p>
          <a:p>
            <a:pPr algn="just">
              <a:buNone/>
            </a:pPr>
            <a:r>
              <a:rPr lang="en-US" dirty="0" smtClean="0"/>
              <a:t>• Finally, someone has to watch over commercial banks and nonbank financial institutions so that savers and investors can be confident these institutions are sound. </a:t>
            </a:r>
          </a:p>
          <a:p>
            <a:pPr algn="just">
              <a:buNone/>
            </a:pPr>
            <a:r>
              <a:rPr lang="en-US" dirty="0" smtClean="0"/>
              <a:t>• Those who monitor the financial system must have sensitive information. </a:t>
            </a:r>
          </a:p>
          <a:p>
            <a:pPr algn="just">
              <a:buNone/>
            </a:pPr>
            <a:r>
              <a:rPr lang="en-US" dirty="0" smtClean="0"/>
              <a:t>• Government examiners and supervisors are the only ones who can handle such information without conflict of interest.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The Banker’s Bank (cont’d)</a:t>
            </a:r>
            <a:endParaRPr lang="en-US" dirty="0"/>
          </a:p>
        </p:txBody>
      </p:sp>
      <p:sp>
        <p:nvSpPr>
          <p:cNvPr id="3" name="Content Placeholder 2"/>
          <p:cNvSpPr>
            <a:spLocks noGrp="1"/>
          </p:cNvSpPr>
          <p:nvPr>
            <p:ph idx="1"/>
          </p:nvPr>
        </p:nvSpPr>
        <p:spPr>
          <a:xfrm>
            <a:off x="228600" y="990600"/>
            <a:ext cx="8534400" cy="5334000"/>
          </a:xfrm>
        </p:spPr>
        <p:txBody>
          <a:bodyPr>
            <a:normAutofit fontScale="85000" lnSpcReduction="20000"/>
          </a:bodyPr>
          <a:lstStyle/>
          <a:p>
            <a:pPr algn="just">
              <a:buNone/>
            </a:pPr>
            <a:r>
              <a:rPr lang="en-US" dirty="0" smtClean="0"/>
              <a:t>• As the government’s bank and the banker’s bank, central banks are the biggest, most powerful players in a country’s financial and economic system. </a:t>
            </a:r>
          </a:p>
          <a:p>
            <a:pPr algn="just">
              <a:buNone/>
            </a:pPr>
            <a:r>
              <a:rPr lang="en-US" dirty="0" smtClean="0"/>
              <a:t>• However, an institution with the power to ensure that the economic and financial systems run smoothly also has the power to create problems. </a:t>
            </a:r>
          </a:p>
          <a:p>
            <a:pPr algn="just">
              <a:buNone/>
            </a:pPr>
            <a:r>
              <a:rPr lang="en-US" dirty="0" smtClean="0"/>
              <a:t>• It is essential that we understand what a central bank is not. </a:t>
            </a:r>
          </a:p>
          <a:p>
            <a:pPr algn="just">
              <a:buNone/>
            </a:pPr>
            <a:r>
              <a:rPr lang="en-US" dirty="0" smtClean="0"/>
              <a:t>• It does not control securities markets, though it may monitor and participate in bond and stock markets. </a:t>
            </a:r>
          </a:p>
          <a:p>
            <a:pPr algn="just">
              <a:buNone/>
            </a:pPr>
            <a:r>
              <a:rPr lang="en-US" dirty="0" smtClean="0"/>
              <a:t>• It does not control the government’s budget. </a:t>
            </a:r>
          </a:p>
          <a:p>
            <a:pPr lvl="1" algn="just">
              <a:buNone/>
            </a:pPr>
            <a:r>
              <a:rPr lang="en-US" dirty="0" smtClean="0"/>
              <a:t>• That is determined by the parliament (in Ethiopia) and the </a:t>
            </a:r>
            <a:r>
              <a:rPr lang="en-US" dirty="0" err="1" smtClean="0"/>
              <a:t>MoFED</a:t>
            </a:r>
            <a:r>
              <a:rPr lang="en-US" dirty="0" smtClean="0"/>
              <a:t> through fiscal policy. </a:t>
            </a:r>
          </a:p>
          <a:p>
            <a:pPr lvl="1" algn="just">
              <a:buNone/>
            </a:pPr>
            <a:r>
              <a:rPr lang="en-US" dirty="0" smtClean="0"/>
              <a:t>• The central bank only acts as the Treasury’s bank.</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How does monetary policy work?</a:t>
            </a:r>
            <a:endParaRPr lang="en-US" dirty="0"/>
          </a:p>
        </p:txBody>
      </p:sp>
      <p:sp>
        <p:nvSpPr>
          <p:cNvPr id="3" name="Content Placeholder 2"/>
          <p:cNvSpPr>
            <a:spLocks noGrp="1"/>
          </p:cNvSpPr>
          <p:nvPr>
            <p:ph idx="1"/>
          </p:nvPr>
        </p:nvSpPr>
        <p:spPr>
          <a:xfrm>
            <a:off x="381000" y="1066800"/>
            <a:ext cx="8382000" cy="5638800"/>
          </a:xfrm>
        </p:spPr>
        <p:txBody>
          <a:bodyPr>
            <a:noAutofit/>
          </a:bodyPr>
          <a:lstStyle/>
          <a:p>
            <a:pPr algn="just">
              <a:buNone/>
            </a:pPr>
            <a:r>
              <a:rPr lang="en-US" sz="2400" dirty="0" smtClean="0"/>
              <a:t>• There are five major forms of economic policy (or, more strictly macroeconomic policy) conducted by governments that are of relevance. These are </a:t>
            </a:r>
          </a:p>
          <a:p>
            <a:pPr algn="just">
              <a:buNone/>
            </a:pPr>
            <a:r>
              <a:rPr lang="en-US" sz="2400" b="1" dirty="0" smtClean="0"/>
              <a:t>a. Fiscal policy</a:t>
            </a:r>
            <a:r>
              <a:rPr lang="en-US" sz="2400" dirty="0" smtClean="0"/>
              <a:t> relates to changes in the level and structure of government spending and taxation designed to influence the economy. As all government expenditure must be financed, these decisions also, by definition, determine the extent of public sector borrowing or debt repayment. An expansionary fiscal policy means higher government spending relative to taxation. The effect of these policies would be to encourage more spending and boost the economy. Conversely, a contractionary fiscal policy means raising taxes and cutting spending.</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How does monetary policy work?</a:t>
            </a:r>
            <a:endParaRPr lang="en-US" dirty="0"/>
          </a:p>
        </p:txBody>
      </p:sp>
      <p:sp>
        <p:nvSpPr>
          <p:cNvPr id="3" name="Content Placeholder 2"/>
          <p:cNvSpPr>
            <a:spLocks noGrp="1"/>
          </p:cNvSpPr>
          <p:nvPr>
            <p:ph idx="1"/>
          </p:nvPr>
        </p:nvSpPr>
        <p:spPr>
          <a:xfrm>
            <a:off x="381000" y="914400"/>
            <a:ext cx="8305800" cy="5562600"/>
          </a:xfrm>
        </p:spPr>
        <p:txBody>
          <a:bodyPr>
            <a:normAutofit fontScale="85000" lnSpcReduction="10000"/>
          </a:bodyPr>
          <a:lstStyle/>
          <a:p>
            <a:pPr algn="just">
              <a:buNone/>
            </a:pPr>
            <a:r>
              <a:rPr lang="en-US" b="1" dirty="0" smtClean="0"/>
              <a:t>b. Exchange rate policy </a:t>
            </a:r>
            <a:r>
              <a:rPr lang="en-US" dirty="0" smtClean="0"/>
              <a:t>involves the targeting of a particular value of a country’s currency exchange rate thereby influencing the flows within the balance of payments. </a:t>
            </a:r>
          </a:p>
          <a:p>
            <a:pPr algn="just">
              <a:buNone/>
            </a:pPr>
            <a:r>
              <a:rPr lang="en-US" dirty="0" smtClean="0"/>
              <a:t>c. </a:t>
            </a:r>
            <a:r>
              <a:rPr lang="en-US" b="1" dirty="0" smtClean="0"/>
              <a:t>A prices and incomes policy </a:t>
            </a:r>
            <a:r>
              <a:rPr lang="en-US" dirty="0" smtClean="0"/>
              <a:t>is intended to influence the inflation rate by means of either statutory or voluntary restrictions upon increases in wages, dividends and/or prices. </a:t>
            </a:r>
          </a:p>
          <a:p>
            <a:pPr algn="just">
              <a:buNone/>
            </a:pPr>
            <a:r>
              <a:rPr lang="en-US" b="1" dirty="0" smtClean="0"/>
              <a:t>d. National debt management policy </a:t>
            </a:r>
            <a:r>
              <a:rPr lang="en-US" dirty="0" smtClean="0"/>
              <a:t>is concerned with the manipulation of the outstanding stock of government debt instruments held by the domestic private sector with the objective of influencing the level and structure of interest rates and/or the availability of reserve assets to the banking system.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How does monetary policy work?</a:t>
            </a:r>
            <a:endParaRPr lang="en-US" dirty="0"/>
          </a:p>
        </p:txBody>
      </p:sp>
      <p:sp>
        <p:nvSpPr>
          <p:cNvPr id="3" name="Content Placeholder 2"/>
          <p:cNvSpPr>
            <a:spLocks noGrp="1"/>
          </p:cNvSpPr>
          <p:nvPr>
            <p:ph idx="1"/>
          </p:nvPr>
        </p:nvSpPr>
        <p:spPr>
          <a:xfrm>
            <a:off x="457200" y="838200"/>
            <a:ext cx="8229600" cy="5562600"/>
          </a:xfrm>
        </p:spPr>
        <p:txBody>
          <a:bodyPr/>
          <a:lstStyle/>
          <a:p>
            <a:pPr algn="just">
              <a:buNone/>
            </a:pPr>
            <a:r>
              <a:rPr lang="en-US" b="1" dirty="0" smtClean="0"/>
              <a:t>e. Monetary policy </a:t>
            </a:r>
            <a:r>
              <a:rPr lang="en-US" dirty="0" smtClean="0"/>
              <a:t>is concerned with the actions taken by central banks to influence the availability and cost of money and credit by controlling some measure (or measures) of the money supply and/or the level and structure of interest rates. Monetary policy relates to the control of some measure (or measures) of the money supply and/or the level and structure of interest rates.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Monetary Policy Objectives</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algn="just">
              <a:buNone/>
            </a:pPr>
            <a:r>
              <a:rPr lang="en-US" sz="2400" dirty="0" smtClean="0"/>
              <a:t>The primary objective of modern central banks (and monetary policy) is stability</a:t>
            </a:r>
          </a:p>
          <a:p>
            <a:pPr algn="just">
              <a:buNone/>
            </a:pPr>
            <a:r>
              <a:rPr lang="en-US" sz="2000" dirty="0" smtClean="0"/>
              <a:t> </a:t>
            </a:r>
            <a:endParaRPr lang="en-US" sz="2000" dirty="0"/>
          </a:p>
        </p:txBody>
      </p:sp>
      <p:graphicFrame>
        <p:nvGraphicFramePr>
          <p:cNvPr id="4" name="Table 3"/>
          <p:cNvGraphicFramePr>
            <a:graphicFrameLocks noGrp="1"/>
          </p:cNvGraphicFramePr>
          <p:nvPr/>
        </p:nvGraphicFramePr>
        <p:xfrm>
          <a:off x="533400" y="1828800"/>
          <a:ext cx="8077200" cy="4724400"/>
        </p:xfrm>
        <a:graphic>
          <a:graphicData uri="http://schemas.openxmlformats.org/drawingml/2006/table">
            <a:tbl>
              <a:tblPr firstRow="1" bandRow="1">
                <a:tableStyleId>{5C22544A-7EE6-4342-B048-85BDC9FD1C3A}</a:tableStyleId>
              </a:tblPr>
              <a:tblGrid>
                <a:gridCol w="2529224"/>
                <a:gridCol w="5547976"/>
              </a:tblGrid>
              <a:tr h="984250">
                <a:tc gridSpan="2">
                  <a:txBody>
                    <a:bodyPr/>
                    <a:lstStyle/>
                    <a:p>
                      <a:r>
                        <a:rPr lang="en-US" dirty="0" smtClean="0"/>
                        <a:t>Table</a:t>
                      </a:r>
                      <a:r>
                        <a:rPr lang="en-US" baseline="0" dirty="0" smtClean="0"/>
                        <a:t> 2.1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The Objectives of Modern Central Banks</a:t>
                      </a:r>
                      <a:endParaRPr lang="en-US" dirty="0" smtClean="0"/>
                    </a:p>
                    <a:p>
                      <a:endParaRPr lang="en-US" dirty="0"/>
                    </a:p>
                  </a:txBody>
                  <a:tcPr/>
                </a:tc>
                <a:tc hMerge="1">
                  <a:txBody>
                    <a:bodyPr/>
                    <a:lstStyle/>
                    <a:p>
                      <a:endParaRPr lang="en-US" dirty="0"/>
                    </a:p>
                  </a:txBody>
                  <a:tcPr/>
                </a:tc>
              </a:tr>
              <a:tr h="688975">
                <a:tc>
                  <a:txBody>
                    <a:bodyPr/>
                    <a:lstStyle/>
                    <a:p>
                      <a:pPr lvl="0" algn="l"/>
                      <a:r>
                        <a:rPr lang="en-US" dirty="0" smtClean="0"/>
                        <a:t>1. Low, stable inflation</a:t>
                      </a:r>
                      <a:endParaRPr lang="en-US" dirty="0"/>
                    </a:p>
                  </a:txBody>
                  <a:tcPr/>
                </a:tc>
                <a:tc>
                  <a:txBody>
                    <a:bodyPr/>
                    <a:lstStyle/>
                    <a:p>
                      <a:pPr lvl="0" algn="l"/>
                      <a:r>
                        <a:rPr lang="en-US" dirty="0" smtClean="0"/>
                        <a:t>Inflation  creates confusion and makes planning difficult.</a:t>
                      </a:r>
                      <a:r>
                        <a:rPr lang="en-US" baseline="0" dirty="0" smtClean="0"/>
                        <a:t> When inflation high, growth is low</a:t>
                      </a:r>
                      <a:endParaRPr lang="en-US" dirty="0"/>
                    </a:p>
                  </a:txBody>
                  <a:tcPr/>
                </a:tc>
              </a:tr>
              <a:tr h="688975">
                <a:tc>
                  <a:txBody>
                    <a:bodyPr/>
                    <a:lstStyle/>
                    <a:p>
                      <a:pPr algn="l"/>
                      <a:r>
                        <a:rPr lang="en-US" dirty="0" smtClean="0"/>
                        <a:t>2.</a:t>
                      </a:r>
                      <a:r>
                        <a:rPr lang="en-US" baseline="0" dirty="0" smtClean="0"/>
                        <a:t> High, stable growth</a:t>
                      </a:r>
                      <a:endParaRPr lang="en-US" dirty="0"/>
                    </a:p>
                  </a:txBody>
                  <a:tcPr/>
                </a:tc>
                <a:tc>
                  <a:txBody>
                    <a:bodyPr/>
                    <a:lstStyle/>
                    <a:p>
                      <a:pPr algn="l"/>
                      <a:r>
                        <a:rPr lang="en-US" dirty="0" smtClean="0"/>
                        <a:t>Stable, predictable growth is higher than unstable, unpredictable growth.</a:t>
                      </a:r>
                      <a:r>
                        <a:rPr lang="en-US" baseline="0" dirty="0" smtClean="0"/>
                        <a:t> </a:t>
                      </a:r>
                      <a:endParaRPr lang="en-US" dirty="0"/>
                    </a:p>
                  </a:txBody>
                  <a:tcPr/>
                </a:tc>
              </a:tr>
              <a:tr h="688975">
                <a:tc>
                  <a:txBody>
                    <a:bodyPr/>
                    <a:lstStyle/>
                    <a:p>
                      <a:pPr algn="l"/>
                      <a:r>
                        <a:rPr lang="en-US" dirty="0" smtClean="0"/>
                        <a:t>3. Financial system stability</a:t>
                      </a:r>
                      <a:endParaRPr lang="en-US" dirty="0"/>
                    </a:p>
                  </a:txBody>
                  <a:tcPr/>
                </a:tc>
                <a:tc>
                  <a:txBody>
                    <a:bodyPr/>
                    <a:lstStyle/>
                    <a:p>
                      <a:pPr algn="l"/>
                      <a:r>
                        <a:rPr lang="en-US" dirty="0" smtClean="0"/>
                        <a:t>Stable financial markets and institution</a:t>
                      </a:r>
                      <a:r>
                        <a:rPr lang="en-US" baseline="0" dirty="0" smtClean="0"/>
                        <a:t>s are necessity for an economy to operate efficiently</a:t>
                      </a:r>
                      <a:endParaRPr lang="en-US" dirty="0"/>
                    </a:p>
                  </a:txBody>
                  <a:tcPr/>
                </a:tc>
              </a:tr>
              <a:tr h="688975">
                <a:tc>
                  <a:txBody>
                    <a:bodyPr/>
                    <a:lstStyle/>
                    <a:p>
                      <a:r>
                        <a:rPr lang="en-US" dirty="0" smtClean="0"/>
                        <a:t>4. Stable interest rates</a:t>
                      </a:r>
                      <a:r>
                        <a:rPr lang="en-US" baseline="0" dirty="0" smtClean="0"/>
                        <a:t> </a:t>
                      </a:r>
                      <a:endParaRPr lang="en-US" dirty="0"/>
                    </a:p>
                  </a:txBody>
                  <a:tcPr/>
                </a:tc>
                <a:tc>
                  <a:txBody>
                    <a:bodyPr/>
                    <a:lstStyle/>
                    <a:p>
                      <a:r>
                        <a:rPr lang="en-US" dirty="0" smtClean="0"/>
                        <a:t>Interest rate volatility creates risk for both lenders and borrowers</a:t>
                      </a:r>
                      <a:r>
                        <a:rPr lang="en-US" baseline="0" dirty="0" smtClean="0"/>
                        <a:t>.</a:t>
                      </a:r>
                      <a:endParaRPr lang="en-US" dirty="0"/>
                    </a:p>
                  </a:txBody>
                  <a:tcPr/>
                </a:tc>
              </a:tr>
              <a:tr h="984250">
                <a:tc>
                  <a:txBody>
                    <a:bodyPr/>
                    <a:lstStyle/>
                    <a:p>
                      <a:r>
                        <a:rPr lang="en-US" dirty="0" smtClean="0"/>
                        <a:t>5. Stable exchange rates</a:t>
                      </a:r>
                      <a:endParaRPr lang="en-US" dirty="0"/>
                    </a:p>
                  </a:txBody>
                  <a:tcPr/>
                </a:tc>
                <a:tc>
                  <a:txBody>
                    <a:bodyPr/>
                    <a:lstStyle/>
                    <a:p>
                      <a:r>
                        <a:rPr lang="en-US" dirty="0" smtClean="0"/>
                        <a:t>Variable</a:t>
                      </a:r>
                      <a:r>
                        <a:rPr lang="en-US" baseline="0" dirty="0" smtClean="0"/>
                        <a:t> exchange rates makes the revenues from foreign  sales and the cost of purchasing imported goods hard to predict. </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228600" y="990600"/>
            <a:ext cx="8458200" cy="5135563"/>
          </a:xfrm>
        </p:spPr>
        <p:txBody>
          <a:bodyPr>
            <a:normAutofit fontScale="85000" lnSpcReduction="20000"/>
          </a:bodyPr>
          <a:lstStyle/>
          <a:p>
            <a:pPr algn="just">
              <a:buNone/>
            </a:pPr>
            <a:r>
              <a:rPr lang="en-US" dirty="0" smtClean="0"/>
              <a:t>• The world’s leading central banks played a key role in bringing the financial system and the economy back to safe harbor after the peak of the financial crisis in 2008.</a:t>
            </a:r>
          </a:p>
          <a:p>
            <a:pPr algn="just">
              <a:buNone/>
            </a:pPr>
            <a:r>
              <a:rPr lang="en-US" dirty="0" smtClean="0"/>
              <a:t>• They acted in unprecedented fashion to prevent the financial system from capsizing and, over time, to restore financial and economic stability. </a:t>
            </a:r>
          </a:p>
          <a:p>
            <a:pPr algn="just">
              <a:buNone/>
            </a:pPr>
            <a:r>
              <a:rPr lang="en-US" dirty="0" smtClean="0"/>
              <a:t>• Central banks’ work is vital to the day-to-day operation of any modern economy. </a:t>
            </a:r>
          </a:p>
          <a:p>
            <a:pPr algn="just">
              <a:buNone/>
            </a:pPr>
            <a:r>
              <a:rPr lang="en-US" dirty="0" smtClean="0"/>
              <a:t>• Today there are roughly 170 central banks in the world e.g. </a:t>
            </a:r>
          </a:p>
          <a:p>
            <a:pPr lvl="1" algn="just">
              <a:buFont typeface="Wingdings" pitchFamily="2" charset="2"/>
              <a:buChar char="ü"/>
            </a:pPr>
            <a:r>
              <a:rPr lang="en-US" dirty="0" smtClean="0"/>
              <a:t> National Bank of Ethiopia (Ethiopia) (established in 1963)  </a:t>
            </a:r>
          </a:p>
          <a:p>
            <a:pPr lvl="1" algn="just">
              <a:buFont typeface="Wingdings" pitchFamily="2" charset="2"/>
              <a:buChar char="ü"/>
            </a:pPr>
            <a:r>
              <a:rPr lang="en-US" dirty="0" smtClean="0"/>
              <a:t>Federal Reserve (USA) (established in 1914)  </a:t>
            </a:r>
          </a:p>
          <a:p>
            <a:pPr lvl="1" algn="just">
              <a:buFont typeface="Wingdings" pitchFamily="2" charset="2"/>
              <a:buChar char="ü"/>
            </a:pPr>
            <a:r>
              <a:rPr lang="en-US" dirty="0" smtClean="0"/>
              <a:t>Bank of England (UK) (established in 1694)  </a:t>
            </a:r>
          </a:p>
          <a:p>
            <a:pPr lvl="1" algn="just">
              <a:buFont typeface="Wingdings" pitchFamily="2" charset="2"/>
              <a:buChar char="ü"/>
            </a:pPr>
            <a:r>
              <a:rPr lang="en-US" dirty="0" smtClean="0"/>
              <a:t>European Central Bank (European Union)</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15962"/>
          </a:xfrm>
        </p:spPr>
        <p:txBody>
          <a:bodyPr>
            <a:normAutofit fontScale="90000"/>
          </a:bodyPr>
          <a:lstStyle/>
          <a:p>
            <a:r>
              <a:rPr lang="en-US" dirty="0" smtClean="0"/>
              <a:t>Monetary Policy Instruments (tools)</a:t>
            </a:r>
            <a:endParaRPr lang="en-US" dirty="0"/>
          </a:p>
        </p:txBody>
      </p:sp>
      <p:sp>
        <p:nvSpPr>
          <p:cNvPr id="3" name="Content Placeholder 2"/>
          <p:cNvSpPr>
            <a:spLocks noGrp="1"/>
          </p:cNvSpPr>
          <p:nvPr>
            <p:ph idx="1"/>
          </p:nvPr>
        </p:nvSpPr>
        <p:spPr>
          <a:xfrm>
            <a:off x="381000" y="1143000"/>
            <a:ext cx="8305800" cy="4983163"/>
          </a:xfrm>
        </p:spPr>
        <p:txBody>
          <a:bodyPr>
            <a:normAutofit fontScale="92500" lnSpcReduction="10000"/>
          </a:bodyPr>
          <a:lstStyle/>
          <a:p>
            <a:pPr marL="514350" indent="-514350" algn="just">
              <a:buAutoNum type="arabicPeriod"/>
            </a:pPr>
            <a:r>
              <a:rPr lang="en-US" dirty="0" smtClean="0"/>
              <a:t>Direct Instruments </a:t>
            </a:r>
          </a:p>
          <a:p>
            <a:pPr marL="514350" indent="-514350" algn="just">
              <a:buNone/>
            </a:pPr>
            <a:r>
              <a:rPr lang="en-US" dirty="0" smtClean="0"/>
              <a:t>• Central banks may exercise direct controls on bank operations by setting limits either to the quantity of deposits and credits (e.g., ceilings on the growth of bank deposits and loans), or to their prices (by setting minimum/maximum bank lending or deposit rates). e.g. In Ethiopia, </a:t>
            </a:r>
          </a:p>
          <a:p>
            <a:pPr marL="914400" lvl="1" indent="-514350" algn="just">
              <a:buNone/>
            </a:pPr>
            <a:r>
              <a:rPr lang="en-US" dirty="0" smtClean="0"/>
              <a:t>• The minimum saving rate is 5% (no limit on the maximum) </a:t>
            </a:r>
          </a:p>
          <a:p>
            <a:pPr marL="914400" lvl="1" indent="-514350" algn="just">
              <a:buNone/>
            </a:pPr>
            <a:r>
              <a:rPr lang="en-US" dirty="0" smtClean="0"/>
              <a:t>• The minimum lending rate is 7.5% (no maximum limit)</a:t>
            </a:r>
          </a:p>
          <a:p>
            <a:pPr marL="914400" lvl="1" indent="-514350" algn="just">
              <a:buNone/>
            </a:pPr>
            <a:r>
              <a:rPr lang="en-US" dirty="0" smtClean="0"/>
              <a:t>• 40% of the loan should be working capital loan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2. Indirect instruments </a:t>
            </a:r>
          </a:p>
          <a:p>
            <a:pPr algn="just">
              <a:buNone/>
            </a:pPr>
            <a:r>
              <a:rPr lang="en-US" dirty="0" smtClean="0"/>
              <a:t>• Indirect instruments influence the behavior of financial institutions by affecting initially the central banks’ own balance sheet. In particular, the central bank will control the price or volume of the supply of its own liabilities (reserve money) that in turn may affect interest rates more widely and the quantity of money and credit in the whole banking system.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smtClean="0"/>
              <a:t>Indirect Monetary Policy Instruments (tools)</a:t>
            </a:r>
            <a:endParaRPr lang="en-US" sz="3200" b="1"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a. </a:t>
            </a:r>
            <a:r>
              <a:rPr lang="en-US" b="1" dirty="0" smtClean="0"/>
              <a:t>Debt securities and open market operations </a:t>
            </a:r>
            <a:r>
              <a:rPr lang="en-US" dirty="0" smtClean="0"/>
              <a:t>Debt securities are mainly represented by Treasury securities (i.e., government debt) that central banks use in open market operations. These operations are the most important tools by which central banks can influence the amount of money in the economy. Although the practical features of open market operations may vary from country to country, the principles are the same: the central bank operates in the market and purchases or sells government debt to the non-bank private sector.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In general, if the central bank sells government debt the money supply falls (all other things being equal) because money is taken out of bank accounts and other sources to purchase government securities. This leads to an increase in short-term interest rates. If the government purchases (buys-back) government debt this results in an injection of money into the system and short-term interest rates fall. As a result, the central bank can influence the portfolio of assets held by the private sector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just"/>
            <a:r>
              <a:rPr lang="en-US" sz="3200" b="1" dirty="0" smtClean="0"/>
              <a:t>Indirect Monetary Policy Instruments (tools)</a:t>
            </a:r>
            <a:endParaRPr lang="en-US" sz="3200" b="1" dirty="0"/>
          </a:p>
        </p:txBody>
      </p:sp>
      <p:sp>
        <p:nvSpPr>
          <p:cNvPr id="3" name="Content Placeholder 2"/>
          <p:cNvSpPr>
            <a:spLocks noGrp="1"/>
          </p:cNvSpPr>
          <p:nvPr>
            <p:ph idx="1"/>
          </p:nvPr>
        </p:nvSpPr>
        <p:spPr>
          <a:xfrm>
            <a:off x="304800" y="1066800"/>
            <a:ext cx="8382000" cy="5410200"/>
          </a:xfrm>
        </p:spPr>
        <p:txBody>
          <a:bodyPr>
            <a:normAutofit fontScale="92500" lnSpcReduction="20000"/>
          </a:bodyPr>
          <a:lstStyle/>
          <a:p>
            <a:pPr algn="just">
              <a:buNone/>
            </a:pPr>
            <a:r>
              <a:rPr lang="en-US" b="1" dirty="0" smtClean="0"/>
              <a:t>b. Loans to banks and the discount window </a:t>
            </a:r>
          </a:p>
          <a:p>
            <a:pPr algn="just">
              <a:buNone/>
            </a:pPr>
            <a:r>
              <a:rPr lang="en-US" dirty="0" smtClean="0"/>
              <a:t>• It is an instrument that allows eligible banking institutions to borrow money from the central bank, usually to meet short-term liquidity needs. By changing the discount rate, that is, the interest rate that monetary authorities are prepared to lend to the banking system, the central bank can control the supply of money in the system. If, for example the central bank is increasing the discount rate, it will be more expensive for banks to borrow from the central bank so they will borrow less thereby causing the money supply to decline.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Indirect Monetary Policy Instruments (tools)</a:t>
            </a:r>
            <a:endParaRPr lang="en-US" sz="3200" dirty="0"/>
          </a:p>
        </p:txBody>
      </p:sp>
      <p:sp>
        <p:nvSpPr>
          <p:cNvPr id="3" name="Content Placeholder 2"/>
          <p:cNvSpPr>
            <a:spLocks noGrp="1"/>
          </p:cNvSpPr>
          <p:nvPr>
            <p:ph idx="1"/>
          </p:nvPr>
        </p:nvSpPr>
        <p:spPr>
          <a:xfrm>
            <a:off x="304800" y="990600"/>
            <a:ext cx="8382000" cy="5486400"/>
          </a:xfrm>
        </p:spPr>
        <p:txBody>
          <a:bodyPr>
            <a:normAutofit fontScale="92500" lnSpcReduction="10000"/>
          </a:bodyPr>
          <a:lstStyle/>
          <a:p>
            <a:pPr algn="just">
              <a:buNone/>
            </a:pPr>
            <a:r>
              <a:rPr lang="en-US" dirty="0" smtClean="0"/>
              <a:t> </a:t>
            </a:r>
            <a:r>
              <a:rPr lang="en-US" b="1" dirty="0" smtClean="0"/>
              <a:t>b. </a:t>
            </a:r>
            <a:r>
              <a:rPr lang="en-US" sz="3000" b="1" dirty="0" smtClean="0"/>
              <a:t>Loans to banks and the discount window (cont’d) </a:t>
            </a:r>
            <a:endParaRPr lang="en-US" b="1" dirty="0" smtClean="0"/>
          </a:p>
          <a:p>
            <a:pPr algn="just">
              <a:buNone/>
            </a:pPr>
            <a:r>
              <a:rPr lang="en-US" dirty="0" smtClean="0"/>
              <a:t>Vice versa, if the central bank is decreasing the discount rate, it will be cheaper for banks to borrow from it so they will borrow more money. Loans to banks and the discount window (cont’d) Direct lending to banks can also occur through the central bank’s lender-of-last resort (LOLR) function. By acting as a lender-of-last-resort the central bank provides liquidity support directly to individual financial institutions if they cannot obtain finance from other sources. Therefore it can help to prevent financial panics.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92162"/>
          </a:xfrm>
        </p:spPr>
        <p:txBody>
          <a:bodyPr>
            <a:noAutofit/>
          </a:bodyPr>
          <a:lstStyle/>
          <a:p>
            <a:r>
              <a:rPr lang="en-US" sz="3200" dirty="0" smtClean="0"/>
              <a:t>Indirect Monetary Policy Instruments (tools)</a:t>
            </a:r>
            <a:endParaRPr lang="en-US" sz="3200" dirty="0"/>
          </a:p>
        </p:txBody>
      </p:sp>
      <p:sp>
        <p:nvSpPr>
          <p:cNvPr id="3" name="Content Placeholder 2"/>
          <p:cNvSpPr>
            <a:spLocks noGrp="1"/>
          </p:cNvSpPr>
          <p:nvPr>
            <p:ph idx="1"/>
          </p:nvPr>
        </p:nvSpPr>
        <p:spPr>
          <a:xfrm>
            <a:off x="381000" y="990600"/>
            <a:ext cx="8305800" cy="5181600"/>
          </a:xfrm>
        </p:spPr>
        <p:txBody>
          <a:bodyPr>
            <a:normAutofit fontScale="92500" lnSpcReduction="10000"/>
          </a:bodyPr>
          <a:lstStyle/>
          <a:p>
            <a:pPr algn="just">
              <a:buNone/>
            </a:pPr>
            <a:r>
              <a:rPr lang="en-US" b="1" dirty="0" smtClean="0"/>
              <a:t>c. Reserve requirements </a:t>
            </a:r>
          </a:p>
          <a:p>
            <a:pPr algn="just">
              <a:buNone/>
            </a:pPr>
            <a:r>
              <a:rPr lang="en-US" dirty="0" smtClean="0"/>
              <a:t>• Banks need to hold a quantity of reserve assets for prudential purposes. If a bank falls to its minimum desired level of reserve assets it will have to turn away requests for loans or else seek to acquire additional reserve assets from which to expand its lending. The result in either case will generally be a rise in interest rates that will serve to reduce the demand for loans. The purpose of any officially imposed reserve requirements is effectively to duplicate this process.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c. Reserve requirements (cont’d) </a:t>
            </a:r>
          </a:p>
          <a:p>
            <a:pPr algn="just">
              <a:buNone/>
            </a:pPr>
            <a:r>
              <a:rPr lang="en-US" dirty="0" smtClean="0"/>
              <a:t> If the authorities impose a reserve requirement in excess of the institutions’ own desired level of reserves (or else reduce the availability of reserve assets) the consequence will be that the institutions involved will have to curtail their lending and/or acquire additional reserve assets. This will result in higher interest rates and a reduced demand for loans that, in turn, will curb the rate of growth of the money supply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Autofit/>
          </a:bodyPr>
          <a:lstStyle/>
          <a:p>
            <a:pPr algn="just"/>
            <a:r>
              <a:rPr lang="en-US" sz="3200" dirty="0" smtClean="0"/>
              <a:t>Indirect Monetary Policy Instruments (tools)</a:t>
            </a:r>
            <a:endParaRPr lang="en-US" sz="3200" dirty="0"/>
          </a:p>
        </p:txBody>
      </p:sp>
      <p:sp>
        <p:nvSpPr>
          <p:cNvPr id="3" name="Content Placeholder 2"/>
          <p:cNvSpPr>
            <a:spLocks noGrp="1"/>
          </p:cNvSpPr>
          <p:nvPr>
            <p:ph idx="1"/>
          </p:nvPr>
        </p:nvSpPr>
        <p:spPr>
          <a:xfrm>
            <a:off x="457200" y="762000"/>
            <a:ext cx="8229600" cy="5562600"/>
          </a:xfrm>
        </p:spPr>
        <p:txBody>
          <a:bodyPr>
            <a:noAutofit/>
          </a:bodyPr>
          <a:lstStyle/>
          <a:p>
            <a:pPr algn="just">
              <a:buNone/>
            </a:pPr>
            <a:r>
              <a:rPr lang="en-US" sz="2400" b="1" dirty="0" smtClean="0"/>
              <a:t>c. Reserve requirements (cont’d) </a:t>
            </a:r>
          </a:p>
          <a:p>
            <a:pPr algn="just">
              <a:buNone/>
            </a:pPr>
            <a:r>
              <a:rPr lang="en-US" sz="2400" dirty="0" smtClean="0"/>
              <a:t>• By changing the fraction of deposits that banks are obliged to keep as reserves, the central bank can control the money supply. This fraction is generally expressed in percentage terms and thus is called the required reserve ratio: the higher the required reserve ratio, the lower the amount of funds available to the banks. </a:t>
            </a:r>
          </a:p>
          <a:p>
            <a:pPr algn="just">
              <a:buNone/>
            </a:pPr>
            <a:r>
              <a:rPr lang="en-US" sz="2400" dirty="0" smtClean="0"/>
              <a:t>• The advantage of reserve requirements as a monetary policy tool is that they affect all banks equally and can have a strong influence on the money supply. • In Ethiopia, the reserve requirement is 5% in the sense banks are required to maintain 5% of all Birr and foreign currency deposit liabilities held in the form of demand deposits, saving accounts, and time deposit (Directive No 55/2013)</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dirty="0" smtClean="0"/>
              <a:t>Indirect Monetary Policy Instruments (tools</a:t>
            </a:r>
            <a:r>
              <a:rPr lang="en-US" dirty="0" smtClean="0"/>
              <a:t>)</a:t>
            </a:r>
            <a:endParaRPr lang="en-US" dirty="0"/>
          </a:p>
        </p:txBody>
      </p:sp>
      <p:sp>
        <p:nvSpPr>
          <p:cNvPr id="3" name="Content Placeholder 2"/>
          <p:cNvSpPr>
            <a:spLocks noGrp="1"/>
          </p:cNvSpPr>
          <p:nvPr>
            <p:ph idx="1"/>
          </p:nvPr>
        </p:nvSpPr>
        <p:spPr/>
        <p:txBody>
          <a:bodyPr/>
          <a:lstStyle/>
          <a:p>
            <a:pPr algn="just">
              <a:buNone/>
            </a:pPr>
            <a:r>
              <a:rPr lang="en-US" dirty="0" smtClean="0"/>
              <a:t>d. Direct borrowing/lending in interbank money market </a:t>
            </a:r>
          </a:p>
          <a:p>
            <a:pPr algn="just">
              <a:buNone/>
            </a:pPr>
            <a:r>
              <a:rPr lang="en-US" dirty="0" smtClean="0"/>
              <a:t>e. Moral suasion. A persuasion tactic used by central banks to influence and pressurize banks to adhere to policy. </a:t>
            </a:r>
          </a:p>
          <a:p>
            <a:pPr lvl="1" algn="just">
              <a:buNone/>
            </a:pPr>
            <a:r>
              <a:rPr lang="en-US" dirty="0" smtClean="0"/>
              <a:t>e.g. closed discussion with bank directors, severe supervision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Meaning of a central bank (cont’d)</a:t>
            </a:r>
            <a:endParaRPr lang="en-US" b="1" dirty="0"/>
          </a:p>
        </p:txBody>
      </p:sp>
      <p:sp>
        <p:nvSpPr>
          <p:cNvPr id="3" name="Content Placeholder 2"/>
          <p:cNvSpPr>
            <a:spLocks noGrp="1"/>
          </p:cNvSpPr>
          <p:nvPr>
            <p:ph idx="1"/>
          </p:nvPr>
        </p:nvSpPr>
        <p:spPr>
          <a:xfrm>
            <a:off x="304800" y="838200"/>
            <a:ext cx="8382000" cy="5715000"/>
          </a:xfrm>
        </p:spPr>
        <p:txBody>
          <a:bodyPr>
            <a:normAutofit fontScale="85000" lnSpcReduction="20000"/>
          </a:bodyPr>
          <a:lstStyle/>
          <a:p>
            <a:pPr algn="just">
              <a:buNone/>
            </a:pPr>
            <a:r>
              <a:rPr lang="en-US" dirty="0" smtClean="0"/>
              <a:t>• A Central Bank is a financial institution that controls country’s monetary policy, and usually has several mandates including, but not limited to issuing national currency, maintaining the value of the currency, ensuring financial system stability, controlling credit supply, serving as a last-resort lender to other banks and acting as government’s banker. </a:t>
            </a:r>
          </a:p>
          <a:p>
            <a:pPr algn="just">
              <a:buNone/>
            </a:pPr>
            <a:r>
              <a:rPr lang="en-US" dirty="0" smtClean="0"/>
              <a:t>• Monetary policy includes currency issuing (most world currencies are fiat currencies not backed by silver or gold), maintaining the country’s FOREX and gold reserves, managing money supply, and managing the cost of credit by setting interest rates. The monetary policy enforced by a central bank is used in general to influence the economic activity (avoid recessions, facilitate economy growth, etc.) and control inflation.</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Central Bank Independence</a:t>
            </a:r>
            <a:endParaRPr lang="en-US" dirty="0"/>
          </a:p>
        </p:txBody>
      </p:sp>
      <p:sp>
        <p:nvSpPr>
          <p:cNvPr id="3" name="Content Placeholder 2"/>
          <p:cNvSpPr>
            <a:spLocks noGrp="1"/>
          </p:cNvSpPr>
          <p:nvPr>
            <p:ph idx="1"/>
          </p:nvPr>
        </p:nvSpPr>
        <p:spPr>
          <a:xfrm>
            <a:off x="457200" y="990600"/>
            <a:ext cx="8229600" cy="5410200"/>
          </a:xfrm>
        </p:spPr>
        <p:txBody>
          <a:bodyPr>
            <a:normAutofit fontScale="85000" lnSpcReduction="20000"/>
          </a:bodyPr>
          <a:lstStyle/>
          <a:p>
            <a:pPr algn="just">
              <a:buNone/>
            </a:pPr>
            <a:r>
              <a:rPr lang="en-US" dirty="0" smtClean="0"/>
              <a:t>• Globally, in recent years there has been a significant trend towards central bank independence in many countries and the issue has generated substantial debate all over the world. </a:t>
            </a:r>
          </a:p>
          <a:p>
            <a:pPr algn="just">
              <a:buNone/>
            </a:pPr>
            <a:r>
              <a:rPr lang="en-US" dirty="0" smtClean="0"/>
              <a:t>• Theoretical studies seem to suggest that central bank independence is important because it can help produce a better monetary policy. For example, an extensive body of literature predicts that the more independent a central bank, the lower the inflation rate in an economy. </a:t>
            </a:r>
          </a:p>
          <a:p>
            <a:pPr algn="just">
              <a:buNone/>
            </a:pPr>
            <a:r>
              <a:rPr lang="en-US" dirty="0" smtClean="0"/>
              <a:t>• Central bank independence can be defined as independence from political influence and pressures in the conduct of its functions, in particular monetary policy.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fontScale="90000"/>
          </a:bodyPr>
          <a:lstStyle/>
          <a:p>
            <a:r>
              <a:rPr lang="en-US" dirty="0" smtClean="0"/>
              <a:t>Central Bank Independence (cont’d)</a:t>
            </a:r>
            <a:endParaRPr lang="en-US" dirty="0"/>
          </a:p>
        </p:txBody>
      </p:sp>
      <p:sp>
        <p:nvSpPr>
          <p:cNvPr id="3" name="Content Placeholder 2"/>
          <p:cNvSpPr>
            <a:spLocks noGrp="1"/>
          </p:cNvSpPr>
          <p:nvPr>
            <p:ph idx="1"/>
          </p:nvPr>
        </p:nvSpPr>
        <p:spPr>
          <a:xfrm>
            <a:off x="381000" y="1066800"/>
            <a:ext cx="8305800" cy="5410200"/>
          </a:xfrm>
        </p:spPr>
        <p:txBody>
          <a:bodyPr>
            <a:normAutofit fontScale="85000" lnSpcReduction="10000"/>
          </a:bodyPr>
          <a:lstStyle/>
          <a:p>
            <a:pPr algn="just">
              <a:buNone/>
            </a:pPr>
            <a:r>
              <a:rPr lang="en-US" dirty="0" smtClean="0"/>
              <a:t>• It is possible to distinguish two types of independence: </a:t>
            </a:r>
            <a:r>
              <a:rPr lang="en-US" b="1" dirty="0" smtClean="0"/>
              <a:t>goal independence, </a:t>
            </a:r>
            <a:r>
              <a:rPr lang="en-US" dirty="0" smtClean="0"/>
              <a:t>and</a:t>
            </a:r>
            <a:r>
              <a:rPr lang="en-US" b="1" dirty="0" smtClean="0"/>
              <a:t> instrument independence. </a:t>
            </a:r>
          </a:p>
          <a:p>
            <a:pPr algn="just">
              <a:buNone/>
            </a:pPr>
            <a:r>
              <a:rPr lang="en-US" dirty="0" smtClean="0"/>
              <a:t>• Goal independence refers to the ability of the central bank to set its own goals for monetary policy (e.g., low inflation, high production levels). </a:t>
            </a:r>
          </a:p>
          <a:p>
            <a:pPr algn="just">
              <a:buNone/>
            </a:pPr>
            <a:r>
              <a:rPr lang="en-US" dirty="0" smtClean="0"/>
              <a:t>• Instrument independence is the ability of the central bank to independently set the instruments of monetary policy to achieve monetary policy goals. </a:t>
            </a:r>
          </a:p>
          <a:p>
            <a:pPr algn="just">
              <a:buNone/>
            </a:pPr>
            <a:r>
              <a:rPr lang="en-US" dirty="0" smtClean="0"/>
              <a:t>• It is common for a central bank to have instrument independence without goal independence; however, it is rare to find a central bank that has goal independence without having instrument independence.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Central Bank Independence (cont’d)</a:t>
            </a:r>
            <a:endParaRPr lang="en-US" dirty="0"/>
          </a:p>
        </p:txBody>
      </p:sp>
      <p:sp>
        <p:nvSpPr>
          <p:cNvPr id="3" name="Content Placeholder 2"/>
          <p:cNvSpPr>
            <a:spLocks noGrp="1"/>
          </p:cNvSpPr>
          <p:nvPr>
            <p:ph idx="1"/>
          </p:nvPr>
        </p:nvSpPr>
        <p:spPr>
          <a:xfrm>
            <a:off x="457200" y="914400"/>
            <a:ext cx="8229600" cy="5486400"/>
          </a:xfrm>
        </p:spPr>
        <p:txBody>
          <a:bodyPr>
            <a:normAutofit lnSpcReduction="10000"/>
          </a:bodyPr>
          <a:lstStyle/>
          <a:p>
            <a:pPr algn="just">
              <a:buNone/>
            </a:pPr>
            <a:r>
              <a:rPr lang="en-US" dirty="0" smtClean="0"/>
              <a:t>• In the United Kingdom, for example, the Bank of England is currently granted instrument independence and practices what is known as inflation targeting. This means that it is the government that decides to target the inflation rate (e.g. 2 per cent) and the Bank of England is allowed to independently choose the policies that will help to achieve that goal. Such a situation is only acceptable in a democracy because the Bank is not elected and thus goals should only be set by an elected government.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 Bank Independence (cont’d)</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While central bank independence indicates autonomy from political influence and pressures in the conduct of its functions (in particular monetary policy), dependence implies subordination to the government. In this latter case, there is a risk that the government may ‘manipulate’ monetary policy for economic and political reasons. It should be noted, however, that all independent central banks have their governors chosen by the government; this suggests that to some extent central banks can never be entirely independent.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 Bank Independence (cont’d)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In general, today there is a trend in both developed and developing countries towards the increased independence o f central banks from political pressure. Typically, a central bank is conferred instrument independence but not goal independence; this means that the central bank can independently set the instruments of monetary policy to achieve the </a:t>
            </a:r>
            <a:r>
              <a:rPr lang="en-US" dirty="0" err="1" smtClean="0"/>
              <a:t>macroeconomi</a:t>
            </a:r>
            <a:r>
              <a:rPr lang="en-US" dirty="0" smtClean="0"/>
              <a:t> c goals determined by the government of the day.</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4400" b="1" dirty="0" smtClean="0"/>
              <a:t>National Bank of Ethiopia (NBE)</a:t>
            </a:r>
            <a:endParaRPr lang="en-US" sz="4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Establishment of the NBE</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The National Bank of Ethiopia was established in 1963 by proclamation No 206 of 1963 and began operation in January 1964. </a:t>
            </a:r>
          </a:p>
          <a:p>
            <a:pPr algn="just">
              <a:buNone/>
            </a:pPr>
            <a:r>
              <a:rPr lang="en-US" dirty="0" smtClean="0"/>
              <a:t>• Prior to this proclamation, the Bank used to carry out dual activities, </a:t>
            </a:r>
          </a:p>
          <a:p>
            <a:pPr lvl="1" algn="just">
              <a:buNone/>
            </a:pPr>
            <a:r>
              <a:rPr lang="en-US" dirty="0" smtClean="0"/>
              <a:t>i.e. commercial banking and central banking. </a:t>
            </a:r>
          </a:p>
          <a:p>
            <a:pPr algn="just">
              <a:buNone/>
            </a:pPr>
            <a:r>
              <a:rPr lang="en-US" dirty="0" smtClean="0"/>
              <a:t>• The proclamation raised the Bank's capital to Ethiopian dollars 10.0 million and granted broad administrative autonomy and juridical personality.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Establishment of the NBE (cont’d)</a:t>
            </a:r>
            <a:endParaRPr lang="en-US" b="1" dirty="0"/>
          </a:p>
        </p:txBody>
      </p:sp>
      <p:sp>
        <p:nvSpPr>
          <p:cNvPr id="3" name="Content Placeholder 2"/>
          <p:cNvSpPr>
            <a:spLocks noGrp="1"/>
          </p:cNvSpPr>
          <p:nvPr>
            <p:ph idx="1"/>
          </p:nvPr>
        </p:nvSpPr>
        <p:spPr>
          <a:xfrm>
            <a:off x="381000" y="990600"/>
            <a:ext cx="8305800" cy="5410200"/>
          </a:xfrm>
        </p:spPr>
        <p:txBody>
          <a:bodyPr>
            <a:normAutofit fontScale="85000" lnSpcReduction="20000"/>
          </a:bodyPr>
          <a:lstStyle/>
          <a:p>
            <a:pPr algn="just">
              <a:buNone/>
            </a:pPr>
            <a:r>
              <a:rPr lang="en-US" dirty="0" smtClean="0"/>
              <a:t>• Following the proclamation No 206 of 1963, the National Bank of Ethiopia was entrusted with the following responsibilities.</a:t>
            </a:r>
          </a:p>
          <a:p>
            <a:pPr algn="just">
              <a:buNone/>
            </a:pPr>
            <a:r>
              <a:rPr lang="en-US" dirty="0" smtClean="0"/>
              <a:t> » To regulate the supply, availability and cost of money and credit.</a:t>
            </a:r>
          </a:p>
          <a:p>
            <a:pPr algn="just">
              <a:buNone/>
            </a:pPr>
            <a:r>
              <a:rPr lang="en-US" dirty="0" smtClean="0"/>
              <a:t>» To manage and administer the country's international reserves. </a:t>
            </a:r>
          </a:p>
          <a:p>
            <a:pPr algn="just">
              <a:buNone/>
            </a:pPr>
            <a:r>
              <a:rPr lang="en-US" dirty="0" smtClean="0"/>
              <a:t>» To license and supervise banks and hold commercial banks reserves and lend money to them. </a:t>
            </a:r>
          </a:p>
          <a:p>
            <a:pPr algn="just">
              <a:buNone/>
            </a:pPr>
            <a:r>
              <a:rPr lang="en-US" dirty="0" smtClean="0"/>
              <a:t>» To supervise loans of commercial banks and regulate interest rates. </a:t>
            </a:r>
          </a:p>
          <a:p>
            <a:pPr algn="just">
              <a:buNone/>
            </a:pPr>
            <a:r>
              <a:rPr lang="en-US" dirty="0" smtClean="0"/>
              <a:t>» To issue paper money and coins. </a:t>
            </a:r>
          </a:p>
          <a:p>
            <a:pPr algn="just">
              <a:buNone/>
            </a:pPr>
            <a:r>
              <a:rPr lang="en-US" dirty="0" smtClean="0"/>
              <a:t>» To act as an agent of the Government. </a:t>
            </a:r>
          </a:p>
          <a:p>
            <a:pPr algn="just">
              <a:buNone/>
            </a:pPr>
            <a:r>
              <a:rPr lang="en-US" dirty="0" smtClean="0"/>
              <a:t>» To fix and control the foreign exchange rates.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Establishment of the NBE (cont’d)</a:t>
            </a:r>
            <a:endParaRPr lang="en-US" b="1" dirty="0"/>
          </a:p>
        </p:txBody>
      </p:sp>
      <p:sp>
        <p:nvSpPr>
          <p:cNvPr id="3" name="Content Placeholder 2"/>
          <p:cNvSpPr>
            <a:spLocks noGrp="1"/>
          </p:cNvSpPr>
          <p:nvPr>
            <p:ph idx="1"/>
          </p:nvPr>
        </p:nvSpPr>
        <p:spPr>
          <a:xfrm>
            <a:off x="304800" y="990600"/>
            <a:ext cx="8382000" cy="5135563"/>
          </a:xfrm>
        </p:spPr>
        <p:txBody>
          <a:bodyPr>
            <a:normAutofit fontScale="85000" lnSpcReduction="10000"/>
          </a:bodyPr>
          <a:lstStyle/>
          <a:p>
            <a:pPr algn="just">
              <a:buNone/>
            </a:pPr>
            <a:r>
              <a:rPr lang="en-US" dirty="0" smtClean="0"/>
              <a:t>However, monetary and banking proclamation No. 99 of 1976 came into force on September 1976 to shape the Bank's role adoring to the socialist economic principle that the country adopted. Hence, the Bank was allowed to participate actively in national planning, specifically financial planning, in cooperation with the concerned state organs. The Bank's supervisory area was also increased to include other financial institutions such as insurance institutions, credit cooperatives and investment-oriented banks. Moreover the proclamation introduced the new Ethiopian currency called 'birr' in place of the former Ethiopia Dollar that eased to be legal tender thereafter.</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Establishment of the NBE (cont’d</a:t>
            </a:r>
            <a:r>
              <a:rPr lang="en-US" dirty="0" smtClean="0"/>
              <a:t>)</a:t>
            </a:r>
            <a:endParaRPr lang="en-US" dirty="0"/>
          </a:p>
        </p:txBody>
      </p:sp>
      <p:sp>
        <p:nvSpPr>
          <p:cNvPr id="3" name="Content Placeholder 2"/>
          <p:cNvSpPr>
            <a:spLocks noGrp="1"/>
          </p:cNvSpPr>
          <p:nvPr>
            <p:ph idx="1"/>
          </p:nvPr>
        </p:nvSpPr>
        <p:spPr/>
        <p:txBody>
          <a:bodyPr/>
          <a:lstStyle/>
          <a:p>
            <a:pPr algn="just">
              <a:buNone/>
            </a:pPr>
            <a:r>
              <a:rPr lang="en-US" dirty="0" smtClean="0"/>
              <a:t>• Proclamation No. 99 of 1976 was in force till the new proclamation (83/1994) issued in 1994 to reorganize the Bank according to the market-based economic policy so that it could foster monetary stability, a sound financial system and such other credit and exchange conditions as are conducive to the balanced growth of the economy of the country.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 of a central bank (cont’d)</a:t>
            </a:r>
            <a:endParaRPr lang="en-US" b="1" dirty="0"/>
          </a:p>
        </p:txBody>
      </p:sp>
      <p:sp>
        <p:nvSpPr>
          <p:cNvPr id="3" name="Content Placeholder 2"/>
          <p:cNvSpPr>
            <a:spLocks noGrp="1"/>
          </p:cNvSpPr>
          <p:nvPr>
            <p:ph idx="1"/>
          </p:nvPr>
        </p:nvSpPr>
        <p:spPr/>
        <p:txBody>
          <a:bodyPr/>
          <a:lstStyle/>
          <a:p>
            <a:pPr algn="just">
              <a:buNone/>
            </a:pPr>
            <a:r>
              <a:rPr lang="en-US" dirty="0" smtClean="0"/>
              <a:t>• A central bank can generally be defined as a financial institution responsible for overseeing the monetary system for a nation, or a group of nations, with the goal of fostering economic growth without inflation (</a:t>
            </a:r>
            <a:r>
              <a:rPr lang="en-US" dirty="0" err="1" smtClean="0"/>
              <a:t>Casu</a:t>
            </a:r>
            <a:r>
              <a:rPr lang="en-US" dirty="0" smtClean="0"/>
              <a:t>, </a:t>
            </a:r>
            <a:r>
              <a:rPr lang="en-US" dirty="0" err="1" smtClean="0"/>
              <a:t>Girardone</a:t>
            </a:r>
            <a:r>
              <a:rPr lang="en-US" dirty="0" smtClean="0"/>
              <a:t>, &amp; </a:t>
            </a:r>
            <a:r>
              <a:rPr lang="en-US" dirty="0" err="1" smtClean="0"/>
              <a:t>Molyneux</a:t>
            </a:r>
            <a:r>
              <a:rPr lang="en-US" dirty="0" smtClean="0"/>
              <a:t>, 2006)</a:t>
            </a:r>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Powers and duties of National Bank of Ethiopia</a:t>
            </a:r>
            <a:endParaRPr lang="en-US" sz="3200" b="1" dirty="0"/>
          </a:p>
        </p:txBody>
      </p:sp>
      <p:sp>
        <p:nvSpPr>
          <p:cNvPr id="3" name="Content Placeholder 2"/>
          <p:cNvSpPr>
            <a:spLocks noGrp="1"/>
          </p:cNvSpPr>
          <p:nvPr>
            <p:ph idx="1"/>
          </p:nvPr>
        </p:nvSpPr>
        <p:spPr>
          <a:xfrm>
            <a:off x="304800" y="762000"/>
            <a:ext cx="8382000" cy="5364163"/>
          </a:xfrm>
        </p:spPr>
        <p:txBody>
          <a:bodyPr>
            <a:normAutofit fontScale="85000" lnSpcReduction="10000"/>
          </a:bodyPr>
          <a:lstStyle/>
          <a:p>
            <a:pPr algn="just">
              <a:buNone/>
            </a:pPr>
            <a:r>
              <a:rPr lang="en-US" dirty="0" smtClean="0"/>
              <a:t>Accordingly by proclamation 83/1994, the powers and duties vested in NBE are: </a:t>
            </a:r>
          </a:p>
          <a:p>
            <a:pPr algn="just">
              <a:buNone/>
            </a:pPr>
            <a:r>
              <a:rPr lang="en-US" dirty="0" smtClean="0"/>
              <a:t>• Regulate the supply and availability of money &amp; credit and applicable interest and other changes. </a:t>
            </a:r>
          </a:p>
          <a:p>
            <a:pPr algn="just">
              <a:buNone/>
            </a:pPr>
            <a:r>
              <a:rPr lang="en-US" dirty="0" smtClean="0"/>
              <a:t>• Set limits on gold and foreign exchange assets which banks and other financial institutions authorized to deal in foreign exchange and hold in deposits. </a:t>
            </a:r>
          </a:p>
          <a:p>
            <a:pPr algn="just">
              <a:buNone/>
            </a:pPr>
            <a:r>
              <a:rPr lang="en-US" dirty="0" smtClean="0"/>
              <a:t>• Set limits on the net foreign exchange position and on the terms and amount of external indebtedness of banks and other financial institutions. </a:t>
            </a:r>
          </a:p>
          <a:p>
            <a:pPr algn="just">
              <a:buNone/>
            </a:pPr>
            <a:r>
              <a:rPr lang="en-US" dirty="0" smtClean="0"/>
              <a:t>• Make short and long-term refinancing facilities available to banks and other financial institutions.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Goals of the NBE</a:t>
            </a:r>
            <a:endParaRPr lang="en-US" dirty="0"/>
          </a:p>
        </p:txBody>
      </p:sp>
      <p:sp>
        <p:nvSpPr>
          <p:cNvPr id="3" name="Content Placeholder 2"/>
          <p:cNvSpPr>
            <a:spLocks noGrp="1"/>
          </p:cNvSpPr>
          <p:nvPr>
            <p:ph idx="1"/>
          </p:nvPr>
        </p:nvSpPr>
        <p:spPr>
          <a:xfrm>
            <a:off x="457200" y="1066800"/>
            <a:ext cx="8229600" cy="5059363"/>
          </a:xfrm>
        </p:spPr>
        <p:txBody>
          <a:bodyPr>
            <a:normAutofit fontScale="92500"/>
          </a:bodyPr>
          <a:lstStyle/>
          <a:p>
            <a:pPr marL="514350" indent="-514350" algn="just">
              <a:buAutoNum type="arabicParenR"/>
            </a:pPr>
            <a:r>
              <a:rPr lang="en-US" dirty="0" smtClean="0"/>
              <a:t>Carry out extensive and sound institutional transformation tasks. </a:t>
            </a:r>
          </a:p>
          <a:p>
            <a:pPr marL="514350" indent="-514350" algn="just">
              <a:buAutoNum type="arabicParenR"/>
            </a:pPr>
            <a:r>
              <a:rPr lang="en-US" dirty="0" smtClean="0"/>
              <a:t> Maintain price and exchange rate stability. </a:t>
            </a:r>
          </a:p>
          <a:p>
            <a:pPr marL="514350" indent="-514350" algn="just">
              <a:buAutoNum type="arabicParenR"/>
            </a:pPr>
            <a:r>
              <a:rPr lang="en-US" dirty="0" smtClean="0"/>
              <a:t>Maintain adequate international reserves. </a:t>
            </a:r>
          </a:p>
          <a:p>
            <a:pPr marL="514350" indent="-514350" algn="just">
              <a:buAutoNum type="arabicParenR"/>
            </a:pPr>
            <a:r>
              <a:rPr lang="en-US" dirty="0" smtClean="0"/>
              <a:t>Improve the soundness of the financial system. </a:t>
            </a:r>
          </a:p>
          <a:p>
            <a:pPr marL="514350" indent="-514350" algn="just">
              <a:buAutoNum type="arabicParenR"/>
            </a:pPr>
            <a:r>
              <a:rPr lang="en-US" dirty="0" smtClean="0"/>
              <a:t>Play a decisive role in economic research and policy advice to the Government.</a:t>
            </a:r>
          </a:p>
          <a:p>
            <a:pPr marL="514350" indent="-514350" algn="just">
              <a:buAutoNum type="arabicParenR"/>
            </a:pPr>
            <a:r>
              <a:rPr lang="en-US" dirty="0" smtClean="0"/>
              <a:t>Create efficient Payment System. </a:t>
            </a:r>
          </a:p>
          <a:p>
            <a:pPr marL="514350" indent="-514350" algn="just">
              <a:buAutoNum type="arabicParenR"/>
            </a:pPr>
            <a:r>
              <a:rPr lang="en-US" dirty="0" smtClean="0"/>
              <a:t> Improve the currency management of the Bank.</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639762"/>
          </a:xfrm>
        </p:spPr>
        <p:txBody>
          <a:bodyPr>
            <a:normAutofit fontScale="90000"/>
          </a:bodyPr>
          <a:lstStyle/>
          <a:p>
            <a:r>
              <a:rPr lang="en-US" b="1" dirty="0" smtClean="0"/>
              <a:t>Services of NBE to the Banking Sector</a:t>
            </a:r>
            <a:r>
              <a:rPr lang="en-US" dirty="0" smtClean="0"/>
              <a:t/>
            </a:r>
            <a:br>
              <a:rPr lang="en-US" dirty="0" smtClean="0"/>
            </a:br>
            <a:endParaRPr lang="en-US" dirty="0"/>
          </a:p>
        </p:txBody>
      </p:sp>
      <p:sp>
        <p:nvSpPr>
          <p:cNvPr id="3" name="Content Placeholder 2"/>
          <p:cNvSpPr>
            <a:spLocks noGrp="1"/>
          </p:cNvSpPr>
          <p:nvPr>
            <p:ph idx="1"/>
          </p:nvPr>
        </p:nvSpPr>
        <p:spPr>
          <a:xfrm>
            <a:off x="381000" y="762000"/>
            <a:ext cx="8305800" cy="5562600"/>
          </a:xfrm>
        </p:spPr>
        <p:txBody>
          <a:bodyPr>
            <a:normAutofit fontScale="77500" lnSpcReduction="20000"/>
          </a:bodyPr>
          <a:lstStyle/>
          <a:p>
            <a:pPr marL="514350" indent="-514350">
              <a:buAutoNum type="arabicPeriod"/>
            </a:pPr>
            <a:r>
              <a:rPr lang="en-US" dirty="0" smtClean="0"/>
              <a:t>Issuance of banking business license </a:t>
            </a:r>
          </a:p>
          <a:p>
            <a:pPr marL="514350" indent="-514350">
              <a:buAutoNum type="arabicPeriod"/>
            </a:pPr>
            <a:r>
              <a:rPr lang="en-US" dirty="0" smtClean="0"/>
              <a:t> Approval to commence operations </a:t>
            </a:r>
          </a:p>
          <a:p>
            <a:pPr marL="514350" indent="-514350">
              <a:buAutoNum type="arabicPeriod"/>
            </a:pPr>
            <a:r>
              <a:rPr lang="en-US" dirty="0" smtClean="0"/>
              <a:t> Renewal of license </a:t>
            </a:r>
          </a:p>
          <a:p>
            <a:pPr marL="514350" indent="-514350">
              <a:buAutoNum type="arabicPeriod"/>
            </a:pPr>
            <a:r>
              <a:rPr lang="en-US" dirty="0" smtClean="0"/>
              <a:t> Approval of branch license </a:t>
            </a:r>
          </a:p>
          <a:p>
            <a:pPr marL="514350" indent="-514350">
              <a:buAutoNum type="arabicPeriod"/>
            </a:pPr>
            <a:r>
              <a:rPr lang="en-US" dirty="0" smtClean="0"/>
              <a:t> Approval of branch opening and relocation </a:t>
            </a:r>
          </a:p>
          <a:p>
            <a:pPr marL="514350" indent="-514350">
              <a:buAutoNum type="arabicPeriod"/>
            </a:pPr>
            <a:r>
              <a:rPr lang="en-US" dirty="0" smtClean="0"/>
              <a:t> Reopening of a closed current account </a:t>
            </a:r>
          </a:p>
          <a:p>
            <a:pPr marL="514350" indent="-514350">
              <a:buAutoNum type="arabicPeriod"/>
            </a:pPr>
            <a:r>
              <a:rPr lang="en-US" dirty="0" smtClean="0"/>
              <a:t> Approval of external auditor </a:t>
            </a:r>
          </a:p>
          <a:p>
            <a:pPr marL="514350" indent="-514350">
              <a:buAutoNum type="arabicPeriod"/>
            </a:pPr>
            <a:r>
              <a:rPr lang="en-US" dirty="0" smtClean="0"/>
              <a:t> Approval of minutes of Annual General Assembly (AGM) </a:t>
            </a:r>
          </a:p>
          <a:p>
            <a:pPr marL="514350" indent="-514350">
              <a:buAutoNum type="arabicPeriod"/>
            </a:pPr>
            <a:r>
              <a:rPr lang="en-US" dirty="0" smtClean="0"/>
              <a:t> Approval of amended memorandum of Association and Article of Association </a:t>
            </a:r>
          </a:p>
          <a:p>
            <a:pPr marL="514350" indent="-514350">
              <a:buAutoNum type="arabicPeriod"/>
            </a:pPr>
            <a:r>
              <a:rPr lang="en-US" dirty="0" smtClean="0"/>
              <a:t> Approval of influential shareholdings </a:t>
            </a:r>
          </a:p>
          <a:p>
            <a:pPr marL="514350" indent="-514350">
              <a:buAutoNum type="arabicPeriod"/>
            </a:pPr>
            <a:r>
              <a:rPr lang="en-US" dirty="0" smtClean="0"/>
              <a:t> Approval of appointment of Chief Executive Officers (CEO) and Directors </a:t>
            </a:r>
          </a:p>
          <a:p>
            <a:pPr marL="514350" indent="-514350">
              <a:buAutoNum type="arabicPeriod"/>
            </a:pPr>
            <a:r>
              <a:rPr lang="en-US" dirty="0" smtClean="0"/>
              <a:t> Approval of new banking products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Review Questions</a:t>
            </a:r>
            <a:endParaRPr lang="en-US" b="1" dirty="0"/>
          </a:p>
        </p:txBody>
      </p:sp>
      <p:sp>
        <p:nvSpPr>
          <p:cNvPr id="3" name="Content Placeholder 2"/>
          <p:cNvSpPr>
            <a:spLocks noGrp="1"/>
          </p:cNvSpPr>
          <p:nvPr>
            <p:ph idx="1"/>
          </p:nvPr>
        </p:nvSpPr>
        <p:spPr>
          <a:xfrm>
            <a:off x="457200" y="838200"/>
            <a:ext cx="8229600" cy="5287963"/>
          </a:xfrm>
        </p:spPr>
        <p:txBody>
          <a:bodyPr>
            <a:normAutofit fontScale="77500" lnSpcReduction="20000"/>
          </a:bodyPr>
          <a:lstStyle/>
          <a:p>
            <a:pPr marL="514350" indent="-514350">
              <a:buAutoNum type="arabicPeriod"/>
            </a:pPr>
            <a:r>
              <a:rPr lang="en-US" dirty="0" smtClean="0"/>
              <a:t>What is a central bank? </a:t>
            </a:r>
          </a:p>
          <a:p>
            <a:pPr marL="514350" indent="-514350">
              <a:buAutoNum type="arabicPeriod"/>
            </a:pPr>
            <a:r>
              <a:rPr lang="en-US" dirty="0" smtClean="0"/>
              <a:t>What are the primary functions of central banks? </a:t>
            </a:r>
          </a:p>
          <a:p>
            <a:pPr marL="514350" indent="-514350">
              <a:buAutoNum type="arabicPeriod"/>
            </a:pPr>
            <a:r>
              <a:rPr lang="en-US" dirty="0" smtClean="0"/>
              <a:t> List the secondary functions of central banks </a:t>
            </a:r>
          </a:p>
          <a:p>
            <a:pPr marL="514350" indent="-514350">
              <a:buAutoNum type="arabicPeriod"/>
            </a:pPr>
            <a:r>
              <a:rPr lang="en-US" dirty="0" smtClean="0"/>
              <a:t> Identify the non-traditional functions of central banks </a:t>
            </a:r>
          </a:p>
          <a:p>
            <a:pPr marL="514350" indent="-514350">
              <a:buAutoNum type="arabicPeriod"/>
            </a:pPr>
            <a:r>
              <a:rPr lang="en-US" dirty="0" smtClean="0"/>
              <a:t> What is the primary objective of a central bank? </a:t>
            </a:r>
          </a:p>
          <a:p>
            <a:pPr marL="514350" indent="-514350">
              <a:buAutoNum type="arabicPeriod"/>
            </a:pPr>
            <a:r>
              <a:rPr lang="en-US" dirty="0" smtClean="0"/>
              <a:t>As a government’s bank, indicate three key functions of a central bank </a:t>
            </a:r>
          </a:p>
          <a:p>
            <a:pPr marL="514350" indent="-514350">
              <a:buAutoNum type="arabicPeriod"/>
            </a:pPr>
            <a:r>
              <a:rPr lang="en-US" dirty="0" smtClean="0"/>
              <a:t>Identify at least three functions of a central bank as the banker’s bank </a:t>
            </a:r>
          </a:p>
          <a:p>
            <a:pPr marL="514350" indent="-514350">
              <a:buAutoNum type="arabicPeriod"/>
            </a:pPr>
            <a:r>
              <a:rPr lang="en-US" dirty="0" smtClean="0"/>
              <a:t>Should central banks independent of the government? Provide your argument </a:t>
            </a:r>
          </a:p>
          <a:p>
            <a:pPr marL="514350" indent="-514350">
              <a:buAutoNum type="arabicPeriod"/>
            </a:pPr>
            <a:r>
              <a:rPr lang="en-US" dirty="0" smtClean="0"/>
              <a:t> Identify the monetary policy instruments used by central banks </a:t>
            </a:r>
          </a:p>
          <a:p>
            <a:pPr marL="514350" indent="-514350">
              <a:buAutoNum type="arabicPeriod"/>
            </a:pPr>
            <a:r>
              <a:rPr lang="en-US" dirty="0" smtClean="0"/>
              <a:t> What are the key roles of the National Bank of Ethiopia?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Functions of Central Banks</a:t>
            </a:r>
            <a:endParaRPr lang="en-US" dirty="0"/>
          </a:p>
        </p:txBody>
      </p:sp>
      <p:graphicFrame>
        <p:nvGraphicFramePr>
          <p:cNvPr id="4" name="Content Placeholder 3"/>
          <p:cNvGraphicFramePr>
            <a:graphicFrameLocks noGrp="1"/>
          </p:cNvGraphicFramePr>
          <p:nvPr>
            <p:ph idx="1"/>
          </p:nvPr>
        </p:nvGraphicFramePr>
        <p:xfrm>
          <a:off x="304800" y="990600"/>
          <a:ext cx="8382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Primary Functions of Central Bank</a:t>
            </a:r>
            <a:endParaRPr lang="en-US" sz="3200" b="1"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lgn="just">
              <a:buNone/>
            </a:pPr>
            <a:r>
              <a:rPr lang="en-US" dirty="0" smtClean="0"/>
              <a:t>• Sole authority (monopoly) to issue notes (currency ) </a:t>
            </a:r>
          </a:p>
          <a:p>
            <a:pPr algn="just">
              <a:buNone/>
            </a:pPr>
            <a:r>
              <a:rPr lang="en-US" dirty="0" smtClean="0"/>
              <a:t>• Conduct of monetary policy &amp; credit policy </a:t>
            </a:r>
          </a:p>
          <a:p>
            <a:pPr algn="just">
              <a:buNone/>
            </a:pPr>
            <a:r>
              <a:rPr lang="en-US" dirty="0" smtClean="0"/>
              <a:t>• Supervision of financial system (on-site and off-site) </a:t>
            </a:r>
          </a:p>
          <a:p>
            <a:pPr algn="just">
              <a:buNone/>
            </a:pPr>
            <a:r>
              <a:rPr lang="en-US" dirty="0" smtClean="0"/>
              <a:t>• Banker’s Bank (Lender of the last Resort) </a:t>
            </a:r>
          </a:p>
          <a:p>
            <a:pPr algn="just">
              <a:buNone/>
            </a:pPr>
            <a:r>
              <a:rPr lang="en-US" dirty="0" smtClean="0"/>
              <a:t>• Banker to Government (It holds the government’s bank account and performs certain traditional banking operations for the government, such as deposits and lending. In its capacity as banker to the government it can manage and administer the country’s national debt)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Secondary functions of Central Banks</a:t>
            </a:r>
            <a:endParaRPr lang="en-US" sz="3200" b="1"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a:buNone/>
            </a:pPr>
            <a:r>
              <a:rPr lang="en-US" dirty="0" smtClean="0"/>
              <a:t>• Public Debt Management </a:t>
            </a:r>
          </a:p>
          <a:p>
            <a:pPr>
              <a:buNone/>
            </a:pPr>
            <a:r>
              <a:rPr lang="en-US" dirty="0" smtClean="0"/>
              <a:t>• Management of foreign Exchange </a:t>
            </a:r>
          </a:p>
          <a:p>
            <a:pPr lvl="1">
              <a:buNone/>
            </a:pPr>
            <a:r>
              <a:rPr lang="en-US" dirty="0" smtClean="0"/>
              <a:t>• Foreign Exchange Reserves </a:t>
            </a:r>
          </a:p>
          <a:p>
            <a:pPr lvl="1">
              <a:buNone/>
            </a:pPr>
            <a:r>
              <a:rPr lang="en-US" dirty="0" smtClean="0"/>
              <a:t>• Foreign Exchange control </a:t>
            </a:r>
          </a:p>
          <a:p>
            <a:pPr lvl="1">
              <a:buNone/>
            </a:pPr>
            <a:r>
              <a:rPr lang="en-US" dirty="0" smtClean="0"/>
              <a:t>• Foreign Exchange Rate Stability </a:t>
            </a:r>
          </a:p>
          <a:p>
            <a:pPr>
              <a:buNone/>
            </a:pPr>
            <a:r>
              <a:rPr lang="en-US" dirty="0" smtClean="0"/>
              <a:t>• Advisor to Government </a:t>
            </a:r>
          </a:p>
          <a:p>
            <a:pPr lvl="1" algn="just">
              <a:buNone/>
            </a:pPr>
            <a:r>
              <a:rPr lang="en-US" dirty="0" smtClean="0"/>
              <a:t>• Help in monetary policy, Economic &amp; Foreign exchange policy, fiscal policy (imports &amp; exports)</a:t>
            </a:r>
          </a:p>
          <a:p>
            <a:pPr algn="just">
              <a:buNone/>
            </a:pPr>
            <a:r>
              <a:rPr lang="en-US" dirty="0" smtClean="0"/>
              <a:t>• Relationship with international Financial Institutions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t>Non-Traditional Functions of central banks</a:t>
            </a:r>
            <a:endParaRPr lang="en-US" sz="3200" b="1" dirty="0"/>
          </a:p>
        </p:txBody>
      </p:sp>
      <p:sp>
        <p:nvSpPr>
          <p:cNvPr id="3" name="Content Placeholder 2"/>
          <p:cNvSpPr>
            <a:spLocks noGrp="1"/>
          </p:cNvSpPr>
          <p:nvPr>
            <p:ph idx="1"/>
          </p:nvPr>
        </p:nvSpPr>
        <p:spPr>
          <a:xfrm>
            <a:off x="457200" y="1143000"/>
            <a:ext cx="8229600" cy="4983163"/>
          </a:xfrm>
        </p:spPr>
        <p:txBody>
          <a:bodyPr/>
          <a:lstStyle/>
          <a:p>
            <a:pPr>
              <a:buNone/>
            </a:pPr>
            <a:r>
              <a:rPr lang="en-US" dirty="0" smtClean="0"/>
              <a:t>• Development of the Banking System </a:t>
            </a:r>
          </a:p>
          <a:p>
            <a:pPr>
              <a:buNone/>
            </a:pPr>
            <a:r>
              <a:rPr lang="en-US" dirty="0" smtClean="0"/>
              <a:t>• Training facilities to Bankers </a:t>
            </a:r>
          </a:p>
          <a:p>
            <a:pPr>
              <a:buNone/>
            </a:pPr>
            <a:r>
              <a:rPr lang="en-US" dirty="0" smtClean="0"/>
              <a:t>• Development of specialized Financial Institutions </a:t>
            </a:r>
          </a:p>
          <a:p>
            <a:pPr lvl="1">
              <a:buNone/>
            </a:pPr>
            <a:r>
              <a:rPr lang="en-US" dirty="0" smtClean="0"/>
              <a:t>E.g. Microfinance institutions </a:t>
            </a:r>
          </a:p>
          <a:p>
            <a:pPr>
              <a:buNone/>
            </a:pPr>
            <a:r>
              <a:rPr lang="en-US" dirty="0" smtClean="0"/>
              <a:t>• Credit to priority sectors </a:t>
            </a:r>
          </a:p>
          <a:p>
            <a:pPr lvl="1">
              <a:buNone/>
            </a:pPr>
            <a:r>
              <a:rPr lang="en-US" dirty="0" smtClean="0"/>
              <a:t>• Credit for agriculture </a:t>
            </a:r>
          </a:p>
          <a:p>
            <a:pPr lvl="1">
              <a:buNone/>
            </a:pPr>
            <a:r>
              <a:rPr lang="en-US" dirty="0" smtClean="0"/>
              <a:t>• Export Finance Scheme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Central Bank as the Government’s Bank</a:t>
            </a:r>
            <a:endParaRPr lang="en-US" sz="3200" b="1" dirty="0"/>
          </a:p>
        </p:txBody>
      </p:sp>
      <p:sp>
        <p:nvSpPr>
          <p:cNvPr id="3" name="Content Placeholder 2"/>
          <p:cNvSpPr>
            <a:spLocks noGrp="1"/>
          </p:cNvSpPr>
          <p:nvPr>
            <p:ph idx="1"/>
          </p:nvPr>
        </p:nvSpPr>
        <p:spPr>
          <a:xfrm>
            <a:off x="457200" y="1066800"/>
            <a:ext cx="8229600" cy="5181600"/>
          </a:xfrm>
        </p:spPr>
        <p:txBody>
          <a:bodyPr>
            <a:normAutofit fontScale="85000" lnSpcReduction="20000"/>
          </a:bodyPr>
          <a:lstStyle/>
          <a:p>
            <a:pPr algn="just">
              <a:buNone/>
            </a:pPr>
            <a:r>
              <a:rPr lang="en-US" dirty="0" smtClean="0"/>
              <a:t>• In 1900, only 18 countries had a central bank. </a:t>
            </a:r>
          </a:p>
          <a:p>
            <a:pPr algn="just">
              <a:buNone/>
            </a:pPr>
            <a:r>
              <a:rPr lang="en-US" dirty="0" smtClean="0"/>
              <a:t>• As the importance of a government and the financial system grew, the need for a central bank grew along with it. </a:t>
            </a:r>
          </a:p>
          <a:p>
            <a:pPr algn="just">
              <a:buNone/>
            </a:pPr>
            <a:r>
              <a:rPr lang="en-US" dirty="0" smtClean="0"/>
              <a:t>• As the government’s bank, the central bank has a privileged position: </a:t>
            </a:r>
          </a:p>
          <a:p>
            <a:pPr algn="just">
              <a:buNone/>
            </a:pPr>
            <a:r>
              <a:rPr lang="en-US" dirty="0" smtClean="0"/>
              <a:t>• It has the monopoly on the issuance of currency. </a:t>
            </a:r>
          </a:p>
          <a:p>
            <a:pPr algn="just">
              <a:buNone/>
            </a:pPr>
            <a:r>
              <a:rPr lang="en-US" dirty="0" smtClean="0"/>
              <a:t>• The central bank creates money. </a:t>
            </a:r>
          </a:p>
          <a:p>
            <a:pPr algn="just">
              <a:buNone/>
            </a:pPr>
            <a:r>
              <a:rPr lang="en-US" dirty="0" smtClean="0"/>
              <a:t>• Early central banks kept sufficient reserves to redeem their notes in gold. </a:t>
            </a:r>
          </a:p>
          <a:p>
            <a:pPr algn="just">
              <a:buNone/>
            </a:pPr>
            <a:r>
              <a:rPr lang="en-US" dirty="0" smtClean="0"/>
              <a:t>• The central bank can control the availability of money and credit in a country's economy through monetary policy.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3862</Words>
  <Application>Microsoft Office PowerPoint</Application>
  <PresentationFormat>On-screen Show (4:3)</PresentationFormat>
  <Paragraphs>222</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Slide 1</vt:lpstr>
      <vt:lpstr>Introduction</vt:lpstr>
      <vt:lpstr>Meaning of a central bank (cont’d)</vt:lpstr>
      <vt:lpstr>Meaning of a central bank (cont’d)</vt:lpstr>
      <vt:lpstr>Functions of Central Banks</vt:lpstr>
      <vt:lpstr>Primary Functions of Central Bank</vt:lpstr>
      <vt:lpstr>Secondary functions of Central Banks</vt:lpstr>
      <vt:lpstr>Non-Traditional Functions of central banks</vt:lpstr>
      <vt:lpstr>Central Bank as the Government’s Bank</vt:lpstr>
      <vt:lpstr>Slide 10</vt:lpstr>
      <vt:lpstr>The Government’s Bank (cont’d)</vt:lpstr>
      <vt:lpstr>Central Bank as the Banker’s Bank</vt:lpstr>
      <vt:lpstr>The Banker’s Bank (cont’d)</vt:lpstr>
      <vt:lpstr>The Banker’s Bank (cont’d)</vt:lpstr>
      <vt:lpstr>The Banker’s Bank (cont’d)</vt:lpstr>
      <vt:lpstr>How does monetary policy work?</vt:lpstr>
      <vt:lpstr>How does monetary policy work?</vt:lpstr>
      <vt:lpstr>How does monetary policy work?</vt:lpstr>
      <vt:lpstr>Monetary Policy Objectives</vt:lpstr>
      <vt:lpstr>Monetary Policy Instruments (tools)</vt:lpstr>
      <vt:lpstr>Slide 21</vt:lpstr>
      <vt:lpstr>Indirect Monetary Policy Instruments (tools)</vt:lpstr>
      <vt:lpstr>Slide 23</vt:lpstr>
      <vt:lpstr>Indirect Monetary Policy Instruments (tools)</vt:lpstr>
      <vt:lpstr>Indirect Monetary Policy Instruments (tools)</vt:lpstr>
      <vt:lpstr>Indirect Monetary Policy Instruments (tools)</vt:lpstr>
      <vt:lpstr>Slide 27</vt:lpstr>
      <vt:lpstr>Indirect Monetary Policy Instruments (tools)</vt:lpstr>
      <vt:lpstr>Indirect Monetary Policy Instruments (tools)</vt:lpstr>
      <vt:lpstr>Central Bank Independence</vt:lpstr>
      <vt:lpstr>Central Bank Independence (cont’d)</vt:lpstr>
      <vt:lpstr>Central Bank Independence (cont’d)</vt:lpstr>
      <vt:lpstr>Central Bank Independence (cont’d)</vt:lpstr>
      <vt:lpstr>Central Bank Independence (cont’d)</vt:lpstr>
      <vt:lpstr>Slide 35</vt:lpstr>
      <vt:lpstr>Establishment of the NBE</vt:lpstr>
      <vt:lpstr>Establishment of the NBE (cont’d)</vt:lpstr>
      <vt:lpstr>Establishment of the NBE (cont’d)</vt:lpstr>
      <vt:lpstr>Establishment of the NBE (cont’d)</vt:lpstr>
      <vt:lpstr>Powers and duties of National Bank of Ethiopia</vt:lpstr>
      <vt:lpstr>Goals of the NBE</vt:lpstr>
      <vt:lpstr>Services of NBE to the Banking Sector </vt:lpstr>
      <vt:lpstr>Review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CIA</dc:creator>
  <cp:lastModifiedBy>ismail - [2010]</cp:lastModifiedBy>
  <cp:revision>72</cp:revision>
  <dcterms:created xsi:type="dcterms:W3CDTF">2006-08-16T00:00:00Z</dcterms:created>
  <dcterms:modified xsi:type="dcterms:W3CDTF">2020-03-18T08:16:35Z</dcterms:modified>
</cp:coreProperties>
</file>