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91" y="-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1">
                <a:solidFill>
                  <a:srgbClr val="91CF4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1">
                <a:solidFill>
                  <a:srgbClr val="91CF4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1">
                <a:solidFill>
                  <a:srgbClr val="91CF4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7200" y="17373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533400" y="0"/>
                </a:moveTo>
                <a:lnTo>
                  <a:pt x="0" y="0"/>
                </a:lnTo>
                <a:lnTo>
                  <a:pt x="0" y="228600"/>
                </a:lnTo>
                <a:lnTo>
                  <a:pt x="533400" y="228600"/>
                </a:lnTo>
                <a:lnTo>
                  <a:pt x="533400" y="0"/>
                </a:lnTo>
                <a:close/>
              </a:path>
            </a:pathLst>
          </a:custGeom>
          <a:solidFill>
            <a:srgbClr val="DC7F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48511" y="1737360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8552688" y="0"/>
                </a:moveTo>
                <a:lnTo>
                  <a:pt x="0" y="0"/>
                </a:lnTo>
                <a:lnTo>
                  <a:pt x="0" y="228600"/>
                </a:lnTo>
                <a:lnTo>
                  <a:pt x="8552688" y="228600"/>
                </a:lnTo>
                <a:lnTo>
                  <a:pt x="8552688" y="0"/>
                </a:lnTo>
                <a:close/>
              </a:path>
            </a:pathLst>
          </a:custGeom>
          <a:solidFill>
            <a:srgbClr val="93B5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95017" y="2736203"/>
            <a:ext cx="6468364" cy="895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1" i="1">
                <a:solidFill>
                  <a:srgbClr val="91CF4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21283" y="1690977"/>
            <a:ext cx="857377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457200"/>
            <a:ext cx="9144000" cy="5971540"/>
            <a:chOff x="457200" y="457200"/>
            <a:chExt cx="9144000" cy="5971540"/>
          </a:xfrm>
        </p:grpSpPr>
        <p:sp>
          <p:nvSpPr>
            <p:cNvPr id="3" name="object 3"/>
            <p:cNvSpPr/>
            <p:nvPr/>
          </p:nvSpPr>
          <p:spPr>
            <a:xfrm>
              <a:off x="457200" y="6400800"/>
              <a:ext cx="9144000" cy="27940"/>
            </a:xfrm>
            <a:custGeom>
              <a:avLst/>
              <a:gdLst/>
              <a:ahLst/>
              <a:cxnLst/>
              <a:rect l="l" t="t" r="r" b="b"/>
              <a:pathLst>
                <a:path w="9144000" h="27939">
                  <a:moveTo>
                    <a:pt x="0" y="27431"/>
                  </a:moveTo>
                  <a:lnTo>
                    <a:pt x="9144000" y="27431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27431"/>
                  </a:lnTo>
                  <a:close/>
                </a:path>
              </a:pathLst>
            </a:custGeom>
            <a:solidFill>
              <a:srgbClr val="765E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57200" y="457200"/>
              <a:ext cx="9144000" cy="5943600"/>
            </a:xfrm>
            <a:custGeom>
              <a:avLst/>
              <a:gdLst/>
              <a:ahLst/>
              <a:cxnLst/>
              <a:rect l="l" t="t" r="r" b="b"/>
              <a:pathLst>
                <a:path w="9144000" h="5943600">
                  <a:moveTo>
                    <a:pt x="9144000" y="0"/>
                  </a:moveTo>
                  <a:lnTo>
                    <a:pt x="0" y="0"/>
                  </a:lnTo>
                  <a:lnTo>
                    <a:pt x="0" y="5943600"/>
                  </a:lnTo>
                  <a:lnTo>
                    <a:pt x="9144000" y="594360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457199"/>
              <a:ext cx="9144000" cy="5949950"/>
            </a:xfrm>
            <a:custGeom>
              <a:avLst/>
              <a:gdLst/>
              <a:ahLst/>
              <a:cxnLst/>
              <a:rect l="l" t="t" r="r" b="b"/>
              <a:pathLst>
                <a:path w="9144000" h="5949950">
                  <a:moveTo>
                    <a:pt x="9144000" y="0"/>
                  </a:moveTo>
                  <a:lnTo>
                    <a:pt x="9140952" y="0"/>
                  </a:lnTo>
                  <a:lnTo>
                    <a:pt x="9140952" y="6096"/>
                  </a:lnTo>
                  <a:lnTo>
                    <a:pt x="9140952" y="5940552"/>
                  </a:lnTo>
                  <a:lnTo>
                    <a:pt x="6083" y="5940552"/>
                  </a:lnTo>
                  <a:lnTo>
                    <a:pt x="6083" y="6096"/>
                  </a:lnTo>
                  <a:lnTo>
                    <a:pt x="9140952" y="6096"/>
                  </a:lnTo>
                  <a:lnTo>
                    <a:pt x="9140952" y="0"/>
                  </a:lnTo>
                  <a:lnTo>
                    <a:pt x="6083" y="0"/>
                  </a:lnTo>
                  <a:lnTo>
                    <a:pt x="0" y="0"/>
                  </a:lnTo>
                  <a:lnTo>
                    <a:pt x="0" y="5943600"/>
                  </a:lnTo>
                  <a:lnTo>
                    <a:pt x="0" y="5949950"/>
                  </a:lnTo>
                  <a:lnTo>
                    <a:pt x="9144000" y="5949950"/>
                  </a:lnTo>
                  <a:lnTo>
                    <a:pt x="9144000" y="594360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AF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00" marR="50165" algn="ctr">
              <a:lnSpc>
                <a:spcPts val="3420"/>
              </a:lnSpc>
              <a:spcBef>
                <a:spcPts val="105"/>
              </a:spcBef>
            </a:pPr>
            <a:r>
              <a:rPr spc="-330" dirty="0"/>
              <a:t>CHAPTER</a:t>
            </a:r>
            <a:r>
              <a:rPr spc="-190" dirty="0"/>
              <a:t> </a:t>
            </a:r>
            <a:r>
              <a:rPr spc="-350" dirty="0"/>
              <a:t>FOUR</a:t>
            </a:r>
          </a:p>
          <a:p>
            <a:pPr marL="63500" algn="ctr">
              <a:lnSpc>
                <a:spcPts val="3420"/>
              </a:lnSpc>
            </a:pPr>
            <a:r>
              <a:rPr spc="-430" dirty="0"/>
              <a:t>PROJECT </a:t>
            </a:r>
            <a:r>
              <a:rPr spc="-260" dirty="0"/>
              <a:t>MONITORING AND</a:t>
            </a:r>
            <a:r>
              <a:rPr spc="-360" dirty="0"/>
              <a:t> </a:t>
            </a:r>
            <a:r>
              <a:rPr spc="-335" dirty="0"/>
              <a:t>EVALUATION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57200" y="6510528"/>
            <a:ext cx="2240280" cy="713740"/>
          </a:xfrm>
          <a:prstGeom prst="rect">
            <a:avLst/>
          </a:prstGeom>
          <a:solidFill>
            <a:srgbClr val="DC7F46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850">
              <a:latin typeface="Times New Roman"/>
              <a:cs typeface="Times New Roman"/>
            </a:endParaRPr>
          </a:p>
          <a:p>
            <a:pPr marR="327660" algn="ctr">
              <a:lnSpc>
                <a:spcPct val="100000"/>
              </a:lnSpc>
            </a:pPr>
            <a:r>
              <a:rPr sz="1400" b="1" spc="-40" dirty="0">
                <a:solidFill>
                  <a:srgbClr val="EADCC2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16351" y="6501384"/>
            <a:ext cx="6784975" cy="497572"/>
          </a:xfrm>
          <a:prstGeom prst="rect">
            <a:avLst/>
          </a:prstGeom>
          <a:solidFill>
            <a:srgbClr val="93B5D1"/>
          </a:solidFill>
        </p:spPr>
        <p:txBody>
          <a:bodyPr vert="horz" wrap="square" lIns="0" tIns="187960" rIns="0" bIns="0" rtlCol="0">
            <a:spAutoFit/>
          </a:bodyPr>
          <a:lstStyle/>
          <a:p>
            <a:pPr marR="367030" algn="r">
              <a:lnSpc>
                <a:spcPct val="100000"/>
              </a:lnSpc>
              <a:spcBef>
                <a:spcPts val="1480"/>
              </a:spcBef>
              <a:tabLst>
                <a:tab pos="691515" algn="l"/>
              </a:tabLst>
            </a:pPr>
            <a:r>
              <a:rPr lang="en-US" sz="1400" b="1" spc="-200" dirty="0" err="1" smtClean="0">
                <a:solidFill>
                  <a:srgbClr val="001F5F"/>
                </a:solidFill>
                <a:latin typeface="Arial"/>
                <a:cs typeface="Arial"/>
              </a:rPr>
              <a:t>Kumneger</a:t>
            </a:r>
            <a:r>
              <a:rPr lang="en-US" sz="1400" b="1" spc="-200" dirty="0" smtClean="0">
                <a:solidFill>
                  <a:srgbClr val="001F5F"/>
                </a:solidFill>
                <a:latin typeface="Arial"/>
                <a:cs typeface="Arial"/>
              </a:rPr>
              <a:t> T.                  </a:t>
            </a:r>
            <a:r>
              <a:rPr lang="en-US" sz="2000" b="1" spc="-200" dirty="0" smtClean="0">
                <a:solidFill>
                  <a:srgbClr val="001F5F"/>
                </a:solidFill>
                <a:latin typeface="Arial"/>
                <a:cs typeface="Arial"/>
              </a:rPr>
              <a:t>M</a:t>
            </a:r>
            <a:r>
              <a:rPr sz="2000" b="1" spc="-245" dirty="0" smtClean="0">
                <a:solidFill>
                  <a:srgbClr val="001F5F"/>
                </a:solidFill>
                <a:latin typeface="Arial"/>
                <a:cs typeface="Arial"/>
              </a:rPr>
              <a:t>A</a:t>
            </a:r>
            <a:r>
              <a:rPr sz="2000" b="1" spc="-155" dirty="0" smtClean="0">
                <a:solidFill>
                  <a:srgbClr val="001F5F"/>
                </a:solidFill>
                <a:latin typeface="Arial"/>
                <a:cs typeface="Arial"/>
              </a:rPr>
              <a:t>U</a:t>
            </a:r>
            <a:r>
              <a:rPr sz="2000" b="1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sz="2000" b="1" spc="-10" dirty="0" smtClean="0">
                <a:solidFill>
                  <a:srgbClr val="001F5F"/>
                </a:solidFill>
                <a:latin typeface="Arial"/>
                <a:cs typeface="Arial"/>
              </a:rPr>
              <a:t>20</a:t>
            </a:r>
            <a:r>
              <a:rPr lang="en-US" sz="2000" b="1" spc="-10" dirty="0" smtClean="0">
                <a:solidFill>
                  <a:srgbClr val="001F5F"/>
                </a:solidFill>
                <a:latin typeface="Arial"/>
                <a:cs typeface="Arial"/>
              </a:rPr>
              <a:t>20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1283" y="1742948"/>
            <a:ext cx="2025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10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0739" y="1875840"/>
            <a:ext cx="8378825" cy="4493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marR="37465" indent="-320675" algn="just">
              <a:lnSpc>
                <a:spcPct val="150000"/>
              </a:lnSpc>
              <a:spcBef>
                <a:spcPts val="100"/>
              </a:spcBef>
              <a:buClr>
                <a:srgbClr val="6F2F9F"/>
              </a:buClr>
              <a:buSzPct val="90000"/>
              <a:buChar char=""/>
              <a:tabLst>
                <a:tab pos="333375" algn="l"/>
              </a:tabLst>
            </a:pPr>
            <a:r>
              <a:rPr sz="2000" dirty="0">
                <a:latin typeface="Arial"/>
                <a:cs typeface="Arial"/>
              </a:rPr>
              <a:t>Information </a:t>
            </a:r>
            <a:r>
              <a:rPr sz="2000" spc="-20" dirty="0">
                <a:latin typeface="Arial"/>
                <a:cs typeface="Arial"/>
              </a:rPr>
              <a:t>on </a:t>
            </a:r>
            <a:r>
              <a:rPr sz="2000" spc="-15" dirty="0">
                <a:latin typeface="Arial"/>
                <a:cs typeface="Arial"/>
              </a:rPr>
              <a:t>this </a:t>
            </a:r>
            <a:r>
              <a:rPr sz="2000" spc="-35" dirty="0">
                <a:latin typeface="Arial"/>
                <a:cs typeface="Arial"/>
              </a:rPr>
              <a:t>type </a:t>
            </a:r>
            <a:r>
              <a:rPr sz="2000" spc="-20" dirty="0">
                <a:latin typeface="Arial"/>
                <a:cs typeface="Arial"/>
              </a:rPr>
              <a:t>of </a:t>
            </a:r>
            <a:r>
              <a:rPr sz="2000" spc="10" dirty="0">
                <a:latin typeface="Arial"/>
                <a:cs typeface="Arial"/>
              </a:rPr>
              <a:t>monitoring </a:t>
            </a:r>
            <a:r>
              <a:rPr sz="2000" spc="-100" dirty="0">
                <a:latin typeface="Arial"/>
                <a:cs typeface="Arial"/>
              </a:rPr>
              <a:t>comes </a:t>
            </a:r>
            <a:r>
              <a:rPr sz="2000" spc="-15" dirty="0">
                <a:latin typeface="Arial"/>
                <a:cs typeface="Arial"/>
              </a:rPr>
              <a:t>mainly </a:t>
            </a:r>
            <a:r>
              <a:rPr sz="2000" spc="5" dirty="0">
                <a:latin typeface="Arial"/>
                <a:cs typeface="Arial"/>
              </a:rPr>
              <a:t>from </a:t>
            </a:r>
            <a:r>
              <a:rPr sz="2000" spc="-110" dirty="0">
                <a:solidFill>
                  <a:srgbClr val="00AF4F"/>
                </a:solidFill>
                <a:latin typeface="Arial"/>
                <a:cs typeface="Arial"/>
              </a:rPr>
              <a:t>management  </a:t>
            </a:r>
            <a:r>
              <a:rPr sz="2000" spc="-45" dirty="0">
                <a:solidFill>
                  <a:srgbClr val="00AF4F"/>
                </a:solidFill>
                <a:latin typeface="Arial"/>
                <a:cs typeface="Arial"/>
              </a:rPr>
              <a:t>reports, </a:t>
            </a:r>
            <a:r>
              <a:rPr sz="2000" spc="-80" dirty="0">
                <a:solidFill>
                  <a:srgbClr val="00AF4F"/>
                </a:solidFill>
                <a:latin typeface="Arial"/>
                <a:cs typeface="Arial"/>
              </a:rPr>
              <a:t>progress </a:t>
            </a:r>
            <a:r>
              <a:rPr sz="2000" spc="-40" dirty="0">
                <a:solidFill>
                  <a:srgbClr val="00AF4F"/>
                </a:solidFill>
                <a:latin typeface="Arial"/>
                <a:cs typeface="Arial"/>
              </a:rPr>
              <a:t>reports </a:t>
            </a:r>
            <a:r>
              <a:rPr sz="2000" spc="-50" dirty="0">
                <a:solidFill>
                  <a:srgbClr val="00AF4F"/>
                </a:solidFill>
                <a:latin typeface="Arial"/>
                <a:cs typeface="Arial"/>
              </a:rPr>
              <a:t>and</a:t>
            </a:r>
            <a:r>
              <a:rPr sz="2000" spc="245" dirty="0">
                <a:solidFill>
                  <a:srgbClr val="00AF4F"/>
                </a:solidFill>
                <a:latin typeface="Arial"/>
                <a:cs typeface="Arial"/>
              </a:rPr>
              <a:t> </a:t>
            </a:r>
            <a:r>
              <a:rPr sz="2000" spc="-30" dirty="0">
                <a:solidFill>
                  <a:srgbClr val="00AF4F"/>
                </a:solidFill>
                <a:latin typeface="Arial"/>
                <a:cs typeface="Arial"/>
              </a:rPr>
              <a:t>accounting</a:t>
            </a:r>
            <a:r>
              <a:rPr sz="2000" spc="-30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332740" marR="5080" indent="-320040" algn="just">
              <a:lnSpc>
                <a:spcPct val="150000"/>
              </a:lnSpc>
              <a:spcBef>
                <a:spcPts val="695"/>
              </a:spcBef>
              <a:buClr>
                <a:srgbClr val="6F2F9F"/>
              </a:buClr>
              <a:buSzPct val="90000"/>
              <a:buFont typeface="Arial"/>
              <a:buChar char=""/>
              <a:tabLst>
                <a:tab pos="332740" algn="l"/>
              </a:tabLst>
            </a:pPr>
            <a:r>
              <a:rPr sz="2000" b="1" i="1" spc="-80" dirty="0">
                <a:latin typeface="Arial"/>
                <a:cs typeface="Arial"/>
              </a:rPr>
              <a:t>For </a:t>
            </a:r>
            <a:r>
              <a:rPr sz="2000" b="1" i="1" spc="-35" dirty="0">
                <a:latin typeface="Arial"/>
                <a:cs typeface="Arial"/>
              </a:rPr>
              <a:t>example, </a:t>
            </a:r>
            <a:r>
              <a:rPr sz="2000" spc="-120" dirty="0">
                <a:latin typeface="Arial"/>
                <a:cs typeface="Arial"/>
              </a:rPr>
              <a:t>ways </a:t>
            </a:r>
            <a:r>
              <a:rPr sz="2000" spc="-20" dirty="0">
                <a:latin typeface="Arial"/>
                <a:cs typeface="Arial"/>
              </a:rPr>
              <a:t>of </a:t>
            </a:r>
            <a:r>
              <a:rPr sz="2000" spc="-50" dirty="0">
                <a:latin typeface="Arial"/>
                <a:cs typeface="Arial"/>
              </a:rPr>
              <a:t>measuring </a:t>
            </a:r>
            <a:r>
              <a:rPr sz="2000" spc="-15" dirty="0">
                <a:latin typeface="Arial"/>
                <a:cs typeface="Arial"/>
              </a:rPr>
              <a:t>this </a:t>
            </a:r>
            <a:r>
              <a:rPr sz="2000" spc="-85" dirty="0">
                <a:latin typeface="Arial"/>
                <a:cs typeface="Arial"/>
              </a:rPr>
              <a:t>can be </a:t>
            </a:r>
            <a:r>
              <a:rPr sz="2000" spc="-20" dirty="0">
                <a:latin typeface="Arial"/>
                <a:cs typeface="Arial"/>
              </a:rPr>
              <a:t>the number of </a:t>
            </a:r>
            <a:r>
              <a:rPr sz="2000" spc="-210" dirty="0">
                <a:latin typeface="Arial"/>
                <a:cs typeface="Arial"/>
              </a:rPr>
              <a:t>days  </a:t>
            </a:r>
            <a:r>
              <a:rPr sz="2000" spc="-45" dirty="0">
                <a:latin typeface="Arial"/>
                <a:cs typeface="Arial"/>
              </a:rPr>
              <a:t>consultants </a:t>
            </a:r>
            <a:r>
              <a:rPr sz="2000" spc="-100" dirty="0">
                <a:latin typeface="Arial"/>
                <a:cs typeface="Arial"/>
              </a:rPr>
              <a:t>are </a:t>
            </a:r>
            <a:r>
              <a:rPr sz="2000" spc="-65" dirty="0">
                <a:latin typeface="Arial"/>
                <a:cs typeface="Arial"/>
              </a:rPr>
              <a:t>is </a:t>
            </a:r>
            <a:r>
              <a:rPr sz="2000" spc="-45" dirty="0">
                <a:latin typeface="Arial"/>
                <a:cs typeface="Arial"/>
              </a:rPr>
              <a:t>employed, </a:t>
            </a:r>
            <a:r>
              <a:rPr sz="2000" spc="-20" dirty="0">
                <a:latin typeface="Arial"/>
                <a:cs typeface="Arial"/>
              </a:rPr>
              <a:t>or the </a:t>
            </a:r>
            <a:r>
              <a:rPr sz="2000" spc="-25" dirty="0">
                <a:latin typeface="Arial"/>
                <a:cs typeface="Arial"/>
              </a:rPr>
              <a:t>amount </a:t>
            </a:r>
            <a:r>
              <a:rPr sz="2000" spc="-20" dirty="0">
                <a:latin typeface="Arial"/>
                <a:cs typeface="Arial"/>
              </a:rPr>
              <a:t>of funds </a:t>
            </a:r>
            <a:r>
              <a:rPr sz="2000" spc="-70" dirty="0">
                <a:latin typeface="Arial"/>
                <a:cs typeface="Arial"/>
              </a:rPr>
              <a:t>spent </a:t>
            </a:r>
            <a:r>
              <a:rPr sz="2000" spc="-20" dirty="0">
                <a:latin typeface="Arial"/>
                <a:cs typeface="Arial"/>
              </a:rPr>
              <a:t>on </a:t>
            </a:r>
            <a:r>
              <a:rPr sz="2000" spc="-5" dirty="0">
                <a:latin typeface="Arial"/>
                <a:cs typeface="Arial"/>
              </a:rPr>
              <a:t>training  </a:t>
            </a:r>
            <a:r>
              <a:rPr sz="2000" spc="-50" dirty="0">
                <a:latin typeface="Arial"/>
                <a:cs typeface="Arial"/>
              </a:rPr>
              <a:t>and </a:t>
            </a:r>
            <a:r>
              <a:rPr sz="2000" spc="-30" dirty="0">
                <a:latin typeface="Arial"/>
                <a:cs typeface="Arial"/>
              </a:rPr>
              <a:t>equipment</a:t>
            </a:r>
            <a:r>
              <a:rPr sz="2000" spc="-270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95"/>
              </a:spcBef>
              <a:tabLst>
                <a:tab pos="469265" algn="l"/>
              </a:tabLst>
            </a:pPr>
            <a:r>
              <a:rPr sz="2000" b="1" spc="-80" dirty="0">
                <a:solidFill>
                  <a:srgbClr val="006FBF"/>
                </a:solidFill>
                <a:latin typeface="Arial"/>
                <a:cs typeface="Arial"/>
              </a:rPr>
              <a:t>2)	</a:t>
            </a:r>
            <a:r>
              <a:rPr sz="2000" b="1" u="sng" spc="-3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Activity</a:t>
            </a:r>
            <a:r>
              <a:rPr sz="2000" b="1" u="sng" spc="10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 </a:t>
            </a:r>
            <a:r>
              <a:rPr sz="2000" b="1" u="sng" spc="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Monitoring</a:t>
            </a:r>
            <a:endParaRPr sz="2000">
              <a:latin typeface="Arial"/>
              <a:cs typeface="Arial"/>
            </a:endParaRPr>
          </a:p>
          <a:p>
            <a:pPr marL="332740" marR="15875" indent="-320040" algn="just">
              <a:lnSpc>
                <a:spcPct val="150000"/>
              </a:lnSpc>
              <a:spcBef>
                <a:spcPts val="700"/>
              </a:spcBef>
              <a:buClr>
                <a:srgbClr val="6F2F9F"/>
              </a:buClr>
              <a:buSzPct val="90000"/>
              <a:buChar char=""/>
              <a:tabLst>
                <a:tab pos="333375" algn="l"/>
              </a:tabLst>
            </a:pPr>
            <a:r>
              <a:rPr sz="2000" dirty="0">
                <a:latin typeface="Arial"/>
                <a:cs typeface="Arial"/>
              </a:rPr>
              <a:t>It </a:t>
            </a:r>
            <a:r>
              <a:rPr sz="2000" spc="-10" dirty="0">
                <a:latin typeface="Arial"/>
                <a:cs typeface="Arial"/>
              </a:rPr>
              <a:t>monitors </a:t>
            </a:r>
            <a:r>
              <a:rPr sz="2000" spc="-40" dirty="0">
                <a:solidFill>
                  <a:srgbClr val="00AF4F"/>
                </a:solidFill>
                <a:latin typeface="Arial"/>
                <a:cs typeface="Arial"/>
              </a:rPr>
              <a:t>what </a:t>
            </a:r>
            <a:r>
              <a:rPr sz="2000" spc="-70" dirty="0">
                <a:solidFill>
                  <a:srgbClr val="00AF4F"/>
                </a:solidFill>
                <a:latin typeface="Arial"/>
                <a:cs typeface="Arial"/>
              </a:rPr>
              <a:t>happens </a:t>
            </a:r>
            <a:r>
              <a:rPr sz="2000" spc="5" dirty="0">
                <a:solidFill>
                  <a:srgbClr val="00AF4F"/>
                </a:solidFill>
                <a:latin typeface="Arial"/>
                <a:cs typeface="Arial"/>
              </a:rPr>
              <a:t>during </a:t>
            </a:r>
            <a:r>
              <a:rPr sz="2000" spc="-30" dirty="0">
                <a:solidFill>
                  <a:srgbClr val="00AF4F"/>
                </a:solidFill>
                <a:latin typeface="Arial"/>
                <a:cs typeface="Arial"/>
              </a:rPr>
              <a:t>the </a:t>
            </a:r>
            <a:r>
              <a:rPr sz="2000" spc="-10" dirty="0">
                <a:solidFill>
                  <a:srgbClr val="00AF4F"/>
                </a:solidFill>
                <a:latin typeface="Arial"/>
                <a:cs typeface="Arial"/>
              </a:rPr>
              <a:t>implementation </a:t>
            </a:r>
            <a:r>
              <a:rPr sz="2000" spc="-30" dirty="0">
                <a:latin typeface="Arial"/>
                <a:cs typeface="Arial"/>
              </a:rPr>
              <a:t>of the </a:t>
            </a:r>
            <a:r>
              <a:rPr sz="2000" spc="-35" dirty="0">
                <a:latin typeface="Arial"/>
                <a:cs typeface="Arial"/>
              </a:rPr>
              <a:t>project </a:t>
            </a:r>
            <a:r>
              <a:rPr sz="2000" spc="-175" dirty="0">
                <a:latin typeface="Arial"/>
                <a:cs typeface="Arial"/>
              </a:rPr>
              <a:t>and  </a:t>
            </a:r>
            <a:r>
              <a:rPr sz="2000" spc="-35" dirty="0">
                <a:latin typeface="Arial"/>
                <a:cs typeface="Arial"/>
              </a:rPr>
              <a:t>whether </a:t>
            </a:r>
            <a:r>
              <a:rPr sz="2000" spc="-65" dirty="0">
                <a:latin typeface="Arial"/>
                <a:cs typeface="Arial"/>
              </a:rPr>
              <a:t>those </a:t>
            </a:r>
            <a:r>
              <a:rPr sz="2000" spc="-40" dirty="0">
                <a:latin typeface="Arial"/>
                <a:cs typeface="Arial"/>
              </a:rPr>
              <a:t>activities, </a:t>
            </a:r>
            <a:r>
              <a:rPr sz="2000" spc="-10" dirty="0">
                <a:latin typeface="Arial"/>
                <a:cs typeface="Arial"/>
              </a:rPr>
              <a:t>which </a:t>
            </a:r>
            <a:r>
              <a:rPr sz="2000" spc="-85" dirty="0">
                <a:latin typeface="Arial"/>
                <a:cs typeface="Arial"/>
              </a:rPr>
              <a:t>were </a:t>
            </a:r>
            <a:r>
              <a:rPr sz="2000" spc="-40" dirty="0">
                <a:latin typeface="Arial"/>
                <a:cs typeface="Arial"/>
              </a:rPr>
              <a:t>planned, </a:t>
            </a:r>
            <a:r>
              <a:rPr sz="2000" spc="-85" dirty="0">
                <a:latin typeface="Arial"/>
                <a:cs typeface="Arial"/>
              </a:rPr>
              <a:t>were </a:t>
            </a:r>
            <a:r>
              <a:rPr sz="2000" spc="-40" dirty="0">
                <a:latin typeface="Arial"/>
                <a:cs typeface="Arial"/>
              </a:rPr>
              <a:t>carried</a:t>
            </a:r>
            <a:r>
              <a:rPr sz="2000" spc="165" dirty="0">
                <a:latin typeface="Arial"/>
                <a:cs typeface="Arial"/>
              </a:rPr>
              <a:t> </a:t>
            </a:r>
            <a:r>
              <a:rPr sz="2000" spc="15" dirty="0">
                <a:latin typeface="Arial"/>
                <a:cs typeface="Arial"/>
              </a:rPr>
              <a:t>out.</a:t>
            </a:r>
            <a:endParaRPr sz="20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1895"/>
              </a:spcBef>
              <a:buClr>
                <a:srgbClr val="6F2F9F"/>
              </a:buClr>
              <a:buSzPct val="90000"/>
              <a:buChar char=""/>
              <a:tabLst>
                <a:tab pos="332105" algn="l"/>
                <a:tab pos="332740" algn="l"/>
              </a:tabLst>
            </a:pPr>
            <a:r>
              <a:rPr sz="2000" spc="-30" dirty="0">
                <a:latin typeface="Arial"/>
                <a:cs typeface="Arial"/>
              </a:rPr>
              <a:t>This </a:t>
            </a:r>
            <a:r>
              <a:rPr sz="2000" spc="5" dirty="0">
                <a:latin typeface="Arial"/>
                <a:cs typeface="Arial"/>
              </a:rPr>
              <a:t>information </a:t>
            </a:r>
            <a:r>
              <a:rPr sz="2000" spc="-65" dirty="0">
                <a:latin typeface="Arial"/>
                <a:cs typeface="Arial"/>
              </a:rPr>
              <a:t>is </a:t>
            </a:r>
            <a:r>
              <a:rPr sz="2000" spc="-25" dirty="0">
                <a:latin typeface="Arial"/>
                <a:cs typeface="Arial"/>
              </a:rPr>
              <a:t>often </a:t>
            </a:r>
            <a:r>
              <a:rPr sz="2000" spc="-60" dirty="0">
                <a:latin typeface="Arial"/>
                <a:cs typeface="Arial"/>
              </a:rPr>
              <a:t>taken </a:t>
            </a:r>
            <a:r>
              <a:rPr sz="2000" dirty="0">
                <a:latin typeface="Arial"/>
                <a:cs typeface="Arial"/>
              </a:rPr>
              <a:t>from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80" dirty="0">
                <a:solidFill>
                  <a:srgbClr val="00AF4F"/>
                </a:solidFill>
                <a:latin typeface="Arial"/>
                <a:cs typeface="Arial"/>
              </a:rPr>
              <a:t>progress</a:t>
            </a:r>
            <a:r>
              <a:rPr sz="2000" dirty="0">
                <a:solidFill>
                  <a:srgbClr val="00AF4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00AF4F"/>
                </a:solidFill>
                <a:latin typeface="Arial"/>
                <a:cs typeface="Arial"/>
              </a:rPr>
              <a:t>report</a:t>
            </a:r>
            <a:r>
              <a:rPr sz="2000" spc="5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48588" y="901700"/>
            <a:ext cx="16484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185" dirty="0">
                <a:solidFill>
                  <a:srgbClr val="BF0000"/>
                </a:solidFill>
                <a:latin typeface="Arial"/>
                <a:cs typeface="Arial"/>
              </a:rPr>
              <a:t>Cont…...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7380" y="1742948"/>
            <a:ext cx="19367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80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0739" y="1833168"/>
            <a:ext cx="8374380" cy="425958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  <a:tabLst>
                <a:tab pos="469900" algn="l"/>
              </a:tabLst>
            </a:pPr>
            <a:r>
              <a:rPr sz="2000" b="1" spc="-105" dirty="0">
                <a:solidFill>
                  <a:srgbClr val="006FBF"/>
                </a:solidFill>
                <a:latin typeface="Arial"/>
                <a:cs typeface="Arial"/>
              </a:rPr>
              <a:t>3)	</a:t>
            </a:r>
            <a:r>
              <a:rPr sz="2000" b="1" u="sng" spc="1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Output</a:t>
            </a:r>
            <a:r>
              <a:rPr sz="2000" b="1" u="sng" spc="140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 </a:t>
            </a:r>
            <a:r>
              <a:rPr sz="2000" b="1" u="sng" spc="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Monitoring</a:t>
            </a:r>
            <a:endParaRPr sz="2000">
              <a:latin typeface="Arial"/>
              <a:cs typeface="Arial"/>
            </a:endParaRPr>
          </a:p>
          <a:p>
            <a:pPr marL="332740" indent="-320675">
              <a:lnSpc>
                <a:spcPct val="100000"/>
              </a:lnSpc>
              <a:spcBef>
                <a:spcPts val="695"/>
              </a:spcBef>
              <a:buClr>
                <a:srgbClr val="6F2F9F"/>
              </a:buClr>
              <a:buChar char=""/>
              <a:tabLst>
                <a:tab pos="333375" algn="l"/>
              </a:tabLst>
            </a:pPr>
            <a:r>
              <a:rPr sz="2000" dirty="0">
                <a:latin typeface="Arial"/>
                <a:cs typeface="Arial"/>
              </a:rPr>
              <a:t>It </a:t>
            </a:r>
            <a:r>
              <a:rPr sz="2000" spc="-65" dirty="0">
                <a:latin typeface="Arial"/>
                <a:cs typeface="Arial"/>
              </a:rPr>
              <a:t>is </a:t>
            </a:r>
            <a:r>
              <a:rPr sz="2000" spc="-160" dirty="0">
                <a:latin typeface="Arial"/>
                <a:cs typeface="Arial"/>
              </a:rPr>
              <a:t>a </a:t>
            </a:r>
            <a:r>
              <a:rPr sz="2000" spc="-75" dirty="0">
                <a:latin typeface="Arial"/>
                <a:cs typeface="Arial"/>
              </a:rPr>
              <a:t>level </a:t>
            </a:r>
            <a:r>
              <a:rPr sz="2000" spc="-70" dirty="0">
                <a:latin typeface="Arial"/>
                <a:cs typeface="Arial"/>
              </a:rPr>
              <a:t>between </a:t>
            </a:r>
            <a:r>
              <a:rPr sz="2000" spc="-15" dirty="0">
                <a:latin typeface="Arial"/>
                <a:cs typeface="Arial"/>
              </a:rPr>
              <a:t>activity </a:t>
            </a:r>
            <a:r>
              <a:rPr sz="2000" spc="-50" dirty="0">
                <a:latin typeface="Arial"/>
                <a:cs typeface="Arial"/>
              </a:rPr>
              <a:t>and </a:t>
            </a:r>
            <a:r>
              <a:rPr sz="2000" spc="-30" dirty="0">
                <a:latin typeface="Arial"/>
                <a:cs typeface="Arial"/>
              </a:rPr>
              <a:t>impact </a:t>
            </a:r>
            <a:r>
              <a:rPr sz="2000" spc="10" dirty="0">
                <a:latin typeface="Arial"/>
                <a:cs typeface="Arial"/>
              </a:rPr>
              <a:t>monitoring</a:t>
            </a:r>
            <a:r>
              <a:rPr sz="2000" spc="-455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332740" marR="22225" indent="-320040">
              <a:lnSpc>
                <a:spcPct val="100000"/>
              </a:lnSpc>
              <a:spcBef>
                <a:spcPts val="700"/>
              </a:spcBef>
              <a:buClr>
                <a:srgbClr val="6F2F9F"/>
              </a:buClr>
              <a:buChar char=""/>
              <a:tabLst>
                <a:tab pos="332740" algn="l"/>
              </a:tabLst>
            </a:pPr>
            <a:r>
              <a:rPr sz="2000" spc="-30" dirty="0">
                <a:latin typeface="Arial"/>
                <a:cs typeface="Arial"/>
              </a:rPr>
              <a:t>This </a:t>
            </a:r>
            <a:r>
              <a:rPr sz="2000" spc="-40" dirty="0">
                <a:latin typeface="Arial"/>
                <a:cs typeface="Arial"/>
              </a:rPr>
              <a:t>type </a:t>
            </a:r>
            <a:r>
              <a:rPr sz="2000" spc="-20" dirty="0">
                <a:latin typeface="Arial"/>
                <a:cs typeface="Arial"/>
              </a:rPr>
              <a:t>of </a:t>
            </a:r>
            <a:r>
              <a:rPr sz="2000" spc="10" dirty="0">
                <a:latin typeface="Arial"/>
                <a:cs typeface="Arial"/>
              </a:rPr>
              <a:t>monitoring </a:t>
            </a:r>
            <a:r>
              <a:rPr sz="2000" spc="-180" dirty="0">
                <a:solidFill>
                  <a:srgbClr val="00AF4F"/>
                </a:solidFill>
                <a:latin typeface="Arial"/>
                <a:cs typeface="Arial"/>
              </a:rPr>
              <a:t>assesses </a:t>
            </a:r>
            <a:r>
              <a:rPr sz="2000" spc="-30" dirty="0">
                <a:solidFill>
                  <a:srgbClr val="00AF4F"/>
                </a:solidFill>
                <a:latin typeface="Arial"/>
                <a:cs typeface="Arial"/>
              </a:rPr>
              <a:t>the </a:t>
            </a:r>
            <a:r>
              <a:rPr sz="2000" spc="-50" dirty="0">
                <a:solidFill>
                  <a:srgbClr val="00AF4F"/>
                </a:solidFill>
                <a:latin typeface="Arial"/>
                <a:cs typeface="Arial"/>
              </a:rPr>
              <a:t>result </a:t>
            </a:r>
            <a:r>
              <a:rPr sz="2000" spc="-20" dirty="0">
                <a:solidFill>
                  <a:srgbClr val="00AF4F"/>
                </a:solidFill>
                <a:latin typeface="Arial"/>
                <a:cs typeface="Arial"/>
              </a:rPr>
              <a:t>or </a:t>
            </a:r>
            <a:r>
              <a:rPr sz="2000" spc="5" dirty="0">
                <a:solidFill>
                  <a:srgbClr val="00AF4F"/>
                </a:solidFill>
                <a:latin typeface="Arial"/>
                <a:cs typeface="Arial"/>
              </a:rPr>
              <a:t>output </a:t>
            </a:r>
            <a:r>
              <a:rPr sz="2000" dirty="0">
                <a:latin typeface="Arial"/>
                <a:cs typeface="Arial"/>
              </a:rPr>
              <a:t>from </a:t>
            </a:r>
            <a:r>
              <a:rPr sz="2000" spc="-35" dirty="0">
                <a:latin typeface="Arial"/>
                <a:cs typeface="Arial"/>
              </a:rPr>
              <a:t>project </a:t>
            </a:r>
            <a:r>
              <a:rPr sz="2000" spc="-80" dirty="0">
                <a:latin typeface="Arial"/>
                <a:cs typeface="Arial"/>
              </a:rPr>
              <a:t>inputs  </a:t>
            </a:r>
            <a:r>
              <a:rPr sz="2000" spc="-50" dirty="0">
                <a:latin typeface="Arial"/>
                <a:cs typeface="Arial"/>
              </a:rPr>
              <a:t>and </a:t>
            </a:r>
            <a:r>
              <a:rPr sz="2000" spc="-35" dirty="0">
                <a:latin typeface="Arial"/>
                <a:cs typeface="Arial"/>
              </a:rPr>
              <a:t>activities</a:t>
            </a:r>
            <a:r>
              <a:rPr sz="2000" spc="-225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332740" marR="5080" indent="-320675">
              <a:lnSpc>
                <a:spcPct val="150000"/>
              </a:lnSpc>
              <a:spcBef>
                <a:spcPts val="335"/>
              </a:spcBef>
              <a:buClr>
                <a:srgbClr val="6F2F9F"/>
              </a:buClr>
              <a:buChar char=""/>
              <a:tabLst>
                <a:tab pos="332740" algn="l"/>
              </a:tabLst>
            </a:pPr>
            <a:r>
              <a:rPr sz="2000" spc="-50" dirty="0">
                <a:latin typeface="Arial"/>
                <a:cs typeface="Arial"/>
              </a:rPr>
              <a:t>The </a:t>
            </a:r>
            <a:r>
              <a:rPr sz="2000" spc="-70" dirty="0">
                <a:latin typeface="Arial"/>
                <a:cs typeface="Arial"/>
              </a:rPr>
              <a:t>measurements </a:t>
            </a:r>
            <a:r>
              <a:rPr sz="2000" spc="-90" dirty="0">
                <a:latin typeface="Arial"/>
                <a:cs typeface="Arial"/>
              </a:rPr>
              <a:t>used </a:t>
            </a:r>
            <a:r>
              <a:rPr sz="2000" spc="-10" dirty="0">
                <a:latin typeface="Arial"/>
                <a:cs typeface="Arial"/>
              </a:rPr>
              <a:t>for </a:t>
            </a:r>
            <a:r>
              <a:rPr sz="2000" spc="5" dirty="0">
                <a:latin typeface="Arial"/>
                <a:cs typeface="Arial"/>
              </a:rPr>
              <a:t>output </a:t>
            </a:r>
            <a:r>
              <a:rPr sz="2000" spc="10" dirty="0">
                <a:latin typeface="Arial"/>
                <a:cs typeface="Arial"/>
              </a:rPr>
              <a:t>monitoring </a:t>
            </a:r>
            <a:r>
              <a:rPr sz="2000" spc="30" dirty="0">
                <a:latin typeface="Arial"/>
                <a:cs typeface="Arial"/>
              </a:rPr>
              <a:t>will </a:t>
            </a:r>
            <a:r>
              <a:rPr sz="2000" spc="-85" dirty="0">
                <a:latin typeface="Arial"/>
                <a:cs typeface="Arial"/>
              </a:rPr>
              <a:t>be </a:t>
            </a:r>
            <a:r>
              <a:rPr sz="2000" spc="-60" dirty="0">
                <a:latin typeface="Arial"/>
                <a:cs typeface="Arial"/>
              </a:rPr>
              <a:t>those </a:t>
            </a:r>
            <a:r>
              <a:rPr sz="2000" spc="-10" dirty="0">
                <a:latin typeface="Arial"/>
                <a:cs typeface="Arial"/>
              </a:rPr>
              <a:t>which </a:t>
            </a:r>
            <a:r>
              <a:rPr sz="2000" spc="-170" dirty="0">
                <a:solidFill>
                  <a:srgbClr val="00AF4F"/>
                </a:solidFill>
                <a:latin typeface="Arial"/>
                <a:cs typeface="Arial"/>
              </a:rPr>
              <a:t>show  </a:t>
            </a:r>
            <a:r>
              <a:rPr sz="2000" spc="-30" dirty="0">
                <a:solidFill>
                  <a:srgbClr val="00AF4F"/>
                </a:solidFill>
                <a:latin typeface="Arial"/>
                <a:cs typeface="Arial"/>
              </a:rPr>
              <a:t>the immediate </a:t>
            </a:r>
            <a:r>
              <a:rPr sz="2000" spc="-60" dirty="0">
                <a:solidFill>
                  <a:srgbClr val="00AF4F"/>
                </a:solidFill>
                <a:latin typeface="Arial"/>
                <a:cs typeface="Arial"/>
              </a:rPr>
              <a:t>physical </a:t>
            </a:r>
            <a:r>
              <a:rPr sz="2000" spc="-20" dirty="0">
                <a:solidFill>
                  <a:srgbClr val="00AF4F"/>
                </a:solidFill>
                <a:latin typeface="Arial"/>
                <a:cs typeface="Arial"/>
              </a:rPr>
              <a:t>outputs </a:t>
            </a:r>
            <a:r>
              <a:rPr sz="2000" spc="-50" dirty="0">
                <a:solidFill>
                  <a:srgbClr val="00AF4F"/>
                </a:solidFill>
                <a:latin typeface="Arial"/>
                <a:cs typeface="Arial"/>
              </a:rPr>
              <a:t>and </a:t>
            </a:r>
            <a:r>
              <a:rPr sz="2000" spc="-90" dirty="0">
                <a:solidFill>
                  <a:srgbClr val="00AF4F"/>
                </a:solidFill>
                <a:latin typeface="Arial"/>
                <a:cs typeface="Arial"/>
              </a:rPr>
              <a:t>services </a:t>
            </a:r>
            <a:r>
              <a:rPr sz="2000" dirty="0">
                <a:latin typeface="Arial"/>
                <a:cs typeface="Arial"/>
              </a:rPr>
              <a:t>from </a:t>
            </a:r>
            <a:r>
              <a:rPr sz="2000" spc="-30" dirty="0">
                <a:latin typeface="Arial"/>
                <a:cs typeface="Arial"/>
              </a:rPr>
              <a:t>the</a:t>
            </a:r>
            <a:r>
              <a:rPr sz="2000" spc="17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project.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  <a:tabLst>
                <a:tab pos="470534" algn="l"/>
              </a:tabLst>
            </a:pPr>
            <a:r>
              <a:rPr sz="2000" b="1" spc="-45" dirty="0">
                <a:solidFill>
                  <a:srgbClr val="006FBF"/>
                </a:solidFill>
                <a:latin typeface="Arial"/>
                <a:cs typeface="Arial"/>
              </a:rPr>
              <a:t>4)	</a:t>
            </a:r>
            <a:r>
              <a:rPr sz="2000" b="1" u="sng" spc="-1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Impact</a:t>
            </a:r>
            <a:r>
              <a:rPr sz="2000" b="1" u="sng" spc="18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 </a:t>
            </a:r>
            <a:r>
              <a:rPr sz="2000" b="1" u="sng" spc="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Monitoring</a:t>
            </a:r>
            <a:endParaRPr sz="2000">
              <a:latin typeface="Arial"/>
              <a:cs typeface="Arial"/>
            </a:endParaRPr>
          </a:p>
          <a:p>
            <a:pPr marL="332740" indent="-320675">
              <a:lnSpc>
                <a:spcPct val="100000"/>
              </a:lnSpc>
              <a:spcBef>
                <a:spcPts val="695"/>
              </a:spcBef>
              <a:buClr>
                <a:srgbClr val="6F2F9F"/>
              </a:buClr>
              <a:buChar char=""/>
              <a:tabLst>
                <a:tab pos="333375" algn="l"/>
              </a:tabLst>
            </a:pPr>
            <a:r>
              <a:rPr sz="2000" spc="-35" dirty="0">
                <a:latin typeface="Arial"/>
                <a:cs typeface="Arial"/>
              </a:rPr>
              <a:t>Impact </a:t>
            </a:r>
            <a:r>
              <a:rPr sz="2000" spc="10" dirty="0">
                <a:latin typeface="Arial"/>
                <a:cs typeface="Arial"/>
              </a:rPr>
              <a:t>monitoring </a:t>
            </a:r>
            <a:r>
              <a:rPr sz="2000" spc="-80" dirty="0">
                <a:latin typeface="Arial"/>
                <a:cs typeface="Arial"/>
              </a:rPr>
              <a:t>relates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30" dirty="0">
                <a:solidFill>
                  <a:srgbClr val="00AF4F"/>
                </a:solidFill>
                <a:latin typeface="Arial"/>
                <a:cs typeface="Arial"/>
              </a:rPr>
              <a:t>the </a:t>
            </a:r>
            <a:r>
              <a:rPr sz="2000" spc="-60" dirty="0">
                <a:solidFill>
                  <a:srgbClr val="00AF4F"/>
                </a:solidFill>
                <a:latin typeface="Arial"/>
                <a:cs typeface="Arial"/>
              </a:rPr>
              <a:t>objectives </a:t>
            </a:r>
            <a:r>
              <a:rPr sz="2000" spc="-20" dirty="0">
                <a:solidFill>
                  <a:srgbClr val="00AF4F"/>
                </a:solidFill>
                <a:latin typeface="Arial"/>
                <a:cs typeface="Arial"/>
              </a:rPr>
              <a:t>of </a:t>
            </a:r>
            <a:r>
              <a:rPr sz="2000" spc="-30" dirty="0">
                <a:solidFill>
                  <a:srgbClr val="00AF4F"/>
                </a:solidFill>
                <a:latin typeface="Arial"/>
                <a:cs typeface="Arial"/>
              </a:rPr>
              <a:t>the</a:t>
            </a:r>
            <a:r>
              <a:rPr sz="2000" spc="185" dirty="0">
                <a:solidFill>
                  <a:srgbClr val="00AF4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AF4F"/>
                </a:solidFill>
                <a:latin typeface="Arial"/>
                <a:cs typeface="Arial"/>
              </a:rPr>
              <a:t>project</a:t>
            </a:r>
            <a:r>
              <a:rPr sz="2000" spc="-10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332740" marR="15240" indent="-320040">
              <a:lnSpc>
                <a:spcPct val="150000"/>
              </a:lnSpc>
              <a:spcBef>
                <a:spcPts val="335"/>
              </a:spcBef>
              <a:buClr>
                <a:srgbClr val="6F2F9F"/>
              </a:buClr>
              <a:buChar char=""/>
              <a:tabLst>
                <a:tab pos="332740" algn="l"/>
                <a:tab pos="917575" algn="l"/>
                <a:tab pos="1496695" algn="l"/>
                <a:tab pos="1887220" algn="l"/>
                <a:tab pos="2810510" algn="l"/>
                <a:tab pos="4222115" algn="l"/>
                <a:tab pos="4560570" algn="l"/>
                <a:tab pos="4944110" algn="l"/>
                <a:tab pos="5925185" algn="l"/>
                <a:tab pos="6992620" algn="l"/>
                <a:tab pos="7510145" algn="l"/>
              </a:tabLst>
            </a:pPr>
            <a:r>
              <a:rPr sz="2000" dirty="0">
                <a:latin typeface="Arial"/>
                <a:cs typeface="Arial"/>
              </a:rPr>
              <a:t>T</a:t>
            </a:r>
            <a:r>
              <a:rPr sz="2000" spc="15" dirty="0">
                <a:latin typeface="Arial"/>
                <a:cs typeface="Arial"/>
              </a:rPr>
              <a:t>h</a:t>
            </a:r>
            <a:r>
              <a:rPr sz="2000" spc="-160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55" dirty="0">
                <a:latin typeface="Arial"/>
                <a:cs typeface="Arial"/>
              </a:rPr>
              <a:t>a</a:t>
            </a:r>
            <a:r>
              <a:rPr sz="2000" spc="65" dirty="0">
                <a:latin typeface="Arial"/>
                <a:cs typeface="Arial"/>
              </a:rPr>
              <a:t>i</a:t>
            </a:r>
            <a:r>
              <a:rPr sz="2000" spc="-10" dirty="0">
                <a:latin typeface="Arial"/>
                <a:cs typeface="Arial"/>
              </a:rPr>
              <a:t>m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35" dirty="0">
                <a:latin typeface="Arial"/>
                <a:cs typeface="Arial"/>
              </a:rPr>
              <a:t>o</a:t>
            </a:r>
            <a:r>
              <a:rPr sz="2000" spc="-5" dirty="0">
                <a:latin typeface="Arial"/>
                <a:cs typeface="Arial"/>
              </a:rPr>
              <a:t>f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65" dirty="0">
                <a:latin typeface="Arial"/>
                <a:cs typeface="Arial"/>
              </a:rPr>
              <a:t>i</a:t>
            </a:r>
            <a:r>
              <a:rPr sz="2000" spc="20" dirty="0">
                <a:latin typeface="Arial"/>
                <a:cs typeface="Arial"/>
              </a:rPr>
              <a:t>m</a:t>
            </a:r>
            <a:r>
              <a:rPr sz="2000" spc="-15" dirty="0">
                <a:latin typeface="Arial"/>
                <a:cs typeface="Arial"/>
              </a:rPr>
              <a:t>p</a:t>
            </a:r>
            <a:r>
              <a:rPr sz="2000" spc="-160" dirty="0">
                <a:latin typeface="Arial"/>
                <a:cs typeface="Arial"/>
              </a:rPr>
              <a:t>a</a:t>
            </a:r>
            <a:r>
              <a:rPr sz="2000" spc="-90" dirty="0">
                <a:latin typeface="Arial"/>
                <a:cs typeface="Arial"/>
              </a:rPr>
              <a:t>c</a:t>
            </a:r>
            <a:r>
              <a:rPr sz="2000" spc="-5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20" dirty="0">
                <a:latin typeface="Arial"/>
                <a:cs typeface="Arial"/>
              </a:rPr>
              <a:t>m</a:t>
            </a:r>
            <a:r>
              <a:rPr sz="2000" spc="-35" dirty="0">
                <a:latin typeface="Arial"/>
                <a:cs typeface="Arial"/>
              </a:rPr>
              <a:t>o</a:t>
            </a:r>
            <a:r>
              <a:rPr sz="2000" spc="15" dirty="0">
                <a:latin typeface="Arial"/>
                <a:cs typeface="Arial"/>
              </a:rPr>
              <a:t>n</a:t>
            </a:r>
            <a:r>
              <a:rPr sz="2000" spc="65" dirty="0">
                <a:latin typeface="Arial"/>
                <a:cs typeface="Arial"/>
              </a:rPr>
              <a:t>i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-35" dirty="0">
                <a:latin typeface="Arial"/>
                <a:cs typeface="Arial"/>
              </a:rPr>
              <a:t>o</a:t>
            </a:r>
            <a:r>
              <a:rPr sz="2000" spc="45" dirty="0">
                <a:latin typeface="Arial"/>
                <a:cs typeface="Arial"/>
              </a:rPr>
              <a:t>r</a:t>
            </a:r>
            <a:r>
              <a:rPr sz="2000" spc="65" dirty="0">
                <a:latin typeface="Arial"/>
                <a:cs typeface="Arial"/>
              </a:rPr>
              <a:t>i</a:t>
            </a:r>
            <a:r>
              <a:rPr sz="2000" spc="10" dirty="0">
                <a:latin typeface="Arial"/>
                <a:cs typeface="Arial"/>
              </a:rPr>
              <a:t>n</a:t>
            </a:r>
            <a:r>
              <a:rPr sz="2000" spc="-105" dirty="0">
                <a:latin typeface="Arial"/>
                <a:cs typeface="Arial"/>
              </a:rPr>
              <a:t>g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60" dirty="0">
                <a:latin typeface="Arial"/>
                <a:cs typeface="Arial"/>
              </a:rPr>
              <a:t>i</a:t>
            </a:r>
            <a:r>
              <a:rPr sz="2000" spc="-19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-3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60" dirty="0">
                <a:latin typeface="Arial"/>
                <a:cs typeface="Arial"/>
              </a:rPr>
              <a:t>a</a:t>
            </a:r>
            <a:r>
              <a:rPr sz="2000" spc="10" dirty="0">
                <a:latin typeface="Arial"/>
                <a:cs typeface="Arial"/>
              </a:rPr>
              <a:t>n</a:t>
            </a:r>
            <a:r>
              <a:rPr sz="2000" spc="-160" dirty="0">
                <a:latin typeface="Arial"/>
                <a:cs typeface="Arial"/>
              </a:rPr>
              <a:t>a</a:t>
            </a:r>
            <a:r>
              <a:rPr sz="2000" spc="20" dirty="0">
                <a:latin typeface="Arial"/>
                <a:cs typeface="Arial"/>
              </a:rPr>
              <a:t>l</a:t>
            </a:r>
            <a:r>
              <a:rPr sz="2000" spc="-45" dirty="0">
                <a:latin typeface="Arial"/>
                <a:cs typeface="Arial"/>
              </a:rPr>
              <a:t>y</a:t>
            </a:r>
            <a:r>
              <a:rPr sz="2000" spc="-65" dirty="0">
                <a:latin typeface="Arial"/>
                <a:cs typeface="Arial"/>
              </a:rPr>
              <a:t>z</a:t>
            </a:r>
            <a:r>
              <a:rPr sz="2000" spc="-160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20" dirty="0">
                <a:solidFill>
                  <a:srgbClr val="00AF4F"/>
                </a:solidFill>
                <a:latin typeface="Arial"/>
                <a:cs typeface="Arial"/>
              </a:rPr>
              <a:t>w</a:t>
            </a:r>
            <a:r>
              <a:rPr sz="2000" spc="15" dirty="0">
                <a:solidFill>
                  <a:srgbClr val="00AF4F"/>
                </a:solidFill>
                <a:latin typeface="Arial"/>
                <a:cs typeface="Arial"/>
              </a:rPr>
              <a:t>h</a:t>
            </a:r>
            <a:r>
              <a:rPr sz="2000" spc="-155" dirty="0">
                <a:solidFill>
                  <a:srgbClr val="00AF4F"/>
                </a:solidFill>
                <a:latin typeface="Arial"/>
                <a:cs typeface="Arial"/>
              </a:rPr>
              <a:t>e</a:t>
            </a:r>
            <a:r>
              <a:rPr sz="2000" spc="80" dirty="0">
                <a:solidFill>
                  <a:srgbClr val="00AF4F"/>
                </a:solidFill>
                <a:latin typeface="Arial"/>
                <a:cs typeface="Arial"/>
              </a:rPr>
              <a:t>t</a:t>
            </a:r>
            <a:r>
              <a:rPr sz="2000" spc="15" dirty="0">
                <a:solidFill>
                  <a:srgbClr val="00AF4F"/>
                </a:solidFill>
                <a:latin typeface="Arial"/>
                <a:cs typeface="Arial"/>
              </a:rPr>
              <a:t>h</a:t>
            </a:r>
            <a:r>
              <a:rPr sz="2000" spc="-155" dirty="0">
                <a:solidFill>
                  <a:srgbClr val="00AF4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00AF4F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00AF4F"/>
                </a:solidFill>
                <a:latin typeface="Arial"/>
                <a:cs typeface="Arial"/>
              </a:rPr>
              <a:t>	</a:t>
            </a:r>
            <a:r>
              <a:rPr sz="2000" spc="60" dirty="0">
                <a:solidFill>
                  <a:srgbClr val="00AF4F"/>
                </a:solidFill>
                <a:latin typeface="Arial"/>
                <a:cs typeface="Arial"/>
              </a:rPr>
              <a:t>t</a:t>
            </a:r>
            <a:r>
              <a:rPr sz="2000" spc="15" dirty="0">
                <a:solidFill>
                  <a:srgbClr val="00AF4F"/>
                </a:solidFill>
                <a:latin typeface="Arial"/>
                <a:cs typeface="Arial"/>
              </a:rPr>
              <a:t>h</a:t>
            </a:r>
            <a:r>
              <a:rPr sz="2000" spc="-160" dirty="0">
                <a:solidFill>
                  <a:srgbClr val="00AF4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00AF4F"/>
                </a:solidFill>
                <a:latin typeface="Arial"/>
                <a:cs typeface="Arial"/>
              </a:rPr>
              <a:t>	</a:t>
            </a:r>
            <a:r>
              <a:rPr sz="2000" spc="-10" dirty="0">
                <a:solidFill>
                  <a:srgbClr val="00AF4F"/>
                </a:solidFill>
                <a:latin typeface="Arial"/>
                <a:cs typeface="Arial"/>
              </a:rPr>
              <a:t>b</a:t>
            </a:r>
            <a:r>
              <a:rPr sz="2000" spc="20" dirty="0">
                <a:solidFill>
                  <a:srgbClr val="00AF4F"/>
                </a:solidFill>
                <a:latin typeface="Arial"/>
                <a:cs typeface="Arial"/>
              </a:rPr>
              <a:t>r</a:t>
            </a:r>
            <a:r>
              <a:rPr sz="2000" spc="-35" dirty="0">
                <a:solidFill>
                  <a:srgbClr val="00AF4F"/>
                </a:solidFill>
                <a:latin typeface="Arial"/>
                <a:cs typeface="Arial"/>
              </a:rPr>
              <a:t>o</a:t>
            </a:r>
            <a:r>
              <a:rPr sz="2000" spc="-160" dirty="0">
                <a:solidFill>
                  <a:srgbClr val="00AF4F"/>
                </a:solidFill>
                <a:latin typeface="Arial"/>
                <a:cs typeface="Arial"/>
              </a:rPr>
              <a:t>a</a:t>
            </a:r>
            <a:r>
              <a:rPr sz="2000" spc="-75" dirty="0">
                <a:solidFill>
                  <a:srgbClr val="00AF4F"/>
                </a:solidFill>
                <a:latin typeface="Arial"/>
                <a:cs typeface="Arial"/>
              </a:rPr>
              <a:t>d</a:t>
            </a:r>
            <a:r>
              <a:rPr sz="2000" spc="-45" dirty="0">
                <a:solidFill>
                  <a:srgbClr val="00AF4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00AF4F"/>
                </a:solidFill>
                <a:latin typeface="Arial"/>
                <a:cs typeface="Arial"/>
              </a:rPr>
              <a:t>r  </a:t>
            </a:r>
            <a:r>
              <a:rPr sz="2000" spc="-50" dirty="0">
                <a:solidFill>
                  <a:srgbClr val="00AF4F"/>
                </a:solidFill>
                <a:latin typeface="Arial"/>
                <a:cs typeface="Arial"/>
              </a:rPr>
              <a:t>development </a:t>
            </a:r>
            <a:r>
              <a:rPr sz="2000" spc="-60" dirty="0">
                <a:solidFill>
                  <a:srgbClr val="00AF4F"/>
                </a:solidFill>
                <a:latin typeface="Arial"/>
                <a:cs typeface="Arial"/>
              </a:rPr>
              <a:t>objectives </a:t>
            </a:r>
            <a:r>
              <a:rPr sz="2000" spc="-20" dirty="0">
                <a:solidFill>
                  <a:srgbClr val="00AF4F"/>
                </a:solidFill>
                <a:latin typeface="Arial"/>
                <a:cs typeface="Arial"/>
              </a:rPr>
              <a:t>of </a:t>
            </a:r>
            <a:r>
              <a:rPr sz="2000" spc="-30" dirty="0">
                <a:solidFill>
                  <a:srgbClr val="00AF4F"/>
                </a:solidFill>
                <a:latin typeface="Arial"/>
                <a:cs typeface="Arial"/>
              </a:rPr>
              <a:t>the </a:t>
            </a:r>
            <a:r>
              <a:rPr sz="2000" spc="-35" dirty="0">
                <a:solidFill>
                  <a:srgbClr val="00AF4F"/>
                </a:solidFill>
                <a:latin typeface="Arial"/>
                <a:cs typeface="Arial"/>
              </a:rPr>
              <a:t>project </a:t>
            </a:r>
            <a:r>
              <a:rPr sz="2000" spc="-110" dirty="0">
                <a:solidFill>
                  <a:srgbClr val="00AF4F"/>
                </a:solidFill>
                <a:latin typeface="Arial"/>
                <a:cs typeface="Arial"/>
              </a:rPr>
              <a:t>have </a:t>
            </a:r>
            <a:r>
              <a:rPr sz="2000" spc="-85" dirty="0">
                <a:solidFill>
                  <a:srgbClr val="00AF4F"/>
                </a:solidFill>
                <a:latin typeface="Arial"/>
                <a:cs typeface="Arial"/>
              </a:rPr>
              <a:t>been</a:t>
            </a:r>
            <a:r>
              <a:rPr sz="2000" spc="110" dirty="0">
                <a:solidFill>
                  <a:srgbClr val="00AF4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AF4F"/>
                </a:solidFill>
                <a:latin typeface="Arial"/>
                <a:cs typeface="Arial"/>
              </a:rPr>
              <a:t>met</a:t>
            </a:r>
            <a:r>
              <a:rPr sz="2000" spc="-5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0739" y="6155235"/>
            <a:ext cx="833945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marR="5080" indent="-320040">
              <a:lnSpc>
                <a:spcPct val="150000"/>
              </a:lnSpc>
              <a:spcBef>
                <a:spcPts val="100"/>
              </a:spcBef>
              <a:tabLst>
                <a:tab pos="609600" algn="l"/>
                <a:tab pos="2103120" algn="l"/>
                <a:tab pos="3654425" algn="l"/>
                <a:tab pos="5626735" algn="l"/>
                <a:tab pos="7504430" algn="l"/>
              </a:tabLst>
            </a:pPr>
            <a:r>
              <a:rPr sz="2000" spc="110" dirty="0">
                <a:solidFill>
                  <a:srgbClr val="6F2F9F"/>
                </a:solidFill>
                <a:latin typeface="Arial"/>
                <a:cs typeface="Arial"/>
              </a:rPr>
              <a:t> </a:t>
            </a:r>
            <a:r>
              <a:rPr sz="2000" spc="-17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I</a:t>
            </a:r>
            <a:r>
              <a:rPr sz="2000" spc="-5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75" dirty="0">
                <a:latin typeface="Arial"/>
                <a:cs typeface="Arial"/>
              </a:rPr>
              <a:t>d</a:t>
            </a:r>
            <a:r>
              <a:rPr sz="2000" spc="-70" dirty="0">
                <a:latin typeface="Arial"/>
                <a:cs typeface="Arial"/>
              </a:rPr>
              <a:t>e</a:t>
            </a:r>
            <a:r>
              <a:rPr sz="2000" spc="20" dirty="0">
                <a:latin typeface="Arial"/>
                <a:cs typeface="Arial"/>
              </a:rPr>
              <a:t>m</a:t>
            </a:r>
            <a:r>
              <a:rPr sz="2000" spc="-35" dirty="0">
                <a:latin typeface="Arial"/>
                <a:cs typeface="Arial"/>
              </a:rPr>
              <a:t>o</a:t>
            </a:r>
            <a:r>
              <a:rPr sz="2000" spc="10" dirty="0">
                <a:latin typeface="Arial"/>
                <a:cs typeface="Arial"/>
              </a:rPr>
              <a:t>n</a:t>
            </a:r>
            <a:r>
              <a:rPr sz="2000" spc="-185" dirty="0">
                <a:latin typeface="Arial"/>
                <a:cs typeface="Arial"/>
              </a:rPr>
              <a:t>s</a:t>
            </a:r>
            <a:r>
              <a:rPr sz="2000" spc="60" dirty="0">
                <a:latin typeface="Arial"/>
                <a:cs typeface="Arial"/>
              </a:rPr>
              <a:t>t</a:t>
            </a:r>
            <a:r>
              <a:rPr sz="2000" spc="20" dirty="0">
                <a:latin typeface="Arial"/>
                <a:cs typeface="Arial"/>
              </a:rPr>
              <a:t>r</a:t>
            </a:r>
            <a:r>
              <a:rPr sz="2000" spc="-155" dirty="0">
                <a:latin typeface="Arial"/>
                <a:cs typeface="Arial"/>
              </a:rPr>
              <a:t>a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-160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70" dirty="0">
                <a:latin typeface="Arial"/>
                <a:cs typeface="Arial"/>
              </a:rPr>
              <a:t>c</a:t>
            </a:r>
            <a:r>
              <a:rPr sz="2000" spc="15" dirty="0">
                <a:latin typeface="Arial"/>
                <a:cs typeface="Arial"/>
              </a:rPr>
              <a:t>h</a:t>
            </a:r>
            <a:r>
              <a:rPr sz="2000" spc="-160" dirty="0">
                <a:latin typeface="Arial"/>
                <a:cs typeface="Arial"/>
              </a:rPr>
              <a:t>a</a:t>
            </a:r>
            <a:r>
              <a:rPr sz="2000" spc="10" dirty="0">
                <a:latin typeface="Arial"/>
                <a:cs typeface="Arial"/>
              </a:rPr>
              <a:t>n</a:t>
            </a:r>
            <a:r>
              <a:rPr sz="2000" spc="-160" dirty="0">
                <a:latin typeface="Arial"/>
                <a:cs typeface="Arial"/>
              </a:rPr>
              <a:t>g</a:t>
            </a:r>
            <a:r>
              <a:rPr sz="2000" spc="-135" dirty="0">
                <a:latin typeface="Arial"/>
                <a:cs typeface="Arial"/>
              </a:rPr>
              <a:t>e</a:t>
            </a:r>
            <a:r>
              <a:rPr sz="2000" spc="-19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85" dirty="0">
                <a:latin typeface="Arial"/>
                <a:cs typeface="Arial"/>
              </a:rPr>
              <a:t> </a:t>
            </a:r>
            <a:r>
              <a:rPr sz="2000" spc="60" dirty="0">
                <a:latin typeface="Arial"/>
                <a:cs typeface="Arial"/>
              </a:rPr>
              <a:t>t</a:t>
            </a:r>
            <a:r>
              <a:rPr sz="2000" spc="35" dirty="0">
                <a:latin typeface="Arial"/>
                <a:cs typeface="Arial"/>
              </a:rPr>
              <a:t>h</a:t>
            </a:r>
            <a:r>
              <a:rPr sz="2000" spc="-155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60" dirty="0">
                <a:latin typeface="Arial"/>
                <a:cs typeface="Arial"/>
              </a:rPr>
              <a:t>a</a:t>
            </a:r>
            <a:r>
              <a:rPr sz="2000" spc="20" dirty="0">
                <a:latin typeface="Arial"/>
                <a:cs typeface="Arial"/>
              </a:rPr>
              <a:t>r</a:t>
            </a:r>
            <a:r>
              <a:rPr sz="2000" spc="-160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90" dirty="0">
                <a:latin typeface="Arial"/>
                <a:cs typeface="Arial"/>
              </a:rPr>
              <a:t> </a:t>
            </a:r>
            <a:r>
              <a:rPr sz="2000" spc="30" dirty="0">
                <a:latin typeface="Arial"/>
                <a:cs typeface="Arial"/>
              </a:rPr>
              <a:t>f</a:t>
            </a:r>
            <a:r>
              <a:rPr sz="2000" spc="5" dirty="0">
                <a:latin typeface="Arial"/>
                <a:cs typeface="Arial"/>
              </a:rPr>
              <a:t>u</a:t>
            </a:r>
            <a:r>
              <a:rPr sz="2000" spc="10" dirty="0">
                <a:latin typeface="Arial"/>
                <a:cs typeface="Arial"/>
              </a:rPr>
              <a:t>n</a:t>
            </a:r>
            <a:r>
              <a:rPr sz="2000" spc="-75" dirty="0">
                <a:latin typeface="Arial"/>
                <a:cs typeface="Arial"/>
              </a:rPr>
              <a:t>da</a:t>
            </a:r>
            <a:r>
              <a:rPr sz="2000" spc="45" dirty="0">
                <a:latin typeface="Arial"/>
                <a:cs typeface="Arial"/>
              </a:rPr>
              <a:t>m</a:t>
            </a:r>
            <a:r>
              <a:rPr sz="2000" spc="-155" dirty="0">
                <a:latin typeface="Arial"/>
                <a:cs typeface="Arial"/>
              </a:rPr>
              <a:t>e</a:t>
            </a:r>
            <a:r>
              <a:rPr sz="2000" spc="15" dirty="0">
                <a:latin typeface="Arial"/>
                <a:cs typeface="Arial"/>
              </a:rPr>
              <a:t>n</a:t>
            </a:r>
            <a:r>
              <a:rPr sz="2000" spc="60" dirty="0">
                <a:latin typeface="Arial"/>
                <a:cs typeface="Arial"/>
              </a:rPr>
              <a:t>t</a:t>
            </a:r>
            <a:r>
              <a:rPr sz="2000" spc="-135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l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60" dirty="0">
                <a:latin typeface="Arial"/>
                <a:cs typeface="Arial"/>
              </a:rPr>
              <a:t>a</a:t>
            </a:r>
            <a:r>
              <a:rPr sz="2000" spc="35" dirty="0">
                <a:latin typeface="Arial"/>
                <a:cs typeface="Arial"/>
              </a:rPr>
              <a:t>n</a:t>
            </a:r>
            <a:r>
              <a:rPr sz="2000" spc="-5" dirty="0">
                <a:latin typeface="Arial"/>
                <a:cs typeface="Arial"/>
              </a:rPr>
              <a:t>d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55" dirty="0">
                <a:latin typeface="Arial"/>
                <a:cs typeface="Arial"/>
              </a:rPr>
              <a:t> </a:t>
            </a:r>
            <a:r>
              <a:rPr sz="2000" spc="-190" dirty="0">
                <a:latin typeface="Arial"/>
                <a:cs typeface="Arial"/>
              </a:rPr>
              <a:t>s</a:t>
            </a:r>
            <a:r>
              <a:rPr sz="2000" spc="25" dirty="0">
                <a:latin typeface="Arial"/>
                <a:cs typeface="Arial"/>
              </a:rPr>
              <a:t>u</a:t>
            </a:r>
            <a:r>
              <a:rPr sz="2000" spc="-185" dirty="0">
                <a:latin typeface="Arial"/>
                <a:cs typeface="Arial"/>
              </a:rPr>
              <a:t>s</a:t>
            </a:r>
            <a:r>
              <a:rPr sz="2000" spc="60" dirty="0">
                <a:latin typeface="Arial"/>
                <a:cs typeface="Arial"/>
              </a:rPr>
              <a:t>t</a:t>
            </a:r>
            <a:r>
              <a:rPr sz="2000" spc="-155" dirty="0">
                <a:latin typeface="Arial"/>
                <a:cs typeface="Arial"/>
              </a:rPr>
              <a:t>a</a:t>
            </a:r>
            <a:r>
              <a:rPr sz="2000" spc="65" dirty="0">
                <a:latin typeface="Arial"/>
                <a:cs typeface="Arial"/>
              </a:rPr>
              <a:t>i</a:t>
            </a:r>
            <a:r>
              <a:rPr sz="2000" spc="10" dirty="0">
                <a:latin typeface="Arial"/>
                <a:cs typeface="Arial"/>
              </a:rPr>
              <a:t>n</a:t>
            </a:r>
            <a:r>
              <a:rPr sz="2000" spc="-160" dirty="0">
                <a:latin typeface="Arial"/>
                <a:cs typeface="Arial"/>
              </a:rPr>
              <a:t>a</a:t>
            </a:r>
            <a:r>
              <a:rPr sz="2000" spc="-10" dirty="0">
                <a:latin typeface="Arial"/>
                <a:cs typeface="Arial"/>
              </a:rPr>
              <a:t>b</a:t>
            </a:r>
            <a:r>
              <a:rPr sz="2000" spc="40" dirty="0">
                <a:latin typeface="Arial"/>
                <a:cs typeface="Arial"/>
              </a:rPr>
              <a:t>l</a:t>
            </a:r>
            <a:r>
              <a:rPr sz="2000" spc="-160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5" dirty="0">
                <a:latin typeface="Arial"/>
                <a:cs typeface="Arial"/>
              </a:rPr>
              <a:t>w</a:t>
            </a:r>
            <a:r>
              <a:rPr sz="2000" spc="65" dirty="0">
                <a:latin typeface="Arial"/>
                <a:cs typeface="Arial"/>
              </a:rPr>
              <a:t>i</a:t>
            </a:r>
            <a:r>
              <a:rPr sz="2000" spc="60" dirty="0">
                <a:latin typeface="Arial"/>
                <a:cs typeface="Arial"/>
              </a:rPr>
              <a:t>t</a:t>
            </a:r>
            <a:r>
              <a:rPr sz="2000" spc="15" dirty="0">
                <a:latin typeface="Arial"/>
                <a:cs typeface="Arial"/>
              </a:rPr>
              <a:t>h</a:t>
            </a:r>
            <a:r>
              <a:rPr sz="2000" spc="-35" dirty="0">
                <a:latin typeface="Arial"/>
                <a:cs typeface="Arial"/>
              </a:rPr>
              <a:t>o</a:t>
            </a:r>
            <a:r>
              <a:rPr sz="2000" spc="5" dirty="0">
                <a:latin typeface="Arial"/>
                <a:cs typeface="Arial"/>
              </a:rPr>
              <a:t>u</a:t>
            </a:r>
            <a:r>
              <a:rPr sz="2000" spc="-5" dirty="0">
                <a:latin typeface="Arial"/>
                <a:cs typeface="Arial"/>
              </a:rPr>
              <a:t>t  </a:t>
            </a:r>
            <a:r>
              <a:rPr sz="2000" spc="-20" dirty="0">
                <a:latin typeface="Arial"/>
                <a:cs typeface="Arial"/>
              </a:rPr>
              <a:t>continued </a:t>
            </a:r>
            <a:r>
              <a:rPr sz="2000" spc="-35" dirty="0">
                <a:latin typeface="Arial"/>
                <a:cs typeface="Arial"/>
              </a:rPr>
              <a:t>project</a:t>
            </a:r>
            <a:r>
              <a:rPr sz="2000" spc="-229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support.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48588" y="901700"/>
            <a:ext cx="16484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185" dirty="0">
                <a:solidFill>
                  <a:srgbClr val="BF0000"/>
                </a:solidFill>
                <a:latin typeface="Arial"/>
                <a:cs typeface="Arial"/>
              </a:rPr>
              <a:t>Cont…...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1283" y="1742948"/>
            <a:ext cx="2025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12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0739" y="1875840"/>
            <a:ext cx="8373109" cy="39484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marR="36830" indent="-320675" algn="just">
              <a:lnSpc>
                <a:spcPct val="150000"/>
              </a:lnSpc>
              <a:spcBef>
                <a:spcPts val="100"/>
              </a:spcBef>
              <a:buClr>
                <a:srgbClr val="6F2F9F"/>
              </a:buClr>
              <a:buSzPct val="90000"/>
              <a:buChar char=""/>
              <a:tabLst>
                <a:tab pos="333375" algn="l"/>
              </a:tabLst>
            </a:pPr>
            <a:r>
              <a:rPr sz="2000" spc="-40" dirty="0">
                <a:latin typeface="Arial"/>
                <a:cs typeface="Arial"/>
              </a:rPr>
              <a:t>M&amp;E </a:t>
            </a:r>
            <a:r>
              <a:rPr sz="2000" spc="-50" dirty="0">
                <a:latin typeface="Arial"/>
                <a:cs typeface="Arial"/>
              </a:rPr>
              <a:t>procedure </a:t>
            </a:r>
            <a:r>
              <a:rPr sz="2000" spc="-120" dirty="0">
                <a:latin typeface="Arial"/>
                <a:cs typeface="Arial"/>
              </a:rPr>
              <a:t>sets </a:t>
            </a:r>
            <a:r>
              <a:rPr sz="2000" spc="-5" dirty="0">
                <a:latin typeface="Arial"/>
                <a:cs typeface="Arial"/>
              </a:rPr>
              <a:t>out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105" dirty="0">
                <a:latin typeface="Arial"/>
                <a:cs typeface="Arial"/>
              </a:rPr>
              <a:t>steps </a:t>
            </a:r>
            <a:r>
              <a:rPr sz="2000" spc="30" dirty="0">
                <a:latin typeface="Arial"/>
                <a:cs typeface="Arial"/>
              </a:rPr>
              <a:t>in </a:t>
            </a:r>
            <a:r>
              <a:rPr sz="2000" spc="-15" dirty="0">
                <a:latin typeface="Arial"/>
                <a:cs typeface="Arial"/>
              </a:rPr>
              <a:t>planning </a:t>
            </a:r>
            <a:r>
              <a:rPr sz="2000" spc="-45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implementing </a:t>
            </a:r>
            <a:r>
              <a:rPr sz="2000" spc="-100" dirty="0">
                <a:latin typeface="Arial"/>
                <a:cs typeface="Arial"/>
              </a:rPr>
              <a:t>external  </a:t>
            </a:r>
            <a:r>
              <a:rPr sz="2000" spc="-25" dirty="0">
                <a:latin typeface="Arial"/>
                <a:cs typeface="Arial"/>
              </a:rPr>
              <a:t>M&amp;E.</a:t>
            </a:r>
            <a:endParaRPr sz="2000">
              <a:latin typeface="Arial"/>
              <a:cs typeface="Arial"/>
            </a:endParaRPr>
          </a:p>
          <a:p>
            <a:pPr marL="332740" marR="6350" indent="-320040" algn="just">
              <a:lnSpc>
                <a:spcPct val="150000"/>
              </a:lnSpc>
              <a:spcBef>
                <a:spcPts val="695"/>
              </a:spcBef>
              <a:buClr>
                <a:srgbClr val="6F2F9F"/>
              </a:buClr>
              <a:buSzPct val="90000"/>
              <a:buChar char=""/>
              <a:tabLst>
                <a:tab pos="332740" algn="l"/>
              </a:tabLst>
            </a:pPr>
            <a:r>
              <a:rPr sz="2000" spc="-50" dirty="0">
                <a:latin typeface="Arial"/>
                <a:cs typeface="Arial"/>
              </a:rPr>
              <a:t>The </a:t>
            </a:r>
            <a:r>
              <a:rPr sz="2000" spc="-40" dirty="0">
                <a:latin typeface="Arial"/>
                <a:cs typeface="Arial"/>
              </a:rPr>
              <a:t>M&amp;E </a:t>
            </a:r>
            <a:r>
              <a:rPr sz="2000" spc="-50" dirty="0">
                <a:latin typeface="Arial"/>
                <a:cs typeface="Arial"/>
              </a:rPr>
              <a:t>procedure </a:t>
            </a:r>
            <a:r>
              <a:rPr sz="2000" spc="-45" dirty="0">
                <a:latin typeface="Arial"/>
                <a:cs typeface="Arial"/>
              </a:rPr>
              <a:t>must </a:t>
            </a:r>
            <a:r>
              <a:rPr sz="2000" spc="-85" dirty="0">
                <a:latin typeface="Arial"/>
                <a:cs typeface="Arial"/>
              </a:rPr>
              <a:t>be </a:t>
            </a:r>
            <a:r>
              <a:rPr sz="2000" spc="-45" dirty="0">
                <a:latin typeface="Arial"/>
                <a:cs typeface="Arial"/>
              </a:rPr>
              <a:t>customized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30" dirty="0">
                <a:solidFill>
                  <a:srgbClr val="00AF4F"/>
                </a:solidFill>
                <a:latin typeface="Arial"/>
                <a:cs typeface="Arial"/>
              </a:rPr>
              <a:t>the </a:t>
            </a:r>
            <a:r>
              <a:rPr sz="2000" spc="-40" dirty="0">
                <a:solidFill>
                  <a:srgbClr val="00AF4F"/>
                </a:solidFill>
                <a:latin typeface="Arial"/>
                <a:cs typeface="Arial"/>
              </a:rPr>
              <a:t>specific </a:t>
            </a:r>
            <a:r>
              <a:rPr sz="2000" spc="-100" dirty="0">
                <a:solidFill>
                  <a:srgbClr val="00AF4F"/>
                </a:solidFill>
                <a:latin typeface="Arial"/>
                <a:cs typeface="Arial"/>
              </a:rPr>
              <a:t>needs </a:t>
            </a:r>
            <a:r>
              <a:rPr sz="2000" spc="-20" dirty="0">
                <a:solidFill>
                  <a:srgbClr val="00AF4F"/>
                </a:solidFill>
                <a:latin typeface="Arial"/>
                <a:cs typeface="Arial"/>
              </a:rPr>
              <a:t>of </a:t>
            </a:r>
            <a:r>
              <a:rPr sz="2000" spc="-200" dirty="0">
                <a:solidFill>
                  <a:srgbClr val="00AF4F"/>
                </a:solidFill>
                <a:latin typeface="Arial"/>
                <a:cs typeface="Arial"/>
              </a:rPr>
              <a:t>each  </a:t>
            </a:r>
            <a:r>
              <a:rPr sz="2000" spc="-30" dirty="0">
                <a:solidFill>
                  <a:srgbClr val="00AF4F"/>
                </a:solidFill>
                <a:latin typeface="Arial"/>
                <a:cs typeface="Arial"/>
              </a:rPr>
              <a:t>project, </a:t>
            </a:r>
            <a:r>
              <a:rPr sz="2000" spc="-15" dirty="0">
                <a:solidFill>
                  <a:srgbClr val="6F2F9F"/>
                </a:solidFill>
                <a:latin typeface="Arial"/>
                <a:cs typeface="Arial"/>
              </a:rPr>
              <a:t>taking  </a:t>
            </a:r>
            <a:r>
              <a:rPr sz="2000" spc="20" dirty="0">
                <a:solidFill>
                  <a:srgbClr val="6F2F9F"/>
                </a:solidFill>
                <a:latin typeface="Arial"/>
                <a:cs typeface="Arial"/>
              </a:rPr>
              <a:t>into </a:t>
            </a:r>
            <a:r>
              <a:rPr sz="2000" spc="-65" dirty="0">
                <a:solidFill>
                  <a:srgbClr val="6F2F9F"/>
                </a:solidFill>
                <a:latin typeface="Arial"/>
                <a:cs typeface="Arial"/>
              </a:rPr>
              <a:t>account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35" dirty="0">
                <a:latin typeface="Arial"/>
                <a:cs typeface="Arial"/>
              </a:rPr>
              <a:t>project </a:t>
            </a:r>
            <a:r>
              <a:rPr sz="2000" spc="-60" dirty="0">
                <a:latin typeface="Arial"/>
                <a:cs typeface="Arial"/>
              </a:rPr>
              <a:t>objectives, </a:t>
            </a:r>
            <a:r>
              <a:rPr sz="2000" spc="-20" dirty="0">
                <a:latin typeface="Arial"/>
                <a:cs typeface="Arial"/>
              </a:rPr>
              <a:t>inputs, outputs,  </a:t>
            </a:r>
            <a:r>
              <a:rPr sz="2000" spc="-40" dirty="0">
                <a:latin typeface="Arial"/>
                <a:cs typeface="Arial"/>
              </a:rPr>
              <a:t>activities, </a:t>
            </a:r>
            <a:r>
              <a:rPr sz="2000" spc="-60" dirty="0">
                <a:latin typeface="Arial"/>
                <a:cs typeface="Arial"/>
              </a:rPr>
              <a:t>stakeholders </a:t>
            </a:r>
            <a:r>
              <a:rPr sz="2000" spc="-50" dirty="0">
                <a:latin typeface="Arial"/>
                <a:cs typeface="Arial"/>
              </a:rPr>
              <a:t>and </a:t>
            </a:r>
            <a:r>
              <a:rPr sz="2000" spc="-45" dirty="0">
                <a:latin typeface="Arial"/>
                <a:cs typeface="Arial"/>
              </a:rPr>
              <a:t>beneficiaries</a:t>
            </a:r>
            <a:r>
              <a:rPr sz="2000" spc="-260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332740" marR="5080" indent="-320675" algn="just">
              <a:lnSpc>
                <a:spcPct val="150000"/>
              </a:lnSpc>
              <a:spcBef>
                <a:spcPts val="695"/>
              </a:spcBef>
              <a:buClr>
                <a:srgbClr val="6F2F9F"/>
              </a:buClr>
              <a:buSzPct val="90000"/>
              <a:buChar char=""/>
              <a:tabLst>
                <a:tab pos="332740" algn="l"/>
              </a:tabLst>
            </a:pPr>
            <a:r>
              <a:rPr sz="2000" spc="-50" dirty="0">
                <a:latin typeface="Arial"/>
                <a:cs typeface="Arial"/>
              </a:rPr>
              <a:t>The </a:t>
            </a:r>
            <a:r>
              <a:rPr sz="2000" spc="-35" dirty="0">
                <a:latin typeface="Arial"/>
                <a:cs typeface="Arial"/>
              </a:rPr>
              <a:t>M&amp;E </a:t>
            </a:r>
            <a:r>
              <a:rPr sz="2000" spc="-100" dirty="0">
                <a:latin typeface="Arial"/>
                <a:cs typeface="Arial"/>
              </a:rPr>
              <a:t>steps </a:t>
            </a:r>
            <a:r>
              <a:rPr sz="2000" spc="30" dirty="0">
                <a:latin typeface="Arial"/>
                <a:cs typeface="Arial"/>
              </a:rPr>
              <a:t>will </a:t>
            </a:r>
            <a:r>
              <a:rPr sz="2000" spc="-50" dirty="0">
                <a:latin typeface="Arial"/>
                <a:cs typeface="Arial"/>
              </a:rPr>
              <a:t>vary </a:t>
            </a:r>
            <a:r>
              <a:rPr sz="2000" spc="5" dirty="0">
                <a:latin typeface="Arial"/>
                <a:cs typeface="Arial"/>
              </a:rPr>
              <a:t>from </a:t>
            </a:r>
            <a:r>
              <a:rPr sz="2000" spc="-15" dirty="0">
                <a:latin typeface="Arial"/>
                <a:cs typeface="Arial"/>
              </a:rPr>
              <a:t>situation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15" dirty="0">
                <a:latin typeface="Arial"/>
                <a:cs typeface="Arial"/>
              </a:rPr>
              <a:t>situation </a:t>
            </a:r>
            <a:r>
              <a:rPr sz="2000" spc="-50" dirty="0">
                <a:latin typeface="Arial"/>
                <a:cs typeface="Arial"/>
              </a:rPr>
              <a:t>. </a:t>
            </a:r>
            <a:r>
              <a:rPr sz="2000" b="1" i="1" spc="-120" dirty="0">
                <a:latin typeface="Arial"/>
                <a:cs typeface="Arial"/>
              </a:rPr>
              <a:t>Seven </a:t>
            </a:r>
            <a:r>
              <a:rPr sz="2000" b="1" i="1" spc="-65" dirty="0">
                <a:latin typeface="Arial"/>
                <a:cs typeface="Arial"/>
              </a:rPr>
              <a:t>key </a:t>
            </a:r>
            <a:r>
              <a:rPr sz="2000" b="1" i="1" spc="-110" dirty="0">
                <a:latin typeface="Arial"/>
                <a:cs typeface="Arial"/>
              </a:rPr>
              <a:t>steps </a:t>
            </a:r>
            <a:r>
              <a:rPr sz="2000" spc="-225" dirty="0">
                <a:latin typeface="Arial"/>
                <a:cs typeface="Arial"/>
              </a:rPr>
              <a:t>are  </a:t>
            </a:r>
            <a:r>
              <a:rPr sz="2000" spc="-35" dirty="0">
                <a:latin typeface="Arial"/>
                <a:cs typeface="Arial"/>
              </a:rPr>
              <a:t>listed </a:t>
            </a:r>
            <a:r>
              <a:rPr sz="2000" spc="30" dirty="0">
                <a:latin typeface="Arial"/>
                <a:cs typeface="Arial"/>
              </a:rPr>
              <a:t>in </a:t>
            </a:r>
            <a:r>
              <a:rPr sz="2000" spc="-60" dirty="0">
                <a:latin typeface="Arial"/>
                <a:cs typeface="Arial"/>
              </a:rPr>
              <a:t>Figure</a:t>
            </a:r>
            <a:r>
              <a:rPr sz="2000" spc="-335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below:</a:t>
            </a:r>
            <a:endParaRPr sz="20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1900"/>
              </a:spcBef>
              <a:buClr>
                <a:srgbClr val="6F2F9F"/>
              </a:buClr>
              <a:buSzPct val="90000"/>
              <a:buChar char=""/>
              <a:tabLst>
                <a:tab pos="332105" algn="l"/>
                <a:tab pos="332740" algn="l"/>
              </a:tabLst>
            </a:pPr>
            <a:r>
              <a:rPr sz="2000" u="sng" spc="-60" dirty="0">
                <a:solidFill>
                  <a:srgbClr val="F6B514"/>
                </a:solidFill>
                <a:uFill>
                  <a:solidFill>
                    <a:srgbClr val="F6B514"/>
                  </a:solidFill>
                </a:uFill>
                <a:latin typeface="Arial"/>
                <a:cs typeface="Arial"/>
              </a:rPr>
              <a:t>Figure </a:t>
            </a:r>
            <a:r>
              <a:rPr sz="2000" u="sng" spc="-70" dirty="0">
                <a:solidFill>
                  <a:srgbClr val="F6B514"/>
                </a:solidFill>
                <a:uFill>
                  <a:solidFill>
                    <a:srgbClr val="F6B514"/>
                  </a:solidFill>
                </a:uFill>
                <a:latin typeface="Arial"/>
                <a:cs typeface="Arial"/>
              </a:rPr>
              <a:t>4.2- </a:t>
            </a:r>
            <a:r>
              <a:rPr sz="2000" u="sng" spc="-50" dirty="0">
                <a:solidFill>
                  <a:srgbClr val="F6B514"/>
                </a:solidFill>
                <a:uFill>
                  <a:solidFill>
                    <a:srgbClr val="F6B514"/>
                  </a:solidFill>
                </a:uFill>
                <a:latin typeface="Arial"/>
                <a:cs typeface="Arial"/>
              </a:rPr>
              <a:t>The </a:t>
            </a:r>
            <a:r>
              <a:rPr sz="2000" u="sng" spc="-40" dirty="0">
                <a:solidFill>
                  <a:srgbClr val="F6B514"/>
                </a:solidFill>
                <a:uFill>
                  <a:solidFill>
                    <a:srgbClr val="F6B514"/>
                  </a:solidFill>
                </a:uFill>
                <a:latin typeface="Arial"/>
                <a:cs typeface="Arial"/>
              </a:rPr>
              <a:t>M&amp;E</a:t>
            </a:r>
            <a:r>
              <a:rPr sz="2000" u="sng" spc="125" dirty="0">
                <a:solidFill>
                  <a:srgbClr val="F6B514"/>
                </a:solidFill>
                <a:uFill>
                  <a:solidFill>
                    <a:srgbClr val="F6B514"/>
                  </a:solidFill>
                </a:uFill>
                <a:latin typeface="Arial"/>
                <a:cs typeface="Arial"/>
              </a:rPr>
              <a:t> </a:t>
            </a:r>
            <a:r>
              <a:rPr sz="2000" u="sng" spc="-50" dirty="0">
                <a:solidFill>
                  <a:srgbClr val="F6B514"/>
                </a:solidFill>
                <a:uFill>
                  <a:solidFill>
                    <a:srgbClr val="F6B514"/>
                  </a:solidFill>
                </a:uFill>
                <a:latin typeface="Arial"/>
                <a:cs typeface="Arial"/>
              </a:rPr>
              <a:t>procedures.docx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48588" y="670052"/>
            <a:ext cx="7529830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0" i="0" spc="5" dirty="0">
                <a:solidFill>
                  <a:srgbClr val="BF0000"/>
                </a:solidFill>
                <a:latin typeface="Times New Roman"/>
                <a:cs typeface="Times New Roman"/>
              </a:rPr>
              <a:t>4.5. </a:t>
            </a:r>
            <a:r>
              <a:rPr sz="3200" b="0" i="0" spc="10" dirty="0">
                <a:solidFill>
                  <a:srgbClr val="BF0000"/>
                </a:solidFill>
                <a:latin typeface="Arial"/>
                <a:cs typeface="Arial"/>
              </a:rPr>
              <a:t>Monitoring </a:t>
            </a:r>
            <a:r>
              <a:rPr sz="3200" b="0" i="0" spc="-80" dirty="0">
                <a:solidFill>
                  <a:srgbClr val="BF0000"/>
                </a:solidFill>
                <a:latin typeface="Arial"/>
                <a:cs typeface="Arial"/>
              </a:rPr>
              <a:t>and </a:t>
            </a:r>
            <a:r>
              <a:rPr sz="3200" b="0" i="0" spc="-70" dirty="0">
                <a:solidFill>
                  <a:srgbClr val="BF0000"/>
                </a:solidFill>
                <a:latin typeface="Arial"/>
                <a:cs typeface="Arial"/>
              </a:rPr>
              <a:t>Evaluation</a:t>
            </a:r>
            <a:r>
              <a:rPr sz="3200" b="0" i="0" spc="-17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sz="3200" b="0" i="0" spc="-130" dirty="0">
                <a:solidFill>
                  <a:srgbClr val="BF0000"/>
                </a:solidFill>
                <a:latin typeface="Arial"/>
                <a:cs typeface="Arial"/>
              </a:rPr>
              <a:t>Procedures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1283" y="1690977"/>
            <a:ext cx="8602345" cy="504761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13</a:t>
            </a:r>
            <a:endParaRPr sz="1400">
              <a:latin typeface="Times New Roman"/>
              <a:cs typeface="Times New Roman"/>
            </a:endParaRPr>
          </a:p>
          <a:p>
            <a:pPr marL="231775" algn="just">
              <a:lnSpc>
                <a:spcPct val="100000"/>
              </a:lnSpc>
              <a:spcBef>
                <a:spcPts val="575"/>
              </a:spcBef>
            </a:pPr>
            <a:r>
              <a:rPr sz="2000" b="1" i="1" spc="-100" dirty="0">
                <a:solidFill>
                  <a:srgbClr val="006FBF"/>
                </a:solidFill>
                <a:latin typeface="Arial"/>
                <a:cs typeface="Arial"/>
              </a:rPr>
              <a:t>Step </a:t>
            </a:r>
            <a:r>
              <a:rPr sz="2000" b="1" i="1" spc="-250" dirty="0">
                <a:solidFill>
                  <a:srgbClr val="006FBF"/>
                </a:solidFill>
                <a:latin typeface="Arial"/>
                <a:cs typeface="Arial"/>
              </a:rPr>
              <a:t>1: </a:t>
            </a:r>
            <a:r>
              <a:rPr sz="2000" b="1" i="1" u="sng" spc="-60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Establish </a:t>
            </a:r>
            <a:r>
              <a:rPr sz="2000" b="1" i="1" u="sng" spc="-20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the </a:t>
            </a:r>
            <a:r>
              <a:rPr sz="2000" b="1" i="1" u="sng" spc="-70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Purpose </a:t>
            </a:r>
            <a:r>
              <a:rPr sz="2000" b="1" i="1" u="sng" spc="-1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and </a:t>
            </a:r>
            <a:r>
              <a:rPr sz="2000" b="1" i="1" u="sng" spc="-120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Scope </a:t>
            </a:r>
            <a:r>
              <a:rPr sz="2000" b="1" i="1" u="sng" spc="-30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of</a:t>
            </a:r>
            <a:r>
              <a:rPr sz="2000" b="1" i="1" u="sng" spc="-330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 </a:t>
            </a:r>
            <a:r>
              <a:rPr sz="2000" b="1" i="1" u="sng" spc="-1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M&amp;E</a:t>
            </a:r>
            <a:endParaRPr sz="2000">
              <a:latin typeface="Arial"/>
              <a:cs typeface="Arial"/>
            </a:endParaRPr>
          </a:p>
          <a:p>
            <a:pPr marL="551815" marR="5080" indent="-320040" algn="just">
              <a:lnSpc>
                <a:spcPct val="150000"/>
              </a:lnSpc>
              <a:spcBef>
                <a:spcPts val="695"/>
              </a:spcBef>
              <a:buClr>
                <a:srgbClr val="6F2F9F"/>
              </a:buClr>
              <a:buSzPct val="90000"/>
              <a:buChar char=""/>
              <a:tabLst>
                <a:tab pos="552450" algn="l"/>
              </a:tabLst>
            </a:pPr>
            <a:r>
              <a:rPr sz="2000" spc="-50" dirty="0">
                <a:latin typeface="Arial"/>
                <a:cs typeface="Arial"/>
              </a:rPr>
              <a:t>Specifying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50" dirty="0">
                <a:latin typeface="Arial"/>
                <a:cs typeface="Arial"/>
              </a:rPr>
              <a:t>purpose and </a:t>
            </a:r>
            <a:r>
              <a:rPr sz="2000" spc="-105" dirty="0">
                <a:latin typeface="Arial"/>
                <a:cs typeface="Arial"/>
              </a:rPr>
              <a:t>scope </a:t>
            </a:r>
            <a:r>
              <a:rPr sz="2000" spc="-20" dirty="0">
                <a:latin typeface="Arial"/>
                <a:cs typeface="Arial"/>
              </a:rPr>
              <a:t>of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40" dirty="0">
                <a:latin typeface="Arial"/>
                <a:cs typeface="Arial"/>
              </a:rPr>
              <a:t>M&amp;E </a:t>
            </a:r>
            <a:r>
              <a:rPr sz="2000" spc="-60" dirty="0">
                <a:latin typeface="Arial"/>
                <a:cs typeface="Arial"/>
              </a:rPr>
              <a:t>helps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5" dirty="0">
                <a:latin typeface="Arial"/>
                <a:cs typeface="Arial"/>
              </a:rPr>
              <a:t>clarify </a:t>
            </a:r>
            <a:r>
              <a:rPr sz="2000" spc="-40" dirty="0">
                <a:latin typeface="Arial"/>
                <a:cs typeface="Arial"/>
              </a:rPr>
              <a:t>what </a:t>
            </a:r>
            <a:r>
              <a:rPr sz="2000" spc="-85" dirty="0">
                <a:latin typeface="Arial"/>
                <a:cs typeface="Arial"/>
              </a:rPr>
              <a:t>can </a:t>
            </a:r>
            <a:r>
              <a:rPr sz="2000" spc="-275" dirty="0">
                <a:latin typeface="Arial"/>
                <a:cs typeface="Arial"/>
              </a:rPr>
              <a:t>be  </a:t>
            </a:r>
            <a:r>
              <a:rPr sz="2000" spc="-75" dirty="0">
                <a:latin typeface="Arial"/>
                <a:cs typeface="Arial"/>
              </a:rPr>
              <a:t>expected </a:t>
            </a:r>
            <a:r>
              <a:rPr sz="2000" spc="-20" dirty="0">
                <a:latin typeface="Arial"/>
                <a:cs typeface="Arial"/>
              </a:rPr>
              <a:t>of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40" dirty="0">
                <a:latin typeface="Arial"/>
                <a:cs typeface="Arial"/>
              </a:rPr>
              <a:t>M&amp;E </a:t>
            </a:r>
            <a:r>
              <a:rPr sz="2000" spc="-45" dirty="0">
                <a:latin typeface="Arial"/>
                <a:cs typeface="Arial"/>
              </a:rPr>
              <a:t>procedure, </a:t>
            </a:r>
            <a:r>
              <a:rPr sz="2000" spc="-20" dirty="0">
                <a:latin typeface="Arial"/>
                <a:cs typeface="Arial"/>
              </a:rPr>
              <a:t>how </a:t>
            </a:r>
            <a:r>
              <a:rPr sz="2000" spc="-60" dirty="0">
                <a:latin typeface="Arial"/>
                <a:cs typeface="Arial"/>
              </a:rPr>
              <a:t>comprehensive </a:t>
            </a:r>
            <a:r>
              <a:rPr sz="2000" spc="30" dirty="0">
                <a:latin typeface="Arial"/>
                <a:cs typeface="Arial"/>
              </a:rPr>
              <a:t>it </a:t>
            </a:r>
            <a:r>
              <a:rPr sz="2000" spc="-30" dirty="0">
                <a:latin typeface="Arial"/>
                <a:cs typeface="Arial"/>
              </a:rPr>
              <a:t>should </a:t>
            </a:r>
            <a:r>
              <a:rPr sz="2000" spc="-85" dirty="0">
                <a:latin typeface="Arial"/>
                <a:cs typeface="Arial"/>
              </a:rPr>
              <a:t>be </a:t>
            </a:r>
            <a:r>
              <a:rPr sz="2000" spc="-45" dirty="0">
                <a:latin typeface="Arial"/>
                <a:cs typeface="Arial"/>
              </a:rPr>
              <a:t>and  </a:t>
            </a:r>
            <a:r>
              <a:rPr sz="2000" spc="-40" dirty="0">
                <a:latin typeface="Arial"/>
                <a:cs typeface="Arial"/>
              </a:rPr>
              <a:t>what </a:t>
            </a:r>
            <a:r>
              <a:rPr sz="2000" spc="-95" dirty="0">
                <a:latin typeface="Arial"/>
                <a:cs typeface="Arial"/>
              </a:rPr>
              <a:t>resources </a:t>
            </a:r>
            <a:r>
              <a:rPr sz="2000" spc="-5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time </a:t>
            </a:r>
            <a:r>
              <a:rPr sz="2000" spc="30" dirty="0">
                <a:latin typeface="Arial"/>
                <a:cs typeface="Arial"/>
              </a:rPr>
              <a:t>will </a:t>
            </a:r>
            <a:r>
              <a:rPr sz="2000" spc="-85" dirty="0">
                <a:latin typeface="Arial"/>
                <a:cs typeface="Arial"/>
              </a:rPr>
              <a:t>be </a:t>
            </a:r>
            <a:r>
              <a:rPr sz="2000" spc="-80" dirty="0">
                <a:latin typeface="Arial"/>
                <a:cs typeface="Arial"/>
              </a:rPr>
              <a:t>needed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20" dirty="0">
                <a:latin typeface="Arial"/>
                <a:cs typeface="Arial"/>
              </a:rPr>
              <a:t>implement </a:t>
            </a:r>
            <a:r>
              <a:rPr sz="2000" spc="30" dirty="0">
                <a:latin typeface="Arial"/>
                <a:cs typeface="Arial"/>
              </a:rPr>
              <a:t>it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551815" marR="8890" indent="-320040" algn="just">
              <a:lnSpc>
                <a:spcPct val="150000"/>
              </a:lnSpc>
              <a:spcBef>
                <a:spcPts val="700"/>
              </a:spcBef>
              <a:buClr>
                <a:srgbClr val="6F2F9F"/>
              </a:buClr>
              <a:buSzPct val="90000"/>
              <a:buChar char=""/>
              <a:tabLst>
                <a:tab pos="553085" algn="l"/>
              </a:tabLst>
            </a:pPr>
            <a:r>
              <a:rPr sz="2000" spc="-20" dirty="0">
                <a:latin typeface="Arial"/>
                <a:cs typeface="Arial"/>
              </a:rPr>
              <a:t>When </a:t>
            </a:r>
            <a:r>
              <a:rPr sz="2000" dirty="0">
                <a:latin typeface="Arial"/>
                <a:cs typeface="Arial"/>
              </a:rPr>
              <a:t>formulating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45" dirty="0">
                <a:latin typeface="Arial"/>
                <a:cs typeface="Arial"/>
              </a:rPr>
              <a:t>purpose </a:t>
            </a:r>
            <a:r>
              <a:rPr sz="2000" spc="-20" dirty="0">
                <a:latin typeface="Arial"/>
                <a:cs typeface="Arial"/>
              </a:rPr>
              <a:t>of </a:t>
            </a:r>
            <a:r>
              <a:rPr sz="2000" spc="-45" dirty="0">
                <a:latin typeface="Arial"/>
                <a:cs typeface="Arial"/>
              </a:rPr>
              <a:t>M&amp;E, </a:t>
            </a:r>
            <a:r>
              <a:rPr sz="2000" spc="-60" dirty="0">
                <a:latin typeface="Arial"/>
                <a:cs typeface="Arial"/>
              </a:rPr>
              <a:t>relevant stakeholders </a:t>
            </a:r>
            <a:r>
              <a:rPr sz="2000" spc="-10" dirty="0">
                <a:latin typeface="Arial"/>
                <a:cs typeface="Arial"/>
              </a:rPr>
              <a:t>including 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35" dirty="0">
                <a:latin typeface="Arial"/>
                <a:cs typeface="Arial"/>
              </a:rPr>
              <a:t>project </a:t>
            </a:r>
            <a:r>
              <a:rPr sz="2000" spc="-70" dirty="0">
                <a:latin typeface="Arial"/>
                <a:cs typeface="Arial"/>
              </a:rPr>
              <a:t>management </a:t>
            </a:r>
            <a:r>
              <a:rPr sz="2000" spc="-60" dirty="0">
                <a:latin typeface="Arial"/>
                <a:cs typeface="Arial"/>
              </a:rPr>
              <a:t>team, </a:t>
            </a:r>
            <a:r>
              <a:rPr sz="2000" spc="-25" dirty="0">
                <a:solidFill>
                  <a:srgbClr val="00AF4F"/>
                </a:solidFill>
                <a:latin typeface="Arial"/>
                <a:cs typeface="Arial"/>
              </a:rPr>
              <a:t>should </a:t>
            </a:r>
            <a:r>
              <a:rPr sz="2000" spc="-85" dirty="0">
                <a:solidFill>
                  <a:srgbClr val="00AF4F"/>
                </a:solidFill>
                <a:latin typeface="Arial"/>
                <a:cs typeface="Arial"/>
              </a:rPr>
              <a:t>be </a:t>
            </a:r>
            <a:r>
              <a:rPr sz="2000" spc="-45" dirty="0">
                <a:solidFill>
                  <a:srgbClr val="00AF4F"/>
                </a:solidFill>
                <a:latin typeface="Arial"/>
                <a:cs typeface="Arial"/>
              </a:rPr>
              <a:t>consulted </a:t>
            </a:r>
            <a:r>
              <a:rPr sz="2000" spc="-20" dirty="0">
                <a:latin typeface="Arial"/>
                <a:cs typeface="Arial"/>
              </a:rPr>
              <a:t>or </a:t>
            </a:r>
            <a:r>
              <a:rPr sz="2000" spc="-80" dirty="0">
                <a:latin typeface="Arial"/>
                <a:cs typeface="Arial"/>
              </a:rPr>
              <a:t>at </a:t>
            </a:r>
            <a:r>
              <a:rPr sz="2000" spc="-95" dirty="0">
                <a:latin typeface="Arial"/>
                <a:cs typeface="Arial"/>
              </a:rPr>
              <a:t>least </a:t>
            </a:r>
            <a:r>
              <a:rPr sz="2000" spc="-70" dirty="0">
                <a:solidFill>
                  <a:srgbClr val="00AF4F"/>
                </a:solidFill>
                <a:latin typeface="Arial"/>
                <a:cs typeface="Arial"/>
              </a:rPr>
              <a:t>made  </a:t>
            </a:r>
            <a:r>
              <a:rPr sz="2000" spc="-105" dirty="0">
                <a:solidFill>
                  <a:srgbClr val="00AF4F"/>
                </a:solidFill>
                <a:latin typeface="Arial"/>
                <a:cs typeface="Arial"/>
              </a:rPr>
              <a:t>aware </a:t>
            </a:r>
            <a:r>
              <a:rPr sz="2000" spc="-20" dirty="0">
                <a:solidFill>
                  <a:srgbClr val="00AF4F"/>
                </a:solidFill>
                <a:latin typeface="Arial"/>
                <a:cs typeface="Arial"/>
              </a:rPr>
              <a:t>of </a:t>
            </a:r>
            <a:r>
              <a:rPr sz="2000" spc="-50" dirty="0">
                <a:latin typeface="Arial"/>
                <a:cs typeface="Arial"/>
              </a:rPr>
              <a:t>and </a:t>
            </a:r>
            <a:r>
              <a:rPr sz="2000" spc="-35" dirty="0">
                <a:solidFill>
                  <a:srgbClr val="00AF4F"/>
                </a:solidFill>
                <a:latin typeface="Arial"/>
                <a:cs typeface="Arial"/>
              </a:rPr>
              <a:t>understand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55" dirty="0">
                <a:latin typeface="Arial"/>
                <a:cs typeface="Arial"/>
              </a:rPr>
              <a:t>purpose </a:t>
            </a:r>
            <a:r>
              <a:rPr sz="2000" spc="-20" dirty="0">
                <a:latin typeface="Arial"/>
                <a:cs typeface="Arial"/>
              </a:rPr>
              <a:t>of </a:t>
            </a:r>
            <a:r>
              <a:rPr sz="2000" spc="-30" dirty="0">
                <a:latin typeface="Arial"/>
                <a:cs typeface="Arial"/>
              </a:rPr>
              <a:t>the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M&amp;E</a:t>
            </a:r>
            <a:endParaRPr sz="2000">
              <a:latin typeface="Arial"/>
              <a:cs typeface="Arial"/>
            </a:endParaRPr>
          </a:p>
          <a:p>
            <a:pPr marL="551815" marR="20320" indent="-320040" algn="just">
              <a:lnSpc>
                <a:spcPct val="150000"/>
              </a:lnSpc>
              <a:spcBef>
                <a:spcPts val="695"/>
              </a:spcBef>
              <a:buClr>
                <a:srgbClr val="6F2F9F"/>
              </a:buClr>
              <a:buSzPct val="90000"/>
              <a:buFont typeface="Arial"/>
              <a:buChar char=""/>
              <a:tabLst>
                <a:tab pos="552450" algn="l"/>
              </a:tabLst>
            </a:pPr>
            <a:r>
              <a:rPr sz="2000" b="1" i="1" spc="-80" dirty="0">
                <a:latin typeface="Arial"/>
                <a:cs typeface="Arial"/>
              </a:rPr>
              <a:t>For </a:t>
            </a:r>
            <a:r>
              <a:rPr sz="2000" b="1" i="1" spc="-35" dirty="0">
                <a:latin typeface="Arial"/>
                <a:cs typeface="Arial"/>
              </a:rPr>
              <a:t>example,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15" dirty="0">
                <a:latin typeface="Arial"/>
                <a:cs typeface="Arial"/>
              </a:rPr>
              <a:t>verify </a:t>
            </a:r>
            <a:r>
              <a:rPr sz="2000" spc="-20" dirty="0">
                <a:latin typeface="Arial"/>
                <a:cs typeface="Arial"/>
              </a:rPr>
              <a:t>that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40" dirty="0">
                <a:latin typeface="Arial"/>
                <a:cs typeface="Arial"/>
              </a:rPr>
              <a:t>development </a:t>
            </a:r>
            <a:r>
              <a:rPr sz="2000" spc="-45" dirty="0">
                <a:latin typeface="Arial"/>
                <a:cs typeface="Arial"/>
              </a:rPr>
              <a:t>objective and </a:t>
            </a:r>
            <a:r>
              <a:rPr sz="2000" spc="-10" dirty="0">
                <a:latin typeface="Arial"/>
                <a:cs typeface="Arial"/>
              </a:rPr>
              <a:t>outputs </a:t>
            </a:r>
            <a:r>
              <a:rPr sz="2000" spc="-20" dirty="0">
                <a:latin typeface="Arial"/>
                <a:cs typeface="Arial"/>
              </a:rPr>
              <a:t>of </a:t>
            </a:r>
            <a:r>
              <a:rPr sz="2000" spc="-145" dirty="0">
                <a:latin typeface="Arial"/>
                <a:cs typeface="Arial"/>
              </a:rPr>
              <a:t>the  </a:t>
            </a:r>
            <a:r>
              <a:rPr sz="2000" spc="-35" dirty="0">
                <a:latin typeface="Arial"/>
                <a:cs typeface="Arial"/>
              </a:rPr>
              <a:t>project </a:t>
            </a:r>
            <a:r>
              <a:rPr sz="2000" spc="-110" dirty="0">
                <a:latin typeface="Arial"/>
                <a:cs typeface="Arial"/>
              </a:rPr>
              <a:t>have </a:t>
            </a:r>
            <a:r>
              <a:rPr sz="2000" spc="-85" dirty="0">
                <a:latin typeface="Arial"/>
                <a:cs typeface="Arial"/>
              </a:rPr>
              <a:t>been </a:t>
            </a:r>
            <a:r>
              <a:rPr sz="2000" spc="-70" dirty="0">
                <a:latin typeface="Arial"/>
                <a:cs typeface="Arial"/>
              </a:rPr>
              <a:t>achieved </a:t>
            </a:r>
            <a:r>
              <a:rPr sz="2000" spc="35" dirty="0">
                <a:latin typeface="Arial"/>
                <a:cs typeface="Arial"/>
              </a:rPr>
              <a:t>within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55" dirty="0">
                <a:latin typeface="Arial"/>
                <a:cs typeface="Arial"/>
              </a:rPr>
              <a:t>allocated </a:t>
            </a:r>
            <a:r>
              <a:rPr sz="2000" spc="-35" dirty="0">
                <a:latin typeface="Arial"/>
                <a:cs typeface="Arial"/>
              </a:rPr>
              <a:t>budget,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110" dirty="0">
                <a:latin typeface="Arial"/>
                <a:cs typeface="Arial"/>
              </a:rPr>
              <a:t>scope </a:t>
            </a:r>
            <a:r>
              <a:rPr sz="2000" spc="-20" dirty="0">
                <a:latin typeface="Arial"/>
                <a:cs typeface="Arial"/>
              </a:rPr>
              <a:t>of </a:t>
            </a:r>
            <a:r>
              <a:rPr sz="2000" spc="-30" dirty="0">
                <a:latin typeface="Arial"/>
                <a:cs typeface="Arial"/>
              </a:rPr>
              <a:t>the  </a:t>
            </a:r>
            <a:r>
              <a:rPr sz="2000" spc="-40" dirty="0">
                <a:latin typeface="Arial"/>
                <a:cs typeface="Arial"/>
              </a:rPr>
              <a:t>M&amp;E </a:t>
            </a:r>
            <a:r>
              <a:rPr sz="2000" spc="-75" dirty="0">
                <a:latin typeface="Arial"/>
                <a:cs typeface="Arial"/>
              </a:rPr>
              <a:t>may </a:t>
            </a:r>
            <a:r>
              <a:rPr sz="2000" spc="-85" dirty="0">
                <a:latin typeface="Arial"/>
                <a:cs typeface="Arial"/>
              </a:rPr>
              <a:t>be </a:t>
            </a:r>
            <a:r>
              <a:rPr sz="2000" spc="-30" dirty="0">
                <a:latin typeface="Arial"/>
                <a:cs typeface="Arial"/>
              </a:rPr>
              <a:t>determined </a:t>
            </a:r>
            <a:r>
              <a:rPr sz="2000" spc="-40" dirty="0">
                <a:latin typeface="Arial"/>
                <a:cs typeface="Arial"/>
              </a:rPr>
              <a:t>by </a:t>
            </a:r>
            <a:r>
              <a:rPr sz="2000" spc="-60" dirty="0">
                <a:latin typeface="Arial"/>
                <a:cs typeface="Arial"/>
              </a:rPr>
              <a:t>asking </a:t>
            </a:r>
            <a:r>
              <a:rPr sz="2000" spc="-90" dirty="0">
                <a:latin typeface="Arial"/>
                <a:cs typeface="Arial"/>
              </a:rPr>
              <a:t>some </a:t>
            </a:r>
            <a:r>
              <a:rPr sz="2000" spc="-20" dirty="0">
                <a:latin typeface="Arial"/>
                <a:cs typeface="Arial"/>
              </a:rPr>
              <a:t>of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5" dirty="0">
                <a:latin typeface="Arial"/>
                <a:cs typeface="Arial"/>
              </a:rPr>
              <a:t>following</a:t>
            </a:r>
            <a:r>
              <a:rPr sz="2000" spc="40" dirty="0">
                <a:latin typeface="Arial"/>
                <a:cs typeface="Arial"/>
              </a:rPr>
              <a:t> </a:t>
            </a:r>
            <a:r>
              <a:rPr sz="2000" spc="-35" dirty="0">
                <a:latin typeface="Arial"/>
                <a:cs typeface="Arial"/>
              </a:rPr>
              <a:t>questions: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48588" y="901700"/>
            <a:ext cx="16484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185" dirty="0">
                <a:solidFill>
                  <a:srgbClr val="BF0000"/>
                </a:solidFill>
                <a:latin typeface="Arial"/>
                <a:cs typeface="Arial"/>
              </a:rPr>
              <a:t>Cont…...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1283" y="1742948"/>
            <a:ext cx="2025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83739" y="2029460"/>
            <a:ext cx="7214870" cy="32734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90"/>
              </a:spcBef>
              <a:buClr>
                <a:srgbClr val="6F2F9F"/>
              </a:buClr>
              <a:buSzPct val="90000"/>
              <a:buChar char=""/>
              <a:tabLst>
                <a:tab pos="241935" algn="l"/>
              </a:tabLst>
            </a:pPr>
            <a:r>
              <a:rPr sz="2000" spc="-20" dirty="0">
                <a:latin typeface="Arial"/>
                <a:cs typeface="Arial"/>
              </a:rPr>
              <a:t>What </a:t>
            </a:r>
            <a:r>
              <a:rPr sz="2000" spc="-65" dirty="0">
                <a:latin typeface="Arial"/>
                <a:cs typeface="Arial"/>
              </a:rPr>
              <a:t>is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55" dirty="0">
                <a:latin typeface="Arial"/>
                <a:cs typeface="Arial"/>
              </a:rPr>
              <a:t>purpose </a:t>
            </a:r>
            <a:r>
              <a:rPr sz="2000" spc="-20" dirty="0">
                <a:latin typeface="Arial"/>
                <a:cs typeface="Arial"/>
              </a:rPr>
              <a:t>of</a:t>
            </a:r>
            <a:r>
              <a:rPr sz="2000" spc="245" dirty="0">
                <a:latin typeface="Arial"/>
                <a:cs typeface="Arial"/>
              </a:rPr>
              <a:t> </a:t>
            </a:r>
            <a:r>
              <a:rPr sz="2000" spc="-95" dirty="0">
                <a:latin typeface="Arial"/>
                <a:cs typeface="Arial"/>
              </a:rPr>
              <a:t>M&amp;E?</a:t>
            </a:r>
            <a:endParaRPr sz="20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1585"/>
              </a:spcBef>
              <a:buClr>
                <a:srgbClr val="6F2F9F"/>
              </a:buClr>
              <a:buSzPct val="90000"/>
              <a:buChar char=""/>
              <a:tabLst>
                <a:tab pos="241935" algn="l"/>
              </a:tabLst>
            </a:pPr>
            <a:r>
              <a:rPr sz="2000" spc="-25" dirty="0">
                <a:latin typeface="Arial"/>
                <a:cs typeface="Arial"/>
              </a:rPr>
              <a:t>How </a:t>
            </a:r>
            <a:r>
              <a:rPr sz="2000" spc="-20" dirty="0">
                <a:latin typeface="Arial"/>
                <a:cs typeface="Arial"/>
              </a:rPr>
              <a:t>much </a:t>
            </a:r>
            <a:r>
              <a:rPr sz="2000" spc="-45" dirty="0">
                <a:latin typeface="Arial"/>
                <a:cs typeface="Arial"/>
              </a:rPr>
              <a:t>money </a:t>
            </a:r>
            <a:r>
              <a:rPr sz="2000" spc="-65" dirty="0">
                <a:latin typeface="Arial"/>
                <a:cs typeface="Arial"/>
              </a:rPr>
              <a:t>is </a:t>
            </a:r>
            <a:r>
              <a:rPr sz="2000" spc="-70" dirty="0">
                <a:latin typeface="Arial"/>
                <a:cs typeface="Arial"/>
              </a:rPr>
              <a:t>available </a:t>
            </a:r>
            <a:r>
              <a:rPr sz="2000" spc="-10" dirty="0">
                <a:latin typeface="Arial"/>
                <a:cs typeface="Arial"/>
              </a:rPr>
              <a:t>for </a:t>
            </a:r>
            <a:r>
              <a:rPr sz="2000" spc="-35" dirty="0">
                <a:latin typeface="Arial"/>
                <a:cs typeface="Arial"/>
              </a:rPr>
              <a:t>your</a:t>
            </a:r>
            <a:r>
              <a:rPr sz="2000" spc="-290" dirty="0">
                <a:latin typeface="Arial"/>
                <a:cs typeface="Arial"/>
              </a:rPr>
              <a:t> </a:t>
            </a:r>
            <a:r>
              <a:rPr sz="2000" spc="-95" dirty="0">
                <a:latin typeface="Arial"/>
                <a:cs typeface="Arial"/>
              </a:rPr>
              <a:t>M&amp;E?</a:t>
            </a:r>
            <a:endParaRPr sz="2000">
              <a:latin typeface="Arial"/>
              <a:cs typeface="Arial"/>
            </a:endParaRPr>
          </a:p>
          <a:p>
            <a:pPr marL="241300" marR="15875" indent="-228600">
              <a:lnSpc>
                <a:spcPct val="150000"/>
              </a:lnSpc>
              <a:spcBef>
                <a:spcPts val="409"/>
              </a:spcBef>
              <a:buClr>
                <a:srgbClr val="6F2F9F"/>
              </a:buClr>
              <a:buSzPct val="90000"/>
              <a:buChar char=""/>
              <a:tabLst>
                <a:tab pos="241935" algn="l"/>
                <a:tab pos="3265170" algn="l"/>
                <a:tab pos="4572000" algn="l"/>
                <a:tab pos="5791835" algn="l"/>
              </a:tabLst>
            </a:pPr>
            <a:r>
              <a:rPr sz="2000" spc="70" dirty="0">
                <a:latin typeface="Arial"/>
                <a:cs typeface="Arial"/>
              </a:rPr>
              <a:t>W</a:t>
            </a:r>
            <a:r>
              <a:rPr sz="2000" spc="15" dirty="0">
                <a:latin typeface="Arial"/>
                <a:cs typeface="Arial"/>
              </a:rPr>
              <a:t>h</a:t>
            </a:r>
            <a:r>
              <a:rPr sz="2000" spc="-155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60" dirty="0">
                <a:latin typeface="Arial"/>
                <a:cs typeface="Arial"/>
              </a:rPr>
              <a:t>t</a:t>
            </a:r>
            <a:r>
              <a:rPr sz="2000" spc="-25" dirty="0">
                <a:latin typeface="Arial"/>
                <a:cs typeface="Arial"/>
              </a:rPr>
              <a:t>y</a:t>
            </a:r>
            <a:r>
              <a:rPr sz="2000" spc="-15" dirty="0">
                <a:latin typeface="Arial"/>
                <a:cs typeface="Arial"/>
              </a:rPr>
              <a:t>p</a:t>
            </a:r>
            <a:r>
              <a:rPr sz="2000" spc="-160" dirty="0">
                <a:latin typeface="Arial"/>
                <a:cs typeface="Arial"/>
              </a:rPr>
              <a:t>e</a:t>
            </a:r>
            <a:r>
              <a:rPr sz="2000" spc="270" dirty="0">
                <a:latin typeface="Arial"/>
                <a:cs typeface="Arial"/>
              </a:rPr>
              <a:t> </a:t>
            </a:r>
            <a:r>
              <a:rPr sz="2000" spc="-35" dirty="0">
                <a:latin typeface="Arial"/>
                <a:cs typeface="Arial"/>
              </a:rPr>
              <a:t>o</a:t>
            </a:r>
            <a:r>
              <a:rPr sz="2000" spc="-5" dirty="0">
                <a:latin typeface="Arial"/>
                <a:cs typeface="Arial"/>
              </a:rPr>
              <a:t>f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75" dirty="0">
                <a:latin typeface="Arial"/>
                <a:cs typeface="Arial"/>
              </a:rPr>
              <a:t> </a:t>
            </a:r>
            <a:r>
              <a:rPr sz="2000" spc="65" dirty="0">
                <a:latin typeface="Arial"/>
                <a:cs typeface="Arial"/>
              </a:rPr>
              <a:t>i</a:t>
            </a:r>
            <a:r>
              <a:rPr sz="2000" spc="15" dirty="0">
                <a:latin typeface="Arial"/>
                <a:cs typeface="Arial"/>
              </a:rPr>
              <a:t>n</a:t>
            </a:r>
            <a:r>
              <a:rPr sz="2000" spc="5" dirty="0">
                <a:latin typeface="Arial"/>
                <a:cs typeface="Arial"/>
              </a:rPr>
              <a:t>f</a:t>
            </a:r>
            <a:r>
              <a:rPr sz="2000" spc="-35" dirty="0">
                <a:latin typeface="Arial"/>
                <a:cs typeface="Arial"/>
              </a:rPr>
              <a:t>o</a:t>
            </a:r>
            <a:r>
              <a:rPr sz="2000" spc="45" dirty="0">
                <a:latin typeface="Arial"/>
                <a:cs typeface="Arial"/>
              </a:rPr>
              <a:t>r</a:t>
            </a:r>
            <a:r>
              <a:rPr sz="2000" spc="20" dirty="0">
                <a:latin typeface="Arial"/>
                <a:cs typeface="Arial"/>
              </a:rPr>
              <a:t>m</a:t>
            </a:r>
            <a:r>
              <a:rPr sz="2000" spc="-155" dirty="0">
                <a:latin typeface="Arial"/>
                <a:cs typeface="Arial"/>
              </a:rPr>
              <a:t>a</a:t>
            </a:r>
            <a:r>
              <a:rPr sz="2000" spc="60" dirty="0">
                <a:latin typeface="Arial"/>
                <a:cs typeface="Arial"/>
              </a:rPr>
              <a:t>ti</a:t>
            </a:r>
            <a:r>
              <a:rPr sz="2000" spc="-35" dirty="0">
                <a:latin typeface="Arial"/>
                <a:cs typeface="Arial"/>
              </a:rPr>
              <a:t>o</a:t>
            </a:r>
            <a:r>
              <a:rPr sz="2000" spc="-5" dirty="0">
                <a:latin typeface="Arial"/>
                <a:cs typeface="Arial"/>
              </a:rPr>
              <a:t>n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40" dirty="0">
                <a:latin typeface="Arial"/>
                <a:cs typeface="Arial"/>
              </a:rPr>
              <a:t>i</a:t>
            </a:r>
            <a:r>
              <a:rPr sz="2000" spc="-19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275" dirty="0">
                <a:latin typeface="Arial"/>
                <a:cs typeface="Arial"/>
              </a:rPr>
              <a:t> </a:t>
            </a:r>
            <a:r>
              <a:rPr sz="2000" spc="20" dirty="0">
                <a:latin typeface="Arial"/>
                <a:cs typeface="Arial"/>
              </a:rPr>
              <a:t>r</a:t>
            </a:r>
            <a:r>
              <a:rPr sz="2000" spc="-16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q</a:t>
            </a:r>
            <a:r>
              <a:rPr sz="2000" spc="5" dirty="0">
                <a:latin typeface="Arial"/>
                <a:cs typeface="Arial"/>
              </a:rPr>
              <a:t>u</a:t>
            </a:r>
            <a:r>
              <a:rPr sz="2000" spc="65" dirty="0">
                <a:latin typeface="Arial"/>
                <a:cs typeface="Arial"/>
              </a:rPr>
              <a:t>i</a:t>
            </a:r>
            <a:r>
              <a:rPr sz="2000" spc="20" dirty="0">
                <a:latin typeface="Arial"/>
                <a:cs typeface="Arial"/>
              </a:rPr>
              <a:t>r</a:t>
            </a:r>
            <a:r>
              <a:rPr sz="2000" spc="-16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d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35" dirty="0">
                <a:latin typeface="Arial"/>
                <a:cs typeface="Arial"/>
              </a:rPr>
              <a:t>b</a:t>
            </a:r>
            <a:r>
              <a:rPr sz="2000" spc="-45" dirty="0">
                <a:latin typeface="Arial"/>
                <a:cs typeface="Arial"/>
              </a:rPr>
              <a:t>y</a:t>
            </a:r>
            <a:r>
              <a:rPr sz="2000" spc="21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</a:t>
            </a:r>
            <a:r>
              <a:rPr sz="2000" spc="20" dirty="0">
                <a:latin typeface="Arial"/>
                <a:cs typeface="Arial"/>
              </a:rPr>
              <a:t>r</a:t>
            </a:r>
            <a:r>
              <a:rPr sz="2000" spc="-35" dirty="0">
                <a:latin typeface="Arial"/>
                <a:cs typeface="Arial"/>
              </a:rPr>
              <a:t>o</a:t>
            </a:r>
            <a:r>
              <a:rPr sz="2000" spc="35" dirty="0">
                <a:latin typeface="Arial"/>
                <a:cs typeface="Arial"/>
              </a:rPr>
              <a:t>j</a:t>
            </a:r>
            <a:r>
              <a:rPr sz="2000" spc="-160" dirty="0">
                <a:latin typeface="Arial"/>
                <a:cs typeface="Arial"/>
              </a:rPr>
              <a:t>e</a:t>
            </a:r>
            <a:r>
              <a:rPr sz="2000" spc="-90" dirty="0">
                <a:latin typeface="Arial"/>
                <a:cs typeface="Arial"/>
              </a:rPr>
              <a:t>c</a:t>
            </a:r>
            <a:r>
              <a:rPr sz="2000" spc="-5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20" dirty="0">
                <a:latin typeface="Arial"/>
                <a:cs typeface="Arial"/>
              </a:rPr>
              <a:t>m</a:t>
            </a:r>
            <a:r>
              <a:rPr sz="2000" spc="-160" dirty="0">
                <a:latin typeface="Arial"/>
                <a:cs typeface="Arial"/>
              </a:rPr>
              <a:t>a</a:t>
            </a:r>
            <a:r>
              <a:rPr sz="2000" spc="10" dirty="0">
                <a:latin typeface="Arial"/>
                <a:cs typeface="Arial"/>
              </a:rPr>
              <a:t>n</a:t>
            </a:r>
            <a:r>
              <a:rPr sz="2000" spc="-160" dirty="0">
                <a:latin typeface="Arial"/>
                <a:cs typeface="Arial"/>
              </a:rPr>
              <a:t>ag</a:t>
            </a:r>
            <a:r>
              <a:rPr sz="2000" spc="-155" dirty="0">
                <a:latin typeface="Arial"/>
                <a:cs typeface="Arial"/>
              </a:rPr>
              <a:t>e</a:t>
            </a:r>
            <a:r>
              <a:rPr sz="2000" spc="20" dirty="0">
                <a:latin typeface="Arial"/>
                <a:cs typeface="Arial"/>
              </a:rPr>
              <a:t>m</a:t>
            </a:r>
            <a:r>
              <a:rPr sz="2000" spc="-155" dirty="0">
                <a:latin typeface="Arial"/>
                <a:cs typeface="Arial"/>
              </a:rPr>
              <a:t>e</a:t>
            </a:r>
            <a:r>
              <a:rPr sz="2000" spc="35" dirty="0">
                <a:latin typeface="Arial"/>
                <a:cs typeface="Arial"/>
              </a:rPr>
              <a:t>n</a:t>
            </a:r>
            <a:r>
              <a:rPr sz="2000" spc="-5" dirty="0">
                <a:latin typeface="Arial"/>
                <a:cs typeface="Arial"/>
              </a:rPr>
              <a:t>t  </a:t>
            </a:r>
            <a:r>
              <a:rPr sz="2000" spc="-10" dirty="0">
                <a:latin typeface="Arial"/>
                <a:cs typeface="Arial"/>
              </a:rPr>
              <a:t>donor </a:t>
            </a:r>
            <a:r>
              <a:rPr sz="2000" spc="-100" dirty="0">
                <a:latin typeface="Arial"/>
                <a:cs typeface="Arial"/>
              </a:rPr>
              <a:t>agents </a:t>
            </a:r>
            <a:r>
              <a:rPr sz="2000" spc="-20" dirty="0">
                <a:latin typeface="Arial"/>
                <a:cs typeface="Arial"/>
              </a:rPr>
              <a:t>or </a:t>
            </a:r>
            <a:r>
              <a:rPr sz="2000" spc="-25" dirty="0">
                <a:latin typeface="Arial"/>
                <a:cs typeface="Arial"/>
              </a:rPr>
              <a:t>other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75" dirty="0">
                <a:latin typeface="Arial"/>
                <a:cs typeface="Arial"/>
              </a:rPr>
              <a:t>stakeholders?</a:t>
            </a:r>
            <a:endParaRPr sz="20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1605"/>
              </a:spcBef>
              <a:buClr>
                <a:srgbClr val="6F2F9F"/>
              </a:buClr>
              <a:buSzPct val="90000"/>
              <a:buChar char=""/>
              <a:tabLst>
                <a:tab pos="241935" algn="l"/>
              </a:tabLst>
            </a:pPr>
            <a:r>
              <a:rPr sz="2000" spc="-20" dirty="0">
                <a:latin typeface="Arial"/>
                <a:cs typeface="Arial"/>
              </a:rPr>
              <a:t>What </a:t>
            </a:r>
            <a:r>
              <a:rPr sz="2000" spc="-65" dirty="0">
                <a:latin typeface="Arial"/>
                <a:cs typeface="Arial"/>
              </a:rPr>
              <a:t>is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75" dirty="0">
                <a:latin typeface="Arial"/>
                <a:cs typeface="Arial"/>
              </a:rPr>
              <a:t>level </a:t>
            </a:r>
            <a:r>
              <a:rPr sz="2000" spc="-20" dirty="0">
                <a:latin typeface="Arial"/>
                <a:cs typeface="Arial"/>
              </a:rPr>
              <a:t>of </a:t>
            </a:r>
            <a:r>
              <a:rPr sz="2000" spc="-40" dirty="0">
                <a:latin typeface="Arial"/>
                <a:cs typeface="Arial"/>
              </a:rPr>
              <a:t>M&amp;E </a:t>
            </a:r>
            <a:r>
              <a:rPr sz="2000" spc="-65" dirty="0">
                <a:latin typeface="Arial"/>
                <a:cs typeface="Arial"/>
              </a:rPr>
              <a:t>expertise</a:t>
            </a:r>
            <a:r>
              <a:rPr sz="2000" spc="70" dirty="0">
                <a:latin typeface="Arial"/>
                <a:cs typeface="Arial"/>
              </a:rPr>
              <a:t> </a:t>
            </a:r>
            <a:r>
              <a:rPr sz="2000" spc="-85" dirty="0">
                <a:latin typeface="Arial"/>
                <a:cs typeface="Arial"/>
              </a:rPr>
              <a:t>available?</a:t>
            </a:r>
            <a:endParaRPr sz="2000">
              <a:latin typeface="Arial"/>
              <a:cs typeface="Arial"/>
            </a:endParaRPr>
          </a:p>
          <a:p>
            <a:pPr marL="241300" marR="5080" indent="-228600">
              <a:lnSpc>
                <a:spcPct val="150000"/>
              </a:lnSpc>
              <a:spcBef>
                <a:spcPts val="385"/>
              </a:spcBef>
              <a:buClr>
                <a:srgbClr val="6F2F9F"/>
              </a:buClr>
              <a:buSzPct val="90000"/>
              <a:buChar char=""/>
              <a:tabLst>
                <a:tab pos="241300" algn="l"/>
                <a:tab pos="762000" algn="l"/>
                <a:tab pos="1551305" algn="l"/>
                <a:tab pos="2490470" algn="l"/>
                <a:tab pos="3496310" algn="l"/>
                <a:tab pos="4273550" algn="l"/>
                <a:tab pos="5962015" algn="l"/>
                <a:tab pos="6632575" algn="l"/>
              </a:tabLst>
            </a:pPr>
            <a:r>
              <a:rPr sz="2000" spc="-170" dirty="0">
                <a:latin typeface="Arial"/>
                <a:cs typeface="Arial"/>
              </a:rPr>
              <a:t>T</a:t>
            </a:r>
            <a:r>
              <a:rPr sz="2000" spc="-3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20" dirty="0">
                <a:latin typeface="Arial"/>
                <a:cs typeface="Arial"/>
              </a:rPr>
              <a:t>w</a:t>
            </a:r>
            <a:r>
              <a:rPr sz="2000" spc="15" dirty="0">
                <a:latin typeface="Arial"/>
                <a:cs typeface="Arial"/>
              </a:rPr>
              <a:t>h</a:t>
            </a:r>
            <a:r>
              <a:rPr sz="2000" spc="-155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60" dirty="0">
                <a:latin typeface="Arial"/>
                <a:cs typeface="Arial"/>
              </a:rPr>
              <a:t>e</a:t>
            </a:r>
            <a:r>
              <a:rPr sz="2000" spc="-40" dirty="0">
                <a:latin typeface="Arial"/>
                <a:cs typeface="Arial"/>
              </a:rPr>
              <a:t>x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-155" dirty="0">
                <a:latin typeface="Arial"/>
                <a:cs typeface="Arial"/>
              </a:rPr>
              <a:t>e</a:t>
            </a:r>
            <a:r>
              <a:rPr sz="2000" spc="35" dirty="0">
                <a:latin typeface="Arial"/>
                <a:cs typeface="Arial"/>
              </a:rPr>
              <a:t>n</a:t>
            </a:r>
            <a:r>
              <a:rPr sz="2000" spc="-5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90" dirty="0">
                <a:latin typeface="Arial"/>
                <a:cs typeface="Arial"/>
              </a:rPr>
              <a:t>s</a:t>
            </a:r>
            <a:r>
              <a:rPr sz="2000" spc="15" dirty="0">
                <a:latin typeface="Arial"/>
                <a:cs typeface="Arial"/>
              </a:rPr>
              <a:t>h</a:t>
            </a:r>
            <a:r>
              <a:rPr sz="2000" spc="-35" dirty="0">
                <a:latin typeface="Arial"/>
                <a:cs typeface="Arial"/>
              </a:rPr>
              <a:t>o</a:t>
            </a:r>
            <a:r>
              <a:rPr sz="2000" spc="25" dirty="0">
                <a:latin typeface="Arial"/>
                <a:cs typeface="Arial"/>
              </a:rPr>
              <a:t>u</a:t>
            </a:r>
            <a:r>
              <a:rPr sz="2000" spc="40" dirty="0">
                <a:latin typeface="Arial"/>
                <a:cs typeface="Arial"/>
              </a:rPr>
              <a:t>l</a:t>
            </a:r>
            <a:r>
              <a:rPr sz="2000" spc="-5" dirty="0">
                <a:latin typeface="Arial"/>
                <a:cs typeface="Arial"/>
              </a:rPr>
              <a:t>d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40" dirty="0">
                <a:latin typeface="Arial"/>
                <a:cs typeface="Arial"/>
              </a:rPr>
              <a:t>l</a:t>
            </a:r>
            <a:r>
              <a:rPr sz="2000" spc="-35" dirty="0">
                <a:latin typeface="Arial"/>
                <a:cs typeface="Arial"/>
              </a:rPr>
              <a:t>o</a:t>
            </a:r>
            <a:r>
              <a:rPr sz="2000" spc="-95" dirty="0">
                <a:latin typeface="Arial"/>
                <a:cs typeface="Arial"/>
              </a:rPr>
              <a:t>c</a:t>
            </a:r>
            <a:r>
              <a:rPr sz="2000" spc="-135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l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40" dirty="0">
                <a:latin typeface="Arial"/>
                <a:cs typeface="Arial"/>
              </a:rPr>
              <a:t>c</a:t>
            </a:r>
            <a:r>
              <a:rPr sz="2000" spc="-35" dirty="0">
                <a:latin typeface="Arial"/>
                <a:cs typeface="Arial"/>
              </a:rPr>
              <a:t>o</a:t>
            </a:r>
            <a:r>
              <a:rPr sz="2000" spc="20" dirty="0">
                <a:latin typeface="Arial"/>
                <a:cs typeface="Arial"/>
              </a:rPr>
              <a:t>m</a:t>
            </a:r>
            <a:r>
              <a:rPr sz="2000" spc="45" dirty="0">
                <a:latin typeface="Arial"/>
                <a:cs typeface="Arial"/>
              </a:rPr>
              <a:t>m</a:t>
            </a:r>
            <a:r>
              <a:rPr sz="2000" spc="5" dirty="0">
                <a:latin typeface="Arial"/>
                <a:cs typeface="Arial"/>
              </a:rPr>
              <a:t>u</a:t>
            </a:r>
            <a:r>
              <a:rPr sz="2000" spc="15" dirty="0">
                <a:latin typeface="Arial"/>
                <a:cs typeface="Arial"/>
              </a:rPr>
              <a:t>n</a:t>
            </a:r>
            <a:r>
              <a:rPr sz="2000" spc="65" dirty="0">
                <a:latin typeface="Arial"/>
                <a:cs typeface="Arial"/>
              </a:rPr>
              <a:t>i</a:t>
            </a:r>
            <a:r>
              <a:rPr sz="2000" spc="60" dirty="0">
                <a:latin typeface="Arial"/>
                <a:cs typeface="Arial"/>
              </a:rPr>
              <a:t>ti</a:t>
            </a:r>
            <a:r>
              <a:rPr sz="2000" spc="-160" dirty="0">
                <a:latin typeface="Arial"/>
                <a:cs typeface="Arial"/>
              </a:rPr>
              <a:t>e</a:t>
            </a:r>
            <a:r>
              <a:rPr sz="2000" spc="-19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60" dirty="0">
                <a:latin typeface="Arial"/>
                <a:cs typeface="Arial"/>
              </a:rPr>
              <a:t>a</a:t>
            </a:r>
            <a:r>
              <a:rPr sz="2000" spc="35" dirty="0">
                <a:latin typeface="Arial"/>
                <a:cs typeface="Arial"/>
              </a:rPr>
              <a:t>n</a:t>
            </a:r>
            <a:r>
              <a:rPr sz="2000" spc="-5" dirty="0">
                <a:latin typeface="Arial"/>
                <a:cs typeface="Arial"/>
              </a:rPr>
              <a:t>d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30" dirty="0">
                <a:latin typeface="Arial"/>
                <a:cs typeface="Arial"/>
              </a:rPr>
              <a:t>o</a:t>
            </a:r>
            <a:r>
              <a:rPr sz="2000" spc="60" dirty="0">
                <a:latin typeface="Arial"/>
                <a:cs typeface="Arial"/>
              </a:rPr>
              <a:t>t</a:t>
            </a:r>
            <a:r>
              <a:rPr sz="2000" spc="15" dirty="0">
                <a:latin typeface="Arial"/>
                <a:cs typeface="Arial"/>
              </a:rPr>
              <a:t>h</a:t>
            </a:r>
            <a:r>
              <a:rPr sz="2000" spc="-13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r  </a:t>
            </a:r>
            <a:r>
              <a:rPr sz="2000" spc="-60" dirty="0">
                <a:latin typeface="Arial"/>
                <a:cs typeface="Arial"/>
              </a:rPr>
              <a:t>stakeholders, </a:t>
            </a:r>
            <a:r>
              <a:rPr sz="2000" spc="-30" dirty="0">
                <a:latin typeface="Arial"/>
                <a:cs typeface="Arial"/>
              </a:rPr>
              <a:t>participate </a:t>
            </a:r>
            <a:r>
              <a:rPr sz="2000" spc="30" dirty="0">
                <a:latin typeface="Arial"/>
                <a:cs typeface="Arial"/>
              </a:rPr>
              <a:t>in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40" dirty="0">
                <a:latin typeface="Arial"/>
                <a:cs typeface="Arial"/>
              </a:rPr>
              <a:t>M&amp;E</a:t>
            </a:r>
            <a:r>
              <a:rPr sz="2000" spc="60" dirty="0">
                <a:latin typeface="Arial"/>
                <a:cs typeface="Arial"/>
              </a:rPr>
              <a:t> </a:t>
            </a:r>
            <a:r>
              <a:rPr sz="2000" spc="-70" dirty="0">
                <a:latin typeface="Arial"/>
                <a:cs typeface="Arial"/>
              </a:rPr>
              <a:t>procedure?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48588" y="901700"/>
            <a:ext cx="16484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185" dirty="0">
                <a:solidFill>
                  <a:srgbClr val="BF0000"/>
                </a:solidFill>
                <a:latin typeface="Arial"/>
                <a:cs typeface="Arial"/>
              </a:rPr>
              <a:t>Cont…...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1283" y="1690977"/>
            <a:ext cx="6645275" cy="66802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15</a:t>
            </a:r>
            <a:endParaRPr sz="1400">
              <a:latin typeface="Times New Roman"/>
              <a:cs typeface="Times New Roman"/>
            </a:endParaRPr>
          </a:p>
          <a:p>
            <a:pPr marL="231775">
              <a:lnSpc>
                <a:spcPct val="100000"/>
              </a:lnSpc>
              <a:spcBef>
                <a:spcPts val="575"/>
              </a:spcBef>
            </a:pPr>
            <a:r>
              <a:rPr sz="2000" b="1" i="1" spc="-100" dirty="0">
                <a:solidFill>
                  <a:srgbClr val="006FBF"/>
                </a:solidFill>
                <a:latin typeface="Arial"/>
                <a:cs typeface="Arial"/>
              </a:rPr>
              <a:t>Step </a:t>
            </a:r>
            <a:r>
              <a:rPr sz="2000" b="1" i="1" spc="-130" dirty="0">
                <a:solidFill>
                  <a:srgbClr val="006FBF"/>
                </a:solidFill>
                <a:latin typeface="Arial"/>
                <a:cs typeface="Arial"/>
              </a:rPr>
              <a:t>2: </a:t>
            </a:r>
            <a:r>
              <a:rPr sz="2000" b="1" i="1" u="sng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Identify </a:t>
            </a:r>
            <a:r>
              <a:rPr sz="2000" b="1" i="1" u="sng" spc="-3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Performance </a:t>
            </a:r>
            <a:r>
              <a:rPr sz="2000" b="1" i="1" u="sng" spc="-50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Questions </a:t>
            </a:r>
            <a:r>
              <a:rPr sz="2000" b="1" i="1" u="sng" spc="-1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and</a:t>
            </a:r>
            <a:r>
              <a:rPr sz="2000" b="1" i="1" u="sng" spc="114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 </a:t>
            </a:r>
            <a:r>
              <a:rPr sz="2000" b="1" i="1" u="sng" spc="-30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Indicators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0739" y="2575051"/>
            <a:ext cx="6853555" cy="23348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69265" algn="l"/>
              </a:tabLst>
            </a:pPr>
            <a:r>
              <a:rPr sz="1800" b="1" i="1" spc="-175" dirty="0">
                <a:solidFill>
                  <a:srgbClr val="6F2F9F"/>
                </a:solidFill>
                <a:latin typeface="Arial"/>
                <a:cs typeface="Arial"/>
              </a:rPr>
              <a:t>1)	</a:t>
            </a:r>
            <a:r>
              <a:rPr sz="2000" b="1" i="1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Performance</a:t>
            </a:r>
            <a:r>
              <a:rPr sz="2000" b="1" i="1" u="sng" spc="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000" b="1" i="1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Questions</a:t>
            </a:r>
            <a:endParaRPr sz="2000">
              <a:latin typeface="Arial"/>
              <a:cs typeface="Arial"/>
            </a:endParaRPr>
          </a:p>
          <a:p>
            <a:pPr marL="332740" marR="5080" indent="-320040">
              <a:lnSpc>
                <a:spcPct val="150000"/>
              </a:lnSpc>
              <a:spcBef>
                <a:spcPts val="695"/>
              </a:spcBef>
              <a:buClr>
                <a:srgbClr val="6F2F9F"/>
              </a:buClr>
              <a:buSzPct val="90000"/>
              <a:buFont typeface="Arial"/>
              <a:buChar char=""/>
              <a:tabLst>
                <a:tab pos="484505" algn="l"/>
                <a:tab pos="485140" algn="l"/>
                <a:tab pos="804545" algn="l"/>
                <a:tab pos="2343785" algn="l"/>
                <a:tab pos="3450590" algn="l"/>
                <a:tab pos="3773804" algn="l"/>
                <a:tab pos="4438650" algn="l"/>
                <a:tab pos="4806950" algn="l"/>
                <a:tab pos="5528945" algn="l"/>
                <a:tab pos="5962015" algn="l"/>
              </a:tabLst>
            </a:pPr>
            <a:r>
              <a:rPr dirty="0"/>
              <a:t>	</a:t>
            </a:r>
            <a:r>
              <a:rPr sz="2000" spc="-10" dirty="0">
                <a:latin typeface="Arial"/>
                <a:cs typeface="Arial"/>
              </a:rPr>
              <a:t>A	</a:t>
            </a:r>
            <a:r>
              <a:rPr sz="2000" spc="-45" dirty="0">
                <a:latin typeface="Arial"/>
                <a:cs typeface="Arial"/>
              </a:rPr>
              <a:t>performance	</a:t>
            </a:r>
            <a:r>
              <a:rPr sz="2000" spc="-30" dirty="0">
                <a:latin typeface="Arial"/>
                <a:cs typeface="Arial"/>
              </a:rPr>
              <a:t>question	</a:t>
            </a:r>
            <a:r>
              <a:rPr sz="2000" spc="-65" dirty="0">
                <a:latin typeface="Arial"/>
                <a:cs typeface="Arial"/>
              </a:rPr>
              <a:t>is	</a:t>
            </a:r>
            <a:r>
              <a:rPr sz="2000" spc="-90" dirty="0">
                <a:latin typeface="Arial"/>
                <a:cs typeface="Arial"/>
              </a:rPr>
              <a:t>used	</a:t>
            </a:r>
            <a:r>
              <a:rPr sz="2000" dirty="0">
                <a:latin typeface="Arial"/>
                <a:cs typeface="Arial"/>
              </a:rPr>
              <a:t>to	</a:t>
            </a:r>
            <a:r>
              <a:rPr sz="2000" spc="-65" dirty="0">
                <a:latin typeface="Arial"/>
                <a:cs typeface="Arial"/>
              </a:rPr>
              <a:t>focus	</a:t>
            </a:r>
            <a:r>
              <a:rPr sz="2000" spc="-20" dirty="0">
                <a:latin typeface="Arial"/>
                <a:cs typeface="Arial"/>
              </a:rPr>
              <a:t>on	</a:t>
            </a:r>
            <a:r>
              <a:rPr sz="2000" spc="-35" dirty="0">
                <a:latin typeface="Arial"/>
                <a:cs typeface="Arial"/>
              </a:rPr>
              <a:t>whether </a:t>
            </a:r>
            <a:r>
              <a:rPr sz="2000" spc="-10" dirty="0">
                <a:latin typeface="Arial"/>
                <a:cs typeface="Arial"/>
              </a:rPr>
              <a:t>performing </a:t>
            </a:r>
            <a:r>
              <a:rPr sz="2000" spc="-175" dirty="0">
                <a:latin typeface="Arial"/>
                <a:cs typeface="Arial"/>
              </a:rPr>
              <a:t>as  </a:t>
            </a:r>
            <a:r>
              <a:rPr sz="2000" spc="-40" dirty="0">
                <a:latin typeface="Arial"/>
                <a:cs typeface="Arial"/>
              </a:rPr>
              <a:t>planned </a:t>
            </a:r>
            <a:r>
              <a:rPr sz="2000" spc="-50" dirty="0">
                <a:latin typeface="Arial"/>
                <a:cs typeface="Arial"/>
              </a:rPr>
              <a:t>and </a:t>
            </a:r>
            <a:r>
              <a:rPr sz="2000" spc="30" dirty="0">
                <a:latin typeface="Arial"/>
                <a:cs typeface="Arial"/>
              </a:rPr>
              <a:t>if </a:t>
            </a:r>
            <a:r>
              <a:rPr sz="2000" spc="-5" dirty="0">
                <a:latin typeface="Arial"/>
                <a:cs typeface="Arial"/>
              </a:rPr>
              <a:t>not, </a:t>
            </a:r>
            <a:r>
              <a:rPr sz="2000" spc="-25" dirty="0">
                <a:latin typeface="Arial"/>
                <a:cs typeface="Arial"/>
              </a:rPr>
              <a:t>why</a:t>
            </a:r>
            <a:r>
              <a:rPr sz="2000" spc="204" dirty="0">
                <a:latin typeface="Arial"/>
                <a:cs typeface="Arial"/>
              </a:rPr>
              <a:t> </a:t>
            </a:r>
            <a:r>
              <a:rPr sz="2000" spc="20" dirty="0">
                <a:latin typeface="Arial"/>
                <a:cs typeface="Arial"/>
              </a:rPr>
              <a:t>not.</a:t>
            </a:r>
            <a:endParaRPr sz="2000">
              <a:latin typeface="Arial"/>
              <a:cs typeface="Arial"/>
            </a:endParaRPr>
          </a:p>
          <a:p>
            <a:pPr marL="332740" marR="85725" indent="-320040">
              <a:lnSpc>
                <a:spcPct val="150000"/>
              </a:lnSpc>
              <a:spcBef>
                <a:spcPts val="700"/>
              </a:spcBef>
              <a:buClr>
                <a:srgbClr val="6F2F9F"/>
              </a:buClr>
              <a:buSzPct val="90000"/>
              <a:buChar char=""/>
              <a:tabLst>
                <a:tab pos="332105" algn="l"/>
                <a:tab pos="332740" algn="l"/>
                <a:tab pos="1880870" algn="l"/>
                <a:tab pos="3096895" algn="l"/>
                <a:tab pos="3657600" algn="l"/>
                <a:tab pos="4075429" algn="l"/>
                <a:tab pos="4993005" algn="l"/>
                <a:tab pos="5407660" algn="l"/>
                <a:tab pos="5922645" algn="l"/>
              </a:tabLst>
            </a:pPr>
            <a:r>
              <a:rPr sz="2000" spc="-229" dirty="0">
                <a:latin typeface="Arial"/>
                <a:cs typeface="Arial"/>
              </a:rPr>
              <a:t>P</a:t>
            </a:r>
            <a:r>
              <a:rPr sz="2000" spc="-155" dirty="0">
                <a:latin typeface="Arial"/>
                <a:cs typeface="Arial"/>
              </a:rPr>
              <a:t>e</a:t>
            </a:r>
            <a:r>
              <a:rPr sz="2000" spc="45" dirty="0">
                <a:latin typeface="Arial"/>
                <a:cs typeface="Arial"/>
              </a:rPr>
              <a:t>r</a:t>
            </a:r>
            <a:r>
              <a:rPr sz="2000" spc="5" dirty="0">
                <a:latin typeface="Arial"/>
                <a:cs typeface="Arial"/>
              </a:rPr>
              <a:t>f</a:t>
            </a:r>
            <a:r>
              <a:rPr sz="2000" spc="-35" dirty="0">
                <a:latin typeface="Arial"/>
                <a:cs typeface="Arial"/>
              </a:rPr>
              <a:t>o</a:t>
            </a:r>
            <a:r>
              <a:rPr sz="2000" spc="45" dirty="0">
                <a:latin typeface="Arial"/>
                <a:cs typeface="Arial"/>
              </a:rPr>
              <a:t>r</a:t>
            </a:r>
            <a:r>
              <a:rPr sz="2000" spc="20" dirty="0">
                <a:latin typeface="Arial"/>
                <a:cs typeface="Arial"/>
              </a:rPr>
              <a:t>m</a:t>
            </a:r>
            <a:r>
              <a:rPr sz="2000" spc="-160" dirty="0">
                <a:latin typeface="Arial"/>
                <a:cs typeface="Arial"/>
              </a:rPr>
              <a:t>a</a:t>
            </a:r>
            <a:r>
              <a:rPr sz="2000" spc="35" dirty="0">
                <a:latin typeface="Arial"/>
                <a:cs typeface="Arial"/>
              </a:rPr>
              <a:t>n</a:t>
            </a:r>
            <a:r>
              <a:rPr sz="2000" spc="-140" dirty="0">
                <a:latin typeface="Arial"/>
                <a:cs typeface="Arial"/>
              </a:rPr>
              <a:t>c</a:t>
            </a:r>
            <a:r>
              <a:rPr sz="2000" spc="-160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5" dirty="0">
                <a:latin typeface="Arial"/>
                <a:cs typeface="Arial"/>
              </a:rPr>
              <a:t>q</a:t>
            </a:r>
            <a:r>
              <a:rPr sz="2000" spc="25" dirty="0">
                <a:latin typeface="Arial"/>
                <a:cs typeface="Arial"/>
              </a:rPr>
              <a:t>u</a:t>
            </a:r>
            <a:r>
              <a:rPr sz="2000" spc="-160" dirty="0">
                <a:latin typeface="Arial"/>
                <a:cs typeface="Arial"/>
              </a:rPr>
              <a:t>e</a:t>
            </a:r>
            <a:r>
              <a:rPr sz="2000" spc="-185" dirty="0">
                <a:latin typeface="Arial"/>
                <a:cs typeface="Arial"/>
              </a:rPr>
              <a:t>s</a:t>
            </a:r>
            <a:r>
              <a:rPr sz="2000" spc="60" dirty="0">
                <a:latin typeface="Arial"/>
                <a:cs typeface="Arial"/>
              </a:rPr>
              <a:t>ti</a:t>
            </a:r>
            <a:r>
              <a:rPr sz="2000" spc="-35" dirty="0">
                <a:latin typeface="Arial"/>
                <a:cs typeface="Arial"/>
              </a:rPr>
              <a:t>o</a:t>
            </a:r>
            <a:r>
              <a:rPr sz="2000" spc="10" dirty="0">
                <a:latin typeface="Arial"/>
                <a:cs typeface="Arial"/>
              </a:rPr>
              <a:t>n</a:t>
            </a:r>
            <a:r>
              <a:rPr sz="2000" spc="-19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5" dirty="0">
                <a:latin typeface="Arial"/>
                <a:cs typeface="Arial"/>
              </a:rPr>
              <a:t>w</a:t>
            </a:r>
            <a:r>
              <a:rPr sz="2000" spc="65" dirty="0">
                <a:latin typeface="Arial"/>
                <a:cs typeface="Arial"/>
              </a:rPr>
              <a:t>i</a:t>
            </a:r>
            <a:r>
              <a:rPr sz="2000" spc="45" dirty="0">
                <a:latin typeface="Arial"/>
                <a:cs typeface="Arial"/>
              </a:rPr>
              <a:t>l</a:t>
            </a:r>
            <a:r>
              <a:rPr sz="2000" spc="-5" dirty="0">
                <a:latin typeface="Arial"/>
                <a:cs typeface="Arial"/>
              </a:rPr>
              <a:t>l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b</a:t>
            </a:r>
            <a:r>
              <a:rPr sz="2000" spc="-160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10" dirty="0">
                <a:solidFill>
                  <a:srgbClr val="00AF4F"/>
                </a:solidFill>
                <a:latin typeface="Arial"/>
                <a:cs typeface="Arial"/>
              </a:rPr>
              <a:t>g</a:t>
            </a:r>
            <a:r>
              <a:rPr sz="2000" spc="5" dirty="0">
                <a:solidFill>
                  <a:srgbClr val="00AF4F"/>
                </a:solidFill>
                <a:latin typeface="Arial"/>
                <a:cs typeface="Arial"/>
              </a:rPr>
              <a:t>u</a:t>
            </a:r>
            <a:r>
              <a:rPr sz="2000" spc="60" dirty="0">
                <a:solidFill>
                  <a:srgbClr val="00AF4F"/>
                </a:solidFill>
                <a:latin typeface="Arial"/>
                <a:cs typeface="Arial"/>
              </a:rPr>
              <a:t>i</a:t>
            </a:r>
            <a:r>
              <a:rPr sz="2000" spc="-75" dirty="0">
                <a:solidFill>
                  <a:srgbClr val="00AF4F"/>
                </a:solidFill>
                <a:latin typeface="Arial"/>
                <a:cs typeface="Arial"/>
              </a:rPr>
              <a:t>d</a:t>
            </a:r>
            <a:r>
              <a:rPr sz="2000" spc="-50" dirty="0">
                <a:solidFill>
                  <a:srgbClr val="00AF4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00AF4F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00AF4F"/>
                </a:solidFill>
                <a:latin typeface="Arial"/>
                <a:cs typeface="Arial"/>
              </a:rPr>
              <a:t>	</a:t>
            </a:r>
            <a:r>
              <a:rPr sz="2000" spc="-35" dirty="0">
                <a:solidFill>
                  <a:srgbClr val="00AF4F"/>
                </a:solidFill>
                <a:latin typeface="Arial"/>
                <a:cs typeface="Arial"/>
              </a:rPr>
              <a:t>b</a:t>
            </a:r>
            <a:r>
              <a:rPr sz="2000" spc="-45" dirty="0">
                <a:solidFill>
                  <a:srgbClr val="00AF4F"/>
                </a:solidFill>
                <a:latin typeface="Arial"/>
                <a:cs typeface="Arial"/>
              </a:rPr>
              <a:t>y</a:t>
            </a:r>
            <a:r>
              <a:rPr sz="2000" dirty="0">
                <a:solidFill>
                  <a:srgbClr val="00AF4F"/>
                </a:solidFill>
                <a:latin typeface="Arial"/>
                <a:cs typeface="Arial"/>
              </a:rPr>
              <a:t>	</a:t>
            </a:r>
            <a:r>
              <a:rPr sz="2000" spc="80" dirty="0">
                <a:solidFill>
                  <a:srgbClr val="00AF4F"/>
                </a:solidFill>
                <a:latin typeface="Arial"/>
                <a:cs typeface="Arial"/>
              </a:rPr>
              <a:t>t</a:t>
            </a:r>
            <a:r>
              <a:rPr sz="2000" spc="15" dirty="0">
                <a:solidFill>
                  <a:srgbClr val="00AF4F"/>
                </a:solidFill>
                <a:latin typeface="Arial"/>
                <a:cs typeface="Arial"/>
              </a:rPr>
              <a:t>h</a:t>
            </a:r>
            <a:r>
              <a:rPr sz="2000" spc="-160" dirty="0">
                <a:solidFill>
                  <a:srgbClr val="00AF4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00AF4F"/>
                </a:solidFill>
                <a:latin typeface="Arial"/>
                <a:cs typeface="Arial"/>
              </a:rPr>
              <a:t>	</a:t>
            </a:r>
            <a:r>
              <a:rPr sz="2000" spc="-10" dirty="0">
                <a:solidFill>
                  <a:srgbClr val="00AF4F"/>
                </a:solidFill>
                <a:latin typeface="Arial"/>
                <a:cs typeface="Arial"/>
              </a:rPr>
              <a:t>b</a:t>
            </a:r>
            <a:r>
              <a:rPr sz="2000" spc="20" dirty="0">
                <a:solidFill>
                  <a:srgbClr val="00AF4F"/>
                </a:solidFill>
                <a:latin typeface="Arial"/>
                <a:cs typeface="Arial"/>
              </a:rPr>
              <a:t>r</a:t>
            </a:r>
            <a:r>
              <a:rPr sz="2000" spc="-35" dirty="0">
                <a:solidFill>
                  <a:srgbClr val="00AF4F"/>
                </a:solidFill>
                <a:latin typeface="Arial"/>
                <a:cs typeface="Arial"/>
              </a:rPr>
              <a:t>o</a:t>
            </a:r>
            <a:r>
              <a:rPr sz="2000" spc="-160" dirty="0">
                <a:solidFill>
                  <a:srgbClr val="00AF4F"/>
                </a:solidFill>
                <a:latin typeface="Arial"/>
                <a:cs typeface="Arial"/>
              </a:rPr>
              <a:t>a</a:t>
            </a:r>
            <a:r>
              <a:rPr sz="2000" spc="-75" dirty="0">
                <a:solidFill>
                  <a:srgbClr val="00AF4F"/>
                </a:solidFill>
                <a:latin typeface="Arial"/>
                <a:cs typeface="Arial"/>
              </a:rPr>
              <a:t>d</a:t>
            </a:r>
            <a:r>
              <a:rPr sz="2000" spc="-70" dirty="0">
                <a:solidFill>
                  <a:srgbClr val="00AF4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00AF4F"/>
                </a:solidFill>
                <a:latin typeface="Arial"/>
                <a:cs typeface="Arial"/>
              </a:rPr>
              <a:t>r  </a:t>
            </a:r>
            <a:r>
              <a:rPr sz="2000" spc="-45" dirty="0">
                <a:solidFill>
                  <a:srgbClr val="00AF4F"/>
                </a:solidFill>
                <a:latin typeface="Arial"/>
                <a:cs typeface="Arial"/>
              </a:rPr>
              <a:t>objective, </a:t>
            </a:r>
            <a:r>
              <a:rPr sz="2000" spc="-30" dirty="0">
                <a:solidFill>
                  <a:srgbClr val="00AF4F"/>
                </a:solidFill>
                <a:latin typeface="Arial"/>
                <a:cs typeface="Arial"/>
              </a:rPr>
              <a:t>the </a:t>
            </a:r>
            <a:r>
              <a:rPr sz="2000" spc="-35" dirty="0">
                <a:solidFill>
                  <a:srgbClr val="00AF4F"/>
                </a:solidFill>
                <a:latin typeface="Arial"/>
                <a:cs typeface="Arial"/>
              </a:rPr>
              <a:t>project </a:t>
            </a:r>
            <a:r>
              <a:rPr sz="2000" spc="-25" dirty="0">
                <a:solidFill>
                  <a:srgbClr val="00AF4F"/>
                </a:solidFill>
                <a:latin typeface="Arial"/>
                <a:cs typeface="Arial"/>
              </a:rPr>
              <a:t>outputs,</a:t>
            </a:r>
            <a:r>
              <a:rPr sz="2000" spc="235" dirty="0">
                <a:solidFill>
                  <a:srgbClr val="00AF4F"/>
                </a:solidFill>
                <a:latin typeface="Arial"/>
                <a:cs typeface="Arial"/>
              </a:rPr>
              <a:t> </a:t>
            </a:r>
            <a:r>
              <a:rPr sz="2000" spc="-175" dirty="0">
                <a:solidFill>
                  <a:srgbClr val="00AF4F"/>
                </a:solidFill>
                <a:latin typeface="Arial"/>
                <a:cs typeface="Arial"/>
              </a:rPr>
              <a:t>as </a:t>
            </a:r>
            <a:r>
              <a:rPr sz="2000" spc="-40" dirty="0">
                <a:solidFill>
                  <a:srgbClr val="00AF4F"/>
                </a:solidFill>
                <a:latin typeface="Arial"/>
                <a:cs typeface="Arial"/>
              </a:rPr>
              <a:t>well </a:t>
            </a:r>
            <a:r>
              <a:rPr sz="2000" spc="-175" dirty="0">
                <a:solidFill>
                  <a:srgbClr val="00AF4F"/>
                </a:solidFill>
                <a:latin typeface="Arial"/>
                <a:cs typeface="Arial"/>
              </a:rPr>
              <a:t>as </a:t>
            </a:r>
            <a:r>
              <a:rPr sz="2000" spc="-30" dirty="0">
                <a:solidFill>
                  <a:srgbClr val="00AF4F"/>
                </a:solidFill>
                <a:latin typeface="Arial"/>
                <a:cs typeface="Arial"/>
              </a:rPr>
              <a:t>the </a:t>
            </a:r>
            <a:r>
              <a:rPr sz="2000" spc="-40" dirty="0">
                <a:solidFill>
                  <a:srgbClr val="00AF4F"/>
                </a:solidFill>
                <a:latin typeface="Arial"/>
                <a:cs typeface="Arial"/>
              </a:rPr>
              <a:t>M&amp;E </a:t>
            </a:r>
            <a:r>
              <a:rPr sz="2000" spc="-45" dirty="0">
                <a:solidFill>
                  <a:srgbClr val="00AF4F"/>
                </a:solidFill>
                <a:latin typeface="Arial"/>
                <a:cs typeface="Arial"/>
              </a:rPr>
              <a:t>purpose</a:t>
            </a:r>
            <a:r>
              <a:rPr sz="2000" spc="-45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41995" y="3120644"/>
            <a:ext cx="137287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80670" algn="l"/>
                <a:tab pos="1192530" algn="l"/>
              </a:tabLst>
            </a:pPr>
            <a:r>
              <a:rPr sz="2000" spc="-160" dirty="0">
                <a:latin typeface="Arial"/>
                <a:cs typeface="Arial"/>
              </a:rPr>
              <a:t>a	</a:t>
            </a:r>
            <a:r>
              <a:rPr sz="2000" spc="-10" dirty="0">
                <a:latin typeface="Arial"/>
                <a:cs typeface="Arial"/>
              </a:rPr>
              <a:t>p</a:t>
            </a:r>
            <a:r>
              <a:rPr sz="2000" spc="20" dirty="0">
                <a:latin typeface="Arial"/>
                <a:cs typeface="Arial"/>
              </a:rPr>
              <a:t>r</a:t>
            </a:r>
            <a:r>
              <a:rPr sz="2000" spc="-35" dirty="0">
                <a:latin typeface="Arial"/>
                <a:cs typeface="Arial"/>
              </a:rPr>
              <a:t>o</a:t>
            </a:r>
            <a:r>
              <a:rPr sz="2000" spc="35" dirty="0">
                <a:latin typeface="Arial"/>
                <a:cs typeface="Arial"/>
              </a:rPr>
              <a:t>j</a:t>
            </a:r>
            <a:r>
              <a:rPr sz="2000" spc="-160" dirty="0">
                <a:latin typeface="Arial"/>
                <a:cs typeface="Arial"/>
              </a:rPr>
              <a:t>e</a:t>
            </a:r>
            <a:r>
              <a:rPr sz="2000" spc="-90" dirty="0">
                <a:latin typeface="Arial"/>
                <a:cs typeface="Arial"/>
              </a:rPr>
              <a:t>c</a:t>
            </a:r>
            <a:r>
              <a:rPr sz="2000" spc="-5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60" dirty="0">
                <a:latin typeface="Arial"/>
                <a:cs typeface="Arial"/>
              </a:rPr>
              <a:t>i</a:t>
            </a:r>
            <a:r>
              <a:rPr sz="2000" spc="-195" dirty="0"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59700" y="4123435"/>
            <a:ext cx="142748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spc="-75" dirty="0">
                <a:solidFill>
                  <a:srgbClr val="00AF4F"/>
                </a:solidFill>
                <a:latin typeface="Arial"/>
                <a:cs typeface="Arial"/>
              </a:rPr>
              <a:t>de</a:t>
            </a:r>
            <a:r>
              <a:rPr sz="2000" spc="-90" dirty="0">
                <a:solidFill>
                  <a:srgbClr val="00AF4F"/>
                </a:solidFill>
                <a:latin typeface="Arial"/>
                <a:cs typeface="Arial"/>
              </a:rPr>
              <a:t>v</a:t>
            </a:r>
            <a:r>
              <a:rPr sz="2000" spc="-155" dirty="0">
                <a:solidFill>
                  <a:srgbClr val="00AF4F"/>
                </a:solidFill>
                <a:latin typeface="Arial"/>
                <a:cs typeface="Arial"/>
              </a:rPr>
              <a:t>e</a:t>
            </a:r>
            <a:r>
              <a:rPr sz="2000" spc="40" dirty="0">
                <a:solidFill>
                  <a:srgbClr val="00AF4F"/>
                </a:solidFill>
                <a:latin typeface="Arial"/>
                <a:cs typeface="Arial"/>
              </a:rPr>
              <a:t>l</a:t>
            </a:r>
            <a:r>
              <a:rPr sz="2000" spc="-10" dirty="0">
                <a:solidFill>
                  <a:srgbClr val="00AF4F"/>
                </a:solidFill>
                <a:latin typeface="Arial"/>
                <a:cs typeface="Arial"/>
              </a:rPr>
              <a:t>o</a:t>
            </a:r>
            <a:r>
              <a:rPr sz="2000" spc="10" dirty="0">
                <a:solidFill>
                  <a:srgbClr val="00AF4F"/>
                </a:solidFill>
                <a:latin typeface="Arial"/>
                <a:cs typeface="Arial"/>
              </a:rPr>
              <a:t>p</a:t>
            </a:r>
            <a:r>
              <a:rPr sz="2000" spc="20" dirty="0">
                <a:solidFill>
                  <a:srgbClr val="00AF4F"/>
                </a:solidFill>
                <a:latin typeface="Arial"/>
                <a:cs typeface="Arial"/>
              </a:rPr>
              <a:t>m</a:t>
            </a:r>
            <a:r>
              <a:rPr sz="2000" spc="-155" dirty="0">
                <a:solidFill>
                  <a:srgbClr val="00AF4F"/>
                </a:solidFill>
                <a:latin typeface="Arial"/>
                <a:cs typeface="Arial"/>
              </a:rPr>
              <a:t>e</a:t>
            </a:r>
            <a:r>
              <a:rPr sz="2000" spc="35" dirty="0">
                <a:solidFill>
                  <a:srgbClr val="00AF4F"/>
                </a:solidFill>
                <a:latin typeface="Arial"/>
                <a:cs typeface="Arial"/>
              </a:rPr>
              <a:t>n</a:t>
            </a:r>
            <a:r>
              <a:rPr sz="2000" spc="-5" dirty="0">
                <a:solidFill>
                  <a:srgbClr val="00AF4F"/>
                </a:solidFill>
                <a:latin typeface="Arial"/>
                <a:cs typeface="Arial"/>
              </a:rPr>
              <a:t>t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0739" y="4972608"/>
            <a:ext cx="837374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marR="5080" indent="-320040">
              <a:lnSpc>
                <a:spcPct val="150000"/>
              </a:lnSpc>
              <a:spcBef>
                <a:spcPts val="100"/>
              </a:spcBef>
              <a:tabLst>
                <a:tab pos="332740" algn="l"/>
                <a:tab pos="2541905" algn="l"/>
                <a:tab pos="3712845" algn="l"/>
                <a:tab pos="6227445" algn="l"/>
                <a:tab pos="6504305" algn="l"/>
                <a:tab pos="7022465" algn="l"/>
                <a:tab pos="8147684" algn="l"/>
              </a:tabLst>
            </a:pPr>
            <a:r>
              <a:rPr sz="1800" spc="105" dirty="0">
                <a:solidFill>
                  <a:srgbClr val="6F2F9F"/>
                </a:solidFill>
                <a:latin typeface="Arial"/>
                <a:cs typeface="Arial"/>
              </a:rPr>
              <a:t>	</a:t>
            </a:r>
            <a:r>
              <a:rPr sz="2000" spc="20" dirty="0">
                <a:latin typeface="Arial"/>
                <a:cs typeface="Arial"/>
              </a:rPr>
              <a:t>O</a:t>
            </a:r>
            <a:r>
              <a:rPr sz="2000" spc="35" dirty="0">
                <a:latin typeface="Arial"/>
                <a:cs typeface="Arial"/>
              </a:rPr>
              <a:t>n</a:t>
            </a:r>
            <a:r>
              <a:rPr sz="2000" spc="-140" dirty="0">
                <a:latin typeface="Arial"/>
                <a:cs typeface="Arial"/>
              </a:rPr>
              <a:t>c</a:t>
            </a:r>
            <a:r>
              <a:rPr sz="2000" spc="-160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65" dirty="0">
                <a:latin typeface="Arial"/>
                <a:cs typeface="Arial"/>
              </a:rPr>
              <a:t> </a:t>
            </a:r>
            <a:r>
              <a:rPr sz="2000" spc="10" dirty="0">
                <a:latin typeface="Arial"/>
                <a:cs typeface="Arial"/>
              </a:rPr>
              <a:t>p</a:t>
            </a:r>
            <a:r>
              <a:rPr sz="2000" spc="-155" dirty="0">
                <a:latin typeface="Arial"/>
                <a:cs typeface="Arial"/>
              </a:rPr>
              <a:t>e</a:t>
            </a:r>
            <a:r>
              <a:rPr sz="2000" spc="45" dirty="0">
                <a:latin typeface="Arial"/>
                <a:cs typeface="Arial"/>
              </a:rPr>
              <a:t>r</a:t>
            </a:r>
            <a:r>
              <a:rPr sz="2000" spc="5" dirty="0">
                <a:latin typeface="Arial"/>
                <a:cs typeface="Arial"/>
              </a:rPr>
              <a:t>f</a:t>
            </a:r>
            <a:r>
              <a:rPr sz="2000" spc="-35" dirty="0">
                <a:latin typeface="Arial"/>
                <a:cs typeface="Arial"/>
              </a:rPr>
              <a:t>o</a:t>
            </a:r>
            <a:r>
              <a:rPr sz="2000" spc="45" dirty="0">
                <a:latin typeface="Arial"/>
                <a:cs typeface="Arial"/>
              </a:rPr>
              <a:t>r</a:t>
            </a:r>
            <a:r>
              <a:rPr sz="2000" spc="20" dirty="0">
                <a:latin typeface="Arial"/>
                <a:cs typeface="Arial"/>
              </a:rPr>
              <a:t>m</a:t>
            </a:r>
            <a:r>
              <a:rPr sz="2000" spc="-160" dirty="0">
                <a:latin typeface="Arial"/>
                <a:cs typeface="Arial"/>
              </a:rPr>
              <a:t>a</a:t>
            </a:r>
            <a:r>
              <a:rPr sz="2000" spc="35" dirty="0">
                <a:latin typeface="Arial"/>
                <a:cs typeface="Arial"/>
              </a:rPr>
              <a:t>n</a:t>
            </a:r>
            <a:r>
              <a:rPr sz="2000" spc="-140" dirty="0">
                <a:latin typeface="Arial"/>
                <a:cs typeface="Arial"/>
              </a:rPr>
              <a:t>c</a:t>
            </a:r>
            <a:r>
              <a:rPr sz="2000" spc="-160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5" dirty="0">
                <a:latin typeface="Arial"/>
                <a:cs typeface="Arial"/>
              </a:rPr>
              <a:t>q</a:t>
            </a:r>
            <a:r>
              <a:rPr sz="2000" dirty="0">
                <a:latin typeface="Arial"/>
                <a:cs typeface="Arial"/>
              </a:rPr>
              <a:t>u</a:t>
            </a:r>
            <a:r>
              <a:rPr sz="2000" spc="-160" dirty="0">
                <a:latin typeface="Arial"/>
                <a:cs typeface="Arial"/>
              </a:rPr>
              <a:t>e</a:t>
            </a:r>
            <a:r>
              <a:rPr sz="2000" spc="-185" dirty="0">
                <a:latin typeface="Arial"/>
                <a:cs typeface="Arial"/>
              </a:rPr>
              <a:t>s</a:t>
            </a:r>
            <a:r>
              <a:rPr sz="2000" spc="60" dirty="0">
                <a:latin typeface="Arial"/>
                <a:cs typeface="Arial"/>
              </a:rPr>
              <a:t>ti</a:t>
            </a:r>
            <a:r>
              <a:rPr sz="2000" spc="-35" dirty="0">
                <a:latin typeface="Arial"/>
                <a:cs typeface="Arial"/>
              </a:rPr>
              <a:t>o</a:t>
            </a:r>
            <a:r>
              <a:rPr sz="2000" spc="10" dirty="0">
                <a:latin typeface="Arial"/>
                <a:cs typeface="Arial"/>
              </a:rPr>
              <a:t>n</a:t>
            </a:r>
            <a:r>
              <a:rPr sz="2000" spc="-19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15" dirty="0">
                <a:latin typeface="Arial"/>
                <a:cs typeface="Arial"/>
              </a:rPr>
              <a:t>h</a:t>
            </a:r>
            <a:r>
              <a:rPr sz="2000" spc="-204" dirty="0">
                <a:latin typeface="Arial"/>
                <a:cs typeface="Arial"/>
              </a:rPr>
              <a:t>a</a:t>
            </a:r>
            <a:r>
              <a:rPr sz="2000" spc="-90" dirty="0">
                <a:latin typeface="Arial"/>
                <a:cs typeface="Arial"/>
              </a:rPr>
              <a:t>v</a:t>
            </a:r>
            <a:r>
              <a:rPr sz="2000" spc="-160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7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b</a:t>
            </a:r>
            <a:r>
              <a:rPr sz="2000" spc="-160" dirty="0">
                <a:latin typeface="Arial"/>
                <a:cs typeface="Arial"/>
              </a:rPr>
              <a:t>e</a:t>
            </a:r>
            <a:r>
              <a:rPr sz="2000" spc="-155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n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55" dirty="0">
                <a:latin typeface="Arial"/>
                <a:cs typeface="Arial"/>
              </a:rPr>
              <a:t> </a:t>
            </a:r>
            <a:r>
              <a:rPr sz="2000" spc="60" dirty="0">
                <a:latin typeface="Arial"/>
                <a:cs typeface="Arial"/>
              </a:rPr>
              <a:t>i</a:t>
            </a:r>
            <a:r>
              <a:rPr sz="2000" spc="-75" dirty="0">
                <a:latin typeface="Arial"/>
                <a:cs typeface="Arial"/>
              </a:rPr>
              <a:t>d</a:t>
            </a:r>
            <a:r>
              <a:rPr sz="2000" spc="-70" dirty="0">
                <a:latin typeface="Arial"/>
                <a:cs typeface="Arial"/>
              </a:rPr>
              <a:t>e</a:t>
            </a:r>
            <a:r>
              <a:rPr sz="2000" spc="15" dirty="0">
                <a:latin typeface="Arial"/>
                <a:cs typeface="Arial"/>
              </a:rPr>
              <a:t>n</a:t>
            </a:r>
            <a:r>
              <a:rPr sz="2000" spc="60" dirty="0">
                <a:latin typeface="Arial"/>
                <a:cs typeface="Arial"/>
              </a:rPr>
              <a:t>t</a:t>
            </a:r>
            <a:r>
              <a:rPr sz="2000" spc="65" dirty="0">
                <a:latin typeface="Arial"/>
                <a:cs typeface="Arial"/>
              </a:rPr>
              <a:t>i</a:t>
            </a:r>
            <a:r>
              <a:rPr sz="2000" spc="80" dirty="0">
                <a:latin typeface="Arial"/>
                <a:cs typeface="Arial"/>
              </a:rPr>
              <a:t>f</a:t>
            </a:r>
            <a:r>
              <a:rPr sz="2000" spc="60" dirty="0">
                <a:latin typeface="Arial"/>
                <a:cs typeface="Arial"/>
              </a:rPr>
              <a:t>i</a:t>
            </a:r>
            <a:r>
              <a:rPr sz="2000" spc="-160" dirty="0">
                <a:latin typeface="Arial"/>
                <a:cs typeface="Arial"/>
              </a:rPr>
              <a:t>e</a:t>
            </a:r>
            <a:r>
              <a:rPr sz="2000" spc="-25" dirty="0">
                <a:latin typeface="Arial"/>
                <a:cs typeface="Arial"/>
              </a:rPr>
              <a:t>d</a:t>
            </a:r>
            <a:r>
              <a:rPr sz="2000" spc="-20" dirty="0">
                <a:latin typeface="Arial"/>
                <a:cs typeface="Arial"/>
              </a:rPr>
              <a:t>,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65" dirty="0">
                <a:latin typeface="Arial"/>
                <a:cs typeface="Arial"/>
              </a:rPr>
              <a:t>i</a:t>
            </a:r>
            <a:r>
              <a:rPr sz="2000" spc="-5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5" dirty="0">
                <a:latin typeface="Arial"/>
                <a:cs typeface="Arial"/>
              </a:rPr>
              <a:t>w</a:t>
            </a:r>
            <a:r>
              <a:rPr sz="2000" spc="65" dirty="0">
                <a:latin typeface="Arial"/>
                <a:cs typeface="Arial"/>
              </a:rPr>
              <a:t>i</a:t>
            </a:r>
            <a:r>
              <a:rPr sz="2000" spc="45" dirty="0">
                <a:latin typeface="Arial"/>
                <a:cs typeface="Arial"/>
              </a:rPr>
              <a:t>l</a:t>
            </a:r>
            <a:r>
              <a:rPr sz="2000" spc="-5" dirty="0">
                <a:latin typeface="Arial"/>
                <a:cs typeface="Arial"/>
              </a:rPr>
              <a:t>l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b</a:t>
            </a:r>
            <a:r>
              <a:rPr sz="2000" spc="-160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220" dirty="0">
                <a:latin typeface="Arial"/>
                <a:cs typeface="Arial"/>
              </a:rPr>
              <a:t> </a:t>
            </a:r>
            <a:r>
              <a:rPr sz="2000" spc="-160" dirty="0">
                <a:latin typeface="Arial"/>
                <a:cs typeface="Arial"/>
              </a:rPr>
              <a:t>ea</a:t>
            </a:r>
            <a:r>
              <a:rPr sz="2000" spc="-185" dirty="0">
                <a:latin typeface="Arial"/>
                <a:cs typeface="Arial"/>
              </a:rPr>
              <a:t>s</a:t>
            </a:r>
            <a:r>
              <a:rPr sz="2000" spc="60" dirty="0">
                <a:latin typeface="Arial"/>
                <a:cs typeface="Arial"/>
              </a:rPr>
              <a:t>i</a:t>
            </a:r>
            <a:r>
              <a:rPr sz="2000" spc="-155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-25" dirty="0">
                <a:latin typeface="Arial"/>
                <a:cs typeface="Arial"/>
              </a:rPr>
              <a:t>o  </a:t>
            </a:r>
            <a:r>
              <a:rPr sz="2000" spc="-55" dirty="0">
                <a:latin typeface="Arial"/>
                <a:cs typeface="Arial"/>
              </a:rPr>
              <a:t>decide </a:t>
            </a:r>
            <a:r>
              <a:rPr sz="2000" spc="-40" dirty="0">
                <a:latin typeface="Arial"/>
                <a:cs typeface="Arial"/>
              </a:rPr>
              <a:t>what </a:t>
            </a:r>
            <a:r>
              <a:rPr sz="2000" spc="5" dirty="0">
                <a:latin typeface="Arial"/>
                <a:cs typeface="Arial"/>
              </a:rPr>
              <a:t>information </a:t>
            </a:r>
            <a:r>
              <a:rPr sz="2000" spc="-65" dirty="0">
                <a:latin typeface="Arial"/>
                <a:cs typeface="Arial"/>
              </a:rPr>
              <a:t>is </a:t>
            </a:r>
            <a:r>
              <a:rPr sz="2000" spc="-80" dirty="0">
                <a:latin typeface="Arial"/>
                <a:cs typeface="Arial"/>
              </a:rPr>
              <a:t>needed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80" dirty="0">
                <a:latin typeface="Arial"/>
                <a:cs typeface="Arial"/>
              </a:rPr>
              <a:t>evaluate </a:t>
            </a:r>
            <a:r>
              <a:rPr sz="2000" spc="-30" dirty="0">
                <a:latin typeface="Arial"/>
                <a:cs typeface="Arial"/>
              </a:rPr>
              <a:t>the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project.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148588" y="901700"/>
            <a:ext cx="16484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185" dirty="0">
                <a:solidFill>
                  <a:srgbClr val="BF0000"/>
                </a:solidFill>
                <a:latin typeface="Arial"/>
                <a:cs typeface="Arial"/>
              </a:rPr>
              <a:t>Cont…...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1283" y="1742948"/>
            <a:ext cx="8592820" cy="44748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550"/>
              </a:lnSpc>
              <a:spcBef>
                <a:spcPts val="90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16</a:t>
            </a:r>
            <a:endParaRPr sz="1400">
              <a:latin typeface="Times New Roman"/>
              <a:cs typeface="Times New Roman"/>
            </a:endParaRPr>
          </a:p>
          <a:p>
            <a:pPr marL="231775" algn="just">
              <a:lnSpc>
                <a:spcPts val="2270"/>
              </a:lnSpc>
            </a:pPr>
            <a:r>
              <a:rPr sz="1800" b="1" i="1" spc="-70" dirty="0">
                <a:solidFill>
                  <a:srgbClr val="6F2F9F"/>
                </a:solidFill>
                <a:latin typeface="Arial"/>
                <a:cs typeface="Arial"/>
              </a:rPr>
              <a:t>2)</a:t>
            </a:r>
            <a:r>
              <a:rPr sz="1800" b="1" i="1" spc="340" dirty="0">
                <a:latin typeface="Arial"/>
                <a:cs typeface="Arial"/>
              </a:rPr>
              <a:t> </a:t>
            </a:r>
            <a:r>
              <a:rPr sz="2000" b="1" i="1" u="sng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Indicators</a:t>
            </a:r>
            <a:r>
              <a:rPr sz="2000" b="1" i="1" u="sng" spc="2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endParaRPr sz="2000">
              <a:latin typeface="Arial"/>
              <a:cs typeface="Arial"/>
            </a:endParaRPr>
          </a:p>
          <a:p>
            <a:pPr marL="551815" marR="8255" indent="-320040" algn="just">
              <a:lnSpc>
                <a:spcPct val="150000"/>
              </a:lnSpc>
              <a:spcBef>
                <a:spcPts val="335"/>
              </a:spcBef>
              <a:buClr>
                <a:srgbClr val="6F2F9F"/>
              </a:buClr>
              <a:buSzPct val="90000"/>
              <a:buChar char=""/>
              <a:tabLst>
                <a:tab pos="553085" algn="l"/>
              </a:tabLst>
            </a:pPr>
            <a:r>
              <a:rPr sz="2000" spc="-30" dirty="0">
                <a:latin typeface="Arial"/>
                <a:cs typeface="Arial"/>
              </a:rPr>
              <a:t>Indicators </a:t>
            </a:r>
            <a:r>
              <a:rPr sz="2000" spc="-100" dirty="0">
                <a:latin typeface="Arial"/>
                <a:cs typeface="Arial"/>
              </a:rPr>
              <a:t>are </a:t>
            </a:r>
            <a:r>
              <a:rPr sz="2000" spc="-60" dirty="0">
                <a:latin typeface="Arial"/>
                <a:cs typeface="Arial"/>
              </a:rPr>
              <a:t>basically </a:t>
            </a:r>
            <a:r>
              <a:rPr sz="2000" spc="-70" dirty="0">
                <a:solidFill>
                  <a:srgbClr val="00AF4F"/>
                </a:solidFill>
                <a:latin typeface="Arial"/>
                <a:cs typeface="Arial"/>
              </a:rPr>
              <a:t>measurements </a:t>
            </a:r>
            <a:r>
              <a:rPr sz="2000" spc="-15" dirty="0">
                <a:solidFill>
                  <a:srgbClr val="00AF4F"/>
                </a:solidFill>
                <a:latin typeface="Arial"/>
                <a:cs typeface="Arial"/>
              </a:rPr>
              <a:t>that </a:t>
            </a:r>
            <a:r>
              <a:rPr sz="2000" spc="-85" dirty="0">
                <a:solidFill>
                  <a:srgbClr val="00AF4F"/>
                </a:solidFill>
                <a:latin typeface="Arial"/>
                <a:cs typeface="Arial"/>
              </a:rPr>
              <a:t>can be used </a:t>
            </a:r>
            <a:r>
              <a:rPr sz="2000" dirty="0">
                <a:solidFill>
                  <a:srgbClr val="00AF4F"/>
                </a:solidFill>
                <a:latin typeface="Arial"/>
                <a:cs typeface="Arial"/>
              </a:rPr>
              <a:t>to </a:t>
            </a:r>
            <a:r>
              <a:rPr sz="2000" spc="-180" dirty="0">
                <a:solidFill>
                  <a:srgbClr val="00AF4F"/>
                </a:solidFill>
                <a:latin typeface="Arial"/>
                <a:cs typeface="Arial"/>
              </a:rPr>
              <a:t>assess </a:t>
            </a:r>
            <a:r>
              <a:rPr sz="2000" spc="-155" dirty="0">
                <a:solidFill>
                  <a:srgbClr val="00AF4F"/>
                </a:solidFill>
                <a:latin typeface="Arial"/>
                <a:cs typeface="Arial"/>
              </a:rPr>
              <a:t>the  </a:t>
            </a:r>
            <a:r>
              <a:rPr sz="2000" spc="-50" dirty="0">
                <a:solidFill>
                  <a:srgbClr val="00AF4F"/>
                </a:solidFill>
                <a:latin typeface="Arial"/>
                <a:cs typeface="Arial"/>
              </a:rPr>
              <a:t>performance </a:t>
            </a:r>
            <a:r>
              <a:rPr sz="2000" spc="-20" dirty="0">
                <a:solidFill>
                  <a:srgbClr val="00AF4F"/>
                </a:solidFill>
                <a:latin typeface="Arial"/>
                <a:cs typeface="Arial"/>
              </a:rPr>
              <a:t>of </a:t>
            </a:r>
            <a:r>
              <a:rPr sz="2000" spc="-30" dirty="0">
                <a:solidFill>
                  <a:srgbClr val="00AF4F"/>
                </a:solidFill>
                <a:latin typeface="Arial"/>
                <a:cs typeface="Arial"/>
              </a:rPr>
              <a:t>the</a:t>
            </a:r>
            <a:r>
              <a:rPr sz="2000" spc="210" dirty="0">
                <a:solidFill>
                  <a:srgbClr val="00AF4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AF4F"/>
                </a:solidFill>
                <a:latin typeface="Arial"/>
                <a:cs typeface="Arial"/>
              </a:rPr>
              <a:t>project</a:t>
            </a:r>
            <a:r>
              <a:rPr sz="2000" spc="-10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551815" marR="10160" indent="-320040" algn="just">
              <a:lnSpc>
                <a:spcPct val="150000"/>
              </a:lnSpc>
              <a:spcBef>
                <a:spcPts val="700"/>
              </a:spcBef>
              <a:buClr>
                <a:srgbClr val="6F2F9F"/>
              </a:buClr>
              <a:buSzPct val="90000"/>
              <a:buChar char=""/>
              <a:tabLst>
                <a:tab pos="553085" algn="l"/>
              </a:tabLst>
            </a:pPr>
            <a:r>
              <a:rPr sz="2000" spc="5" dirty="0">
                <a:latin typeface="Arial"/>
                <a:cs typeface="Arial"/>
              </a:rPr>
              <a:t>While </a:t>
            </a:r>
            <a:r>
              <a:rPr sz="2000" spc="-45" dirty="0">
                <a:solidFill>
                  <a:srgbClr val="6F2F9F"/>
                </a:solidFill>
                <a:latin typeface="Arial"/>
                <a:cs typeface="Arial"/>
              </a:rPr>
              <a:t>performance </a:t>
            </a:r>
            <a:r>
              <a:rPr sz="2000" spc="-50" dirty="0">
                <a:solidFill>
                  <a:srgbClr val="6F2F9F"/>
                </a:solidFill>
                <a:latin typeface="Arial"/>
                <a:cs typeface="Arial"/>
              </a:rPr>
              <a:t>questions </a:t>
            </a:r>
            <a:r>
              <a:rPr sz="2000" spc="-20" dirty="0">
                <a:latin typeface="Arial"/>
                <a:cs typeface="Arial"/>
              </a:rPr>
              <a:t>help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55" dirty="0">
                <a:latin typeface="Arial"/>
                <a:cs typeface="Arial"/>
              </a:rPr>
              <a:t>decide </a:t>
            </a:r>
            <a:r>
              <a:rPr sz="2000" spc="-40" dirty="0">
                <a:solidFill>
                  <a:srgbClr val="00AF4F"/>
                </a:solidFill>
                <a:latin typeface="Arial"/>
                <a:cs typeface="Arial"/>
              </a:rPr>
              <a:t>what </a:t>
            </a:r>
            <a:r>
              <a:rPr sz="2000" spc="-25" dirty="0">
                <a:solidFill>
                  <a:srgbClr val="00AF4F"/>
                </a:solidFill>
                <a:latin typeface="Arial"/>
                <a:cs typeface="Arial"/>
              </a:rPr>
              <a:t>should </a:t>
            </a:r>
            <a:r>
              <a:rPr sz="2000" spc="-85" dirty="0">
                <a:solidFill>
                  <a:srgbClr val="00AF4F"/>
                </a:solidFill>
                <a:latin typeface="Arial"/>
                <a:cs typeface="Arial"/>
              </a:rPr>
              <a:t>be </a:t>
            </a:r>
            <a:r>
              <a:rPr sz="2000" spc="-30" dirty="0">
                <a:solidFill>
                  <a:srgbClr val="00AF4F"/>
                </a:solidFill>
                <a:latin typeface="Arial"/>
                <a:cs typeface="Arial"/>
              </a:rPr>
              <a:t>monitored  </a:t>
            </a:r>
            <a:r>
              <a:rPr sz="2000" spc="-50" dirty="0">
                <a:solidFill>
                  <a:srgbClr val="00AF4F"/>
                </a:solidFill>
                <a:latin typeface="Arial"/>
                <a:cs typeface="Arial"/>
              </a:rPr>
              <a:t>and </a:t>
            </a:r>
            <a:r>
              <a:rPr sz="2000" spc="-45" dirty="0">
                <a:solidFill>
                  <a:srgbClr val="00AF4F"/>
                </a:solidFill>
                <a:latin typeface="Arial"/>
                <a:cs typeface="Arial"/>
              </a:rPr>
              <a:t>evaluated</a:t>
            </a:r>
            <a:r>
              <a:rPr sz="2000" spc="-45" dirty="0">
                <a:latin typeface="Arial"/>
                <a:cs typeface="Arial"/>
              </a:rPr>
              <a:t>, </a:t>
            </a:r>
            <a:r>
              <a:rPr sz="2000" spc="-25" dirty="0">
                <a:solidFill>
                  <a:srgbClr val="6F2F9F"/>
                </a:solidFill>
                <a:latin typeface="Arial"/>
                <a:cs typeface="Arial"/>
              </a:rPr>
              <a:t>indicators </a:t>
            </a:r>
            <a:r>
              <a:rPr sz="2000" spc="-25" dirty="0">
                <a:latin typeface="Arial"/>
                <a:cs typeface="Arial"/>
              </a:rPr>
              <a:t>provide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55" dirty="0">
                <a:solidFill>
                  <a:srgbClr val="00AF4F"/>
                </a:solidFill>
                <a:latin typeface="Arial"/>
                <a:cs typeface="Arial"/>
              </a:rPr>
              <a:t>actual </a:t>
            </a:r>
            <a:r>
              <a:rPr sz="2000" spc="-70" dirty="0">
                <a:solidFill>
                  <a:srgbClr val="00AF4F"/>
                </a:solidFill>
                <a:latin typeface="Arial"/>
                <a:cs typeface="Arial"/>
              </a:rPr>
              <a:t>measurements </a:t>
            </a:r>
            <a:r>
              <a:rPr sz="2000" spc="-10" dirty="0">
                <a:latin typeface="Arial"/>
                <a:cs typeface="Arial"/>
              </a:rPr>
              <a:t>for </a:t>
            </a:r>
            <a:r>
              <a:rPr sz="2000" spc="-35" dirty="0">
                <a:latin typeface="Arial"/>
                <a:cs typeface="Arial"/>
              </a:rPr>
              <a:t>M&amp;E </a:t>
            </a:r>
            <a:r>
              <a:rPr sz="2000" spc="-45" dirty="0">
                <a:latin typeface="Arial"/>
                <a:cs typeface="Arial"/>
              </a:rPr>
              <a:t>and  </a:t>
            </a:r>
            <a:r>
              <a:rPr sz="2000" spc="-30" dirty="0">
                <a:latin typeface="Arial"/>
                <a:cs typeface="Arial"/>
              </a:rPr>
              <a:t>determine </a:t>
            </a:r>
            <a:r>
              <a:rPr sz="2000" spc="-40" dirty="0">
                <a:latin typeface="Arial"/>
                <a:cs typeface="Arial"/>
              </a:rPr>
              <a:t>what </a:t>
            </a:r>
            <a:r>
              <a:rPr sz="2000" spc="-60" dirty="0">
                <a:latin typeface="Arial"/>
                <a:cs typeface="Arial"/>
              </a:rPr>
              <a:t>data </a:t>
            </a:r>
            <a:r>
              <a:rPr sz="2000" spc="-100" dirty="0">
                <a:latin typeface="Arial"/>
                <a:cs typeface="Arial"/>
              </a:rPr>
              <a:t>needs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85" dirty="0">
                <a:latin typeface="Arial"/>
                <a:cs typeface="Arial"/>
              </a:rPr>
              <a:t>be</a:t>
            </a:r>
            <a:r>
              <a:rPr sz="2000" spc="145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gathered.</a:t>
            </a:r>
            <a:endParaRPr sz="2000">
              <a:latin typeface="Arial"/>
              <a:cs typeface="Arial"/>
            </a:endParaRPr>
          </a:p>
          <a:p>
            <a:pPr marL="551815" marR="5080" indent="-320040" algn="just">
              <a:lnSpc>
                <a:spcPct val="150000"/>
              </a:lnSpc>
              <a:spcBef>
                <a:spcPts val="695"/>
              </a:spcBef>
              <a:buClr>
                <a:srgbClr val="6F2F9F"/>
              </a:buClr>
              <a:buSzPct val="90000"/>
              <a:buChar char=""/>
              <a:tabLst>
                <a:tab pos="552450" algn="l"/>
              </a:tabLst>
            </a:pPr>
            <a:r>
              <a:rPr sz="2000" spc="-50" dirty="0">
                <a:latin typeface="Arial"/>
                <a:cs typeface="Arial"/>
              </a:rPr>
              <a:t>The </a:t>
            </a:r>
            <a:r>
              <a:rPr sz="2000" spc="-35" dirty="0">
                <a:latin typeface="Arial"/>
                <a:cs typeface="Arial"/>
              </a:rPr>
              <a:t>project </a:t>
            </a:r>
            <a:r>
              <a:rPr sz="2000" spc="-30" dirty="0">
                <a:latin typeface="Arial"/>
                <a:cs typeface="Arial"/>
              </a:rPr>
              <a:t>itself </a:t>
            </a:r>
            <a:r>
              <a:rPr sz="2000" spc="-75" dirty="0">
                <a:latin typeface="Arial"/>
                <a:cs typeface="Arial"/>
              </a:rPr>
              <a:t>may </a:t>
            </a:r>
            <a:r>
              <a:rPr sz="2000" spc="-100" dirty="0">
                <a:latin typeface="Arial"/>
                <a:cs typeface="Arial"/>
              </a:rPr>
              <a:t>have </a:t>
            </a:r>
            <a:r>
              <a:rPr sz="2000" spc="-25" dirty="0">
                <a:latin typeface="Arial"/>
                <a:cs typeface="Arial"/>
              </a:rPr>
              <a:t>indicators </a:t>
            </a:r>
            <a:r>
              <a:rPr sz="2000" spc="-40" dirty="0">
                <a:latin typeface="Arial"/>
                <a:cs typeface="Arial"/>
              </a:rPr>
              <a:t>by </a:t>
            </a:r>
            <a:r>
              <a:rPr sz="2000" spc="-10" dirty="0">
                <a:latin typeface="Arial"/>
                <a:cs typeface="Arial"/>
              </a:rPr>
              <a:t>which </a:t>
            </a:r>
            <a:r>
              <a:rPr sz="2000" spc="30" dirty="0">
                <a:latin typeface="Arial"/>
                <a:cs typeface="Arial"/>
              </a:rPr>
              <a:t>it </a:t>
            </a:r>
            <a:r>
              <a:rPr sz="2000" spc="-10" dirty="0">
                <a:latin typeface="Arial"/>
                <a:cs typeface="Arial"/>
              </a:rPr>
              <a:t>monitors </a:t>
            </a:r>
            <a:r>
              <a:rPr sz="2000" spc="-20" dirty="0">
                <a:latin typeface="Arial"/>
                <a:cs typeface="Arial"/>
              </a:rPr>
              <a:t>it's </a:t>
            </a:r>
            <a:r>
              <a:rPr sz="2000" spc="-150" dirty="0">
                <a:latin typeface="Arial"/>
                <a:cs typeface="Arial"/>
              </a:rPr>
              <a:t>own  </a:t>
            </a:r>
            <a:r>
              <a:rPr sz="2000" spc="-80" dirty="0">
                <a:latin typeface="Arial"/>
                <a:cs typeface="Arial"/>
              </a:rPr>
              <a:t>progress </a:t>
            </a:r>
            <a:r>
              <a:rPr sz="2000" spc="-5" dirty="0">
                <a:latin typeface="Arial"/>
                <a:cs typeface="Arial"/>
              </a:rPr>
              <a:t>- </a:t>
            </a:r>
            <a:r>
              <a:rPr sz="2000" spc="-90" dirty="0">
                <a:latin typeface="Arial"/>
                <a:cs typeface="Arial"/>
              </a:rPr>
              <a:t>these </a:t>
            </a:r>
            <a:r>
              <a:rPr sz="2000" spc="-75" dirty="0">
                <a:latin typeface="Arial"/>
                <a:cs typeface="Arial"/>
              </a:rPr>
              <a:t>may </a:t>
            </a:r>
            <a:r>
              <a:rPr sz="2000" spc="-85" dirty="0">
                <a:latin typeface="Arial"/>
                <a:cs typeface="Arial"/>
              </a:rPr>
              <a:t>be </a:t>
            </a:r>
            <a:r>
              <a:rPr sz="2000" spc="-90" dirty="0">
                <a:latin typeface="Arial"/>
                <a:cs typeface="Arial"/>
              </a:rPr>
              <a:t>used </a:t>
            </a:r>
            <a:r>
              <a:rPr sz="2000" spc="-10" dirty="0">
                <a:latin typeface="Arial"/>
                <a:cs typeface="Arial"/>
              </a:rPr>
              <a:t>for </a:t>
            </a:r>
            <a:r>
              <a:rPr sz="2000" spc="-55" dirty="0">
                <a:latin typeface="Arial"/>
                <a:cs typeface="Arial"/>
              </a:rPr>
              <a:t>external </a:t>
            </a:r>
            <a:r>
              <a:rPr sz="2000" spc="-45" dirty="0">
                <a:latin typeface="Arial"/>
                <a:cs typeface="Arial"/>
              </a:rPr>
              <a:t>M&amp;E, </a:t>
            </a:r>
            <a:r>
              <a:rPr sz="2000" spc="30" dirty="0">
                <a:latin typeface="Arial"/>
                <a:cs typeface="Arial"/>
              </a:rPr>
              <a:t>if </a:t>
            </a:r>
            <a:r>
              <a:rPr sz="2000" spc="-60" dirty="0">
                <a:latin typeface="Arial"/>
                <a:cs typeface="Arial"/>
              </a:rPr>
              <a:t>relevant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552450" indent="-321310">
              <a:lnSpc>
                <a:spcPct val="100000"/>
              </a:lnSpc>
              <a:spcBef>
                <a:spcPts val="1895"/>
              </a:spcBef>
              <a:buClr>
                <a:srgbClr val="6F2F9F"/>
              </a:buClr>
              <a:buSzPct val="90000"/>
              <a:buChar char=""/>
              <a:tabLst>
                <a:tab pos="552450" algn="l"/>
                <a:tab pos="553085" algn="l"/>
              </a:tabLst>
            </a:pPr>
            <a:r>
              <a:rPr sz="2000" spc="-30" dirty="0">
                <a:latin typeface="Arial"/>
                <a:cs typeface="Arial"/>
              </a:rPr>
              <a:t>Indicators </a:t>
            </a:r>
            <a:r>
              <a:rPr sz="2000" spc="-10" dirty="0">
                <a:latin typeface="Arial"/>
                <a:cs typeface="Arial"/>
              </a:rPr>
              <a:t>might </a:t>
            </a:r>
            <a:r>
              <a:rPr sz="2000" spc="-85" dirty="0">
                <a:latin typeface="Arial"/>
                <a:cs typeface="Arial"/>
              </a:rPr>
              <a:t>be </a:t>
            </a:r>
            <a:r>
              <a:rPr sz="2000" spc="-30" dirty="0">
                <a:latin typeface="Arial"/>
                <a:cs typeface="Arial"/>
              </a:rPr>
              <a:t>either </a:t>
            </a:r>
            <a:r>
              <a:rPr sz="2000" spc="-30" dirty="0">
                <a:solidFill>
                  <a:srgbClr val="00AF4F"/>
                </a:solidFill>
                <a:latin typeface="Arial"/>
                <a:cs typeface="Arial"/>
              </a:rPr>
              <a:t>qualitative </a:t>
            </a:r>
            <a:r>
              <a:rPr sz="2000" spc="-20" dirty="0">
                <a:solidFill>
                  <a:srgbClr val="00AF4F"/>
                </a:solidFill>
                <a:latin typeface="Arial"/>
                <a:cs typeface="Arial"/>
              </a:rPr>
              <a:t>or </a:t>
            </a:r>
            <a:r>
              <a:rPr sz="2000" spc="-25" dirty="0">
                <a:solidFill>
                  <a:srgbClr val="00AF4F"/>
                </a:solidFill>
                <a:latin typeface="Arial"/>
                <a:cs typeface="Arial"/>
              </a:rPr>
              <a:t>quantitative</a:t>
            </a:r>
            <a:r>
              <a:rPr sz="2000" spc="-15" dirty="0">
                <a:solidFill>
                  <a:srgbClr val="00AF4F"/>
                </a:solidFill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48588" y="901700"/>
            <a:ext cx="16484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185" dirty="0">
                <a:solidFill>
                  <a:srgbClr val="BF0000"/>
                </a:solidFill>
                <a:latin typeface="Arial"/>
                <a:cs typeface="Arial"/>
              </a:rPr>
              <a:t>Cont…...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1283" y="1742948"/>
            <a:ext cx="2025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17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0739" y="1875840"/>
            <a:ext cx="8375015" cy="4914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marR="5080" indent="-320040" algn="just">
              <a:lnSpc>
                <a:spcPct val="150000"/>
              </a:lnSpc>
              <a:spcBef>
                <a:spcPts val="100"/>
              </a:spcBef>
              <a:buClr>
                <a:srgbClr val="6F2F9F"/>
              </a:buClr>
              <a:buSzPct val="90000"/>
              <a:buFont typeface="Arial"/>
              <a:buChar char=""/>
              <a:tabLst>
                <a:tab pos="333375" algn="l"/>
              </a:tabLst>
            </a:pPr>
            <a:r>
              <a:rPr sz="2000" b="1" i="1" spc="10" dirty="0">
                <a:latin typeface="Arial"/>
                <a:cs typeface="Arial"/>
              </a:rPr>
              <a:t>Quantitative </a:t>
            </a:r>
            <a:r>
              <a:rPr sz="2000" b="1" i="1" spc="-5" dirty="0">
                <a:latin typeface="Arial"/>
                <a:cs typeface="Arial"/>
              </a:rPr>
              <a:t>data </a:t>
            </a:r>
            <a:r>
              <a:rPr sz="2000" spc="-65" dirty="0">
                <a:latin typeface="Arial"/>
                <a:cs typeface="Arial"/>
              </a:rPr>
              <a:t>is </a:t>
            </a:r>
            <a:r>
              <a:rPr sz="2000" spc="-40" dirty="0">
                <a:solidFill>
                  <a:srgbClr val="00AF4F"/>
                </a:solidFill>
                <a:latin typeface="Arial"/>
                <a:cs typeface="Arial"/>
              </a:rPr>
              <a:t>factual </a:t>
            </a:r>
            <a:r>
              <a:rPr sz="2000" spc="-10" dirty="0">
                <a:latin typeface="Arial"/>
                <a:cs typeface="Arial"/>
              </a:rPr>
              <a:t>while </a:t>
            </a:r>
            <a:r>
              <a:rPr sz="2000" b="1" i="1" spc="-5" dirty="0">
                <a:latin typeface="Arial"/>
                <a:cs typeface="Arial"/>
              </a:rPr>
              <a:t>qualitative </a:t>
            </a:r>
            <a:r>
              <a:rPr sz="2000" b="1" i="1" spc="15" dirty="0">
                <a:latin typeface="Arial"/>
                <a:cs typeface="Arial"/>
              </a:rPr>
              <a:t>information </a:t>
            </a:r>
            <a:r>
              <a:rPr sz="2000" spc="-65" dirty="0">
                <a:latin typeface="Arial"/>
                <a:cs typeface="Arial"/>
              </a:rPr>
              <a:t>is </a:t>
            </a:r>
            <a:r>
              <a:rPr sz="2000" spc="-105" dirty="0">
                <a:latin typeface="Arial"/>
                <a:cs typeface="Arial"/>
              </a:rPr>
              <a:t>based </a:t>
            </a:r>
            <a:r>
              <a:rPr sz="2000" spc="-204" dirty="0">
                <a:latin typeface="Arial"/>
                <a:cs typeface="Arial"/>
              </a:rPr>
              <a:t>on </a:t>
            </a:r>
            <a:r>
              <a:rPr sz="2000" spc="-204" dirty="0">
                <a:solidFill>
                  <a:srgbClr val="00AF4F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00AF4F"/>
                </a:solidFill>
                <a:latin typeface="Arial"/>
                <a:cs typeface="Arial"/>
              </a:rPr>
              <a:t>opinions</a:t>
            </a:r>
            <a:r>
              <a:rPr sz="2000" spc="525" dirty="0">
                <a:solidFill>
                  <a:srgbClr val="00AF4F"/>
                </a:solidFill>
                <a:latin typeface="Arial"/>
                <a:cs typeface="Arial"/>
              </a:rPr>
              <a:t> </a:t>
            </a:r>
            <a:r>
              <a:rPr sz="2000" spc="-50" dirty="0">
                <a:solidFill>
                  <a:srgbClr val="00AF4F"/>
                </a:solidFill>
                <a:latin typeface="Arial"/>
                <a:cs typeface="Arial"/>
              </a:rPr>
              <a:t>and </a:t>
            </a:r>
            <a:r>
              <a:rPr sz="2000" spc="-30" dirty="0">
                <a:solidFill>
                  <a:srgbClr val="00AF4F"/>
                </a:solidFill>
                <a:latin typeface="Arial"/>
                <a:cs typeface="Arial"/>
              </a:rPr>
              <a:t>perceptio</a:t>
            </a:r>
            <a:r>
              <a:rPr sz="2000" spc="-30" dirty="0">
                <a:latin typeface="Arial"/>
                <a:cs typeface="Arial"/>
              </a:rPr>
              <a:t>ns </a:t>
            </a:r>
            <a:r>
              <a:rPr sz="2000" spc="-50" dirty="0">
                <a:latin typeface="Arial"/>
                <a:cs typeface="Arial"/>
              </a:rPr>
              <a:t>and </a:t>
            </a:r>
            <a:r>
              <a:rPr sz="2000" spc="-30" dirty="0">
                <a:latin typeface="Arial"/>
                <a:cs typeface="Arial"/>
              </a:rPr>
              <a:t>thus </a:t>
            </a:r>
            <a:r>
              <a:rPr sz="2000" spc="-65" dirty="0">
                <a:latin typeface="Arial"/>
                <a:cs typeface="Arial"/>
              </a:rPr>
              <a:t>may </a:t>
            </a:r>
            <a:r>
              <a:rPr sz="2000" spc="-85" dirty="0">
                <a:latin typeface="Arial"/>
                <a:cs typeface="Arial"/>
              </a:rPr>
              <a:t>be </a:t>
            </a:r>
            <a:r>
              <a:rPr sz="2000" spc="-55" dirty="0">
                <a:latin typeface="Arial"/>
                <a:cs typeface="Arial"/>
              </a:rPr>
              <a:t>subject </a:t>
            </a:r>
            <a:r>
              <a:rPr sz="2000" dirty="0">
                <a:latin typeface="Arial"/>
                <a:cs typeface="Arial"/>
              </a:rPr>
              <a:t>to further  </a:t>
            </a:r>
            <a:r>
              <a:rPr sz="2000" spc="-10" dirty="0">
                <a:latin typeface="Arial"/>
                <a:cs typeface="Arial"/>
              </a:rPr>
              <a:t>interpretation</a:t>
            </a:r>
            <a:endParaRPr sz="2000">
              <a:latin typeface="Arial"/>
              <a:cs typeface="Arial"/>
            </a:endParaRPr>
          </a:p>
          <a:p>
            <a:pPr marL="332740" marR="48260" indent="-320675" algn="just">
              <a:lnSpc>
                <a:spcPct val="150000"/>
              </a:lnSpc>
              <a:spcBef>
                <a:spcPts val="695"/>
              </a:spcBef>
              <a:buClr>
                <a:srgbClr val="6F2F9F"/>
              </a:buClr>
              <a:buSzPct val="90000"/>
              <a:buChar char=""/>
              <a:tabLst>
                <a:tab pos="333375" algn="l"/>
              </a:tabLst>
            </a:pPr>
            <a:r>
              <a:rPr sz="2000" spc="5" dirty="0">
                <a:latin typeface="Arial"/>
                <a:cs typeface="Arial"/>
              </a:rPr>
              <a:t>During </a:t>
            </a:r>
            <a:r>
              <a:rPr sz="2000" spc="-40" dirty="0">
                <a:latin typeface="Arial"/>
                <a:cs typeface="Arial"/>
              </a:rPr>
              <a:t>M&amp;E, </a:t>
            </a:r>
            <a:r>
              <a:rPr sz="2000" spc="-65" dirty="0">
                <a:latin typeface="Arial"/>
                <a:cs typeface="Arial"/>
              </a:rPr>
              <a:t>one </a:t>
            </a:r>
            <a:r>
              <a:rPr sz="2000" spc="-20" dirty="0">
                <a:latin typeface="Arial"/>
                <a:cs typeface="Arial"/>
              </a:rPr>
              <a:t>should </a:t>
            </a:r>
            <a:r>
              <a:rPr sz="2000" spc="-25" dirty="0">
                <a:latin typeface="Arial"/>
                <a:cs typeface="Arial"/>
              </a:rPr>
              <a:t>aim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110" dirty="0">
                <a:latin typeface="Arial"/>
                <a:cs typeface="Arial"/>
              </a:rPr>
              <a:t>have </a:t>
            </a:r>
            <a:r>
              <a:rPr sz="2000" dirty="0">
                <a:latin typeface="Arial"/>
                <a:cs typeface="Arial"/>
              </a:rPr>
              <a:t>both </a:t>
            </a:r>
            <a:r>
              <a:rPr sz="2000" spc="-30" dirty="0">
                <a:latin typeface="Arial"/>
                <a:cs typeface="Arial"/>
              </a:rPr>
              <a:t>qualitative </a:t>
            </a:r>
            <a:r>
              <a:rPr sz="2000" spc="-50" dirty="0">
                <a:latin typeface="Arial"/>
                <a:cs typeface="Arial"/>
              </a:rPr>
              <a:t>and </a:t>
            </a:r>
            <a:r>
              <a:rPr sz="2000" spc="-55" dirty="0">
                <a:latin typeface="Arial"/>
                <a:cs typeface="Arial"/>
              </a:rPr>
              <a:t>quantitative  </a:t>
            </a:r>
            <a:r>
              <a:rPr sz="2000" spc="-25" dirty="0">
                <a:latin typeface="Arial"/>
                <a:cs typeface="Arial"/>
              </a:rPr>
              <a:t>indicators </a:t>
            </a:r>
            <a:r>
              <a:rPr sz="2000" spc="-50" dirty="0">
                <a:latin typeface="Arial"/>
                <a:cs typeface="Arial"/>
              </a:rPr>
              <a:t>. </a:t>
            </a:r>
            <a:r>
              <a:rPr sz="2000" spc="-70" dirty="0">
                <a:latin typeface="Arial"/>
                <a:cs typeface="Arial"/>
              </a:rPr>
              <a:t>Those, </a:t>
            </a:r>
            <a:r>
              <a:rPr sz="2000" spc="-15" dirty="0">
                <a:latin typeface="Arial"/>
                <a:cs typeface="Arial"/>
              </a:rPr>
              <a:t>indicator </a:t>
            </a:r>
            <a:r>
              <a:rPr sz="2000" spc="-30" dirty="0">
                <a:latin typeface="Arial"/>
                <a:cs typeface="Arial"/>
              </a:rPr>
              <a:t>should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70" dirty="0">
                <a:latin typeface="Arial"/>
                <a:cs typeface="Arial"/>
              </a:rPr>
              <a:t>be:</a:t>
            </a:r>
            <a:endParaRPr sz="2000">
              <a:latin typeface="Arial"/>
              <a:cs typeface="Arial"/>
            </a:endParaRPr>
          </a:p>
          <a:p>
            <a:pPr marL="652145" marR="28575" lvl="1" indent="-274320" algn="just">
              <a:lnSpc>
                <a:spcPct val="150000"/>
              </a:lnSpc>
              <a:spcBef>
                <a:spcPts val="600"/>
              </a:spcBef>
              <a:buClr>
                <a:srgbClr val="6F2F9F"/>
              </a:buClr>
              <a:buSzPct val="90000"/>
              <a:buFont typeface="Arial"/>
              <a:buChar char=""/>
              <a:tabLst>
                <a:tab pos="652780" algn="l"/>
              </a:tabLst>
            </a:pPr>
            <a:r>
              <a:rPr sz="2000" b="1" i="1" spc="-45" dirty="0">
                <a:latin typeface="Arial"/>
                <a:cs typeface="Arial"/>
              </a:rPr>
              <a:t>Relevant </a:t>
            </a:r>
            <a:r>
              <a:rPr sz="2000" spc="-5" dirty="0">
                <a:latin typeface="Arial"/>
                <a:cs typeface="Arial"/>
              </a:rPr>
              <a:t>- </a:t>
            </a:r>
            <a:r>
              <a:rPr sz="2000" spc="-45" dirty="0">
                <a:latin typeface="Arial"/>
                <a:cs typeface="Arial"/>
              </a:rPr>
              <a:t>The </a:t>
            </a:r>
            <a:r>
              <a:rPr sz="2000" spc="-25" dirty="0">
                <a:latin typeface="Arial"/>
                <a:cs typeface="Arial"/>
              </a:rPr>
              <a:t>indicators </a:t>
            </a:r>
            <a:r>
              <a:rPr sz="2000" spc="-30" dirty="0">
                <a:latin typeface="Arial"/>
                <a:cs typeface="Arial"/>
              </a:rPr>
              <a:t>should </a:t>
            </a:r>
            <a:r>
              <a:rPr sz="2000" spc="-75" dirty="0">
                <a:latin typeface="Arial"/>
                <a:cs typeface="Arial"/>
              </a:rPr>
              <a:t>be </a:t>
            </a:r>
            <a:r>
              <a:rPr sz="2000" spc="-15" dirty="0">
                <a:solidFill>
                  <a:srgbClr val="00AF4F"/>
                </a:solidFill>
                <a:latin typeface="Arial"/>
                <a:cs typeface="Arial"/>
              </a:rPr>
              <a:t>directly </a:t>
            </a:r>
            <a:r>
              <a:rPr sz="2000" spc="-10" dirty="0">
                <a:solidFill>
                  <a:srgbClr val="00AF4F"/>
                </a:solidFill>
                <a:latin typeface="Arial"/>
                <a:cs typeface="Arial"/>
              </a:rPr>
              <a:t>linked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90" dirty="0">
                <a:latin typeface="Arial"/>
                <a:cs typeface="Arial"/>
              </a:rPr>
              <a:t>project  </a:t>
            </a:r>
            <a:r>
              <a:rPr sz="2000" spc="-55" dirty="0">
                <a:latin typeface="Arial"/>
                <a:cs typeface="Arial"/>
              </a:rPr>
              <a:t>objectives/</a:t>
            </a:r>
            <a:r>
              <a:rPr sz="2000" spc="3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outputs.</a:t>
            </a:r>
            <a:endParaRPr sz="2000">
              <a:latin typeface="Arial"/>
              <a:cs typeface="Arial"/>
            </a:endParaRPr>
          </a:p>
          <a:p>
            <a:pPr marL="652145" marR="12700" lvl="1" indent="-274320" algn="just">
              <a:lnSpc>
                <a:spcPct val="150000"/>
              </a:lnSpc>
              <a:spcBef>
                <a:spcPts val="600"/>
              </a:spcBef>
              <a:buClr>
                <a:srgbClr val="6F2F9F"/>
              </a:buClr>
              <a:buSzPct val="90000"/>
              <a:buFont typeface="Arial"/>
              <a:buChar char=""/>
              <a:tabLst>
                <a:tab pos="652780" algn="l"/>
              </a:tabLst>
            </a:pPr>
            <a:r>
              <a:rPr sz="2000" b="1" i="1" spc="-45" dirty="0">
                <a:latin typeface="Arial"/>
                <a:cs typeface="Arial"/>
              </a:rPr>
              <a:t>Technically feasible </a:t>
            </a:r>
            <a:r>
              <a:rPr sz="2000" spc="-5" dirty="0">
                <a:latin typeface="Arial"/>
                <a:cs typeface="Arial"/>
              </a:rPr>
              <a:t>- </a:t>
            </a:r>
            <a:r>
              <a:rPr sz="2000" spc="-45" dirty="0">
                <a:latin typeface="Arial"/>
                <a:cs typeface="Arial"/>
              </a:rPr>
              <a:t>The </a:t>
            </a:r>
            <a:r>
              <a:rPr sz="2000" spc="-25" dirty="0">
                <a:latin typeface="Arial"/>
                <a:cs typeface="Arial"/>
              </a:rPr>
              <a:t>indicators </a:t>
            </a:r>
            <a:r>
              <a:rPr sz="2000" spc="-30" dirty="0">
                <a:latin typeface="Arial"/>
                <a:cs typeface="Arial"/>
              </a:rPr>
              <a:t>should </a:t>
            </a:r>
            <a:r>
              <a:rPr sz="2000" spc="-85" dirty="0">
                <a:latin typeface="Arial"/>
                <a:cs typeface="Arial"/>
              </a:rPr>
              <a:t>be </a:t>
            </a:r>
            <a:r>
              <a:rPr sz="2000" spc="-75" dirty="0">
                <a:latin typeface="Arial"/>
                <a:cs typeface="Arial"/>
              </a:rPr>
              <a:t>capable </a:t>
            </a:r>
            <a:r>
              <a:rPr sz="2000" spc="-20" dirty="0">
                <a:latin typeface="Arial"/>
                <a:cs typeface="Arial"/>
              </a:rPr>
              <a:t>of </a:t>
            </a:r>
            <a:r>
              <a:rPr sz="2000" spc="-114" dirty="0">
                <a:latin typeface="Arial"/>
                <a:cs typeface="Arial"/>
              </a:rPr>
              <a:t>being </a:t>
            </a:r>
            <a:r>
              <a:rPr sz="2000" spc="-114" dirty="0">
                <a:solidFill>
                  <a:srgbClr val="00AF4F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00AF4F"/>
                </a:solidFill>
                <a:latin typeface="Arial"/>
                <a:cs typeface="Arial"/>
              </a:rPr>
              <a:t>verified or </a:t>
            </a:r>
            <a:r>
              <a:rPr sz="2000" spc="-80" dirty="0">
                <a:solidFill>
                  <a:srgbClr val="00AF4F"/>
                </a:solidFill>
                <a:latin typeface="Arial"/>
                <a:cs typeface="Arial"/>
              </a:rPr>
              <a:t>measured </a:t>
            </a:r>
            <a:r>
              <a:rPr sz="2000" spc="-50" dirty="0">
                <a:solidFill>
                  <a:srgbClr val="00AF4F"/>
                </a:solidFill>
                <a:latin typeface="Arial"/>
                <a:cs typeface="Arial"/>
              </a:rPr>
              <a:t>and</a:t>
            </a:r>
            <a:r>
              <a:rPr sz="2000" spc="190" dirty="0">
                <a:solidFill>
                  <a:srgbClr val="00AF4F"/>
                </a:solidFill>
                <a:latin typeface="Arial"/>
                <a:cs typeface="Arial"/>
              </a:rPr>
              <a:t> </a:t>
            </a:r>
            <a:r>
              <a:rPr sz="2000" spc="-55" dirty="0">
                <a:solidFill>
                  <a:srgbClr val="00AF4F"/>
                </a:solidFill>
                <a:latin typeface="Arial"/>
                <a:cs typeface="Arial"/>
              </a:rPr>
              <a:t>analyzed</a:t>
            </a:r>
            <a:r>
              <a:rPr sz="2000" spc="-55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652780" lvl="1" indent="-274955">
              <a:lnSpc>
                <a:spcPct val="100000"/>
              </a:lnSpc>
              <a:spcBef>
                <a:spcPts val="1800"/>
              </a:spcBef>
              <a:buClr>
                <a:srgbClr val="6F2F9F"/>
              </a:buClr>
              <a:buSzPct val="90000"/>
              <a:buFont typeface="Arial"/>
              <a:buChar char=""/>
              <a:tabLst>
                <a:tab pos="652780" algn="l"/>
              </a:tabLst>
            </a:pPr>
            <a:r>
              <a:rPr sz="2000" b="1" i="1" spc="-30" dirty="0">
                <a:latin typeface="Arial"/>
                <a:cs typeface="Arial"/>
              </a:rPr>
              <a:t>Reliable </a:t>
            </a:r>
            <a:r>
              <a:rPr sz="2000" spc="-5" dirty="0">
                <a:latin typeface="Arial"/>
                <a:cs typeface="Arial"/>
              </a:rPr>
              <a:t>- </a:t>
            </a:r>
            <a:r>
              <a:rPr sz="2000" spc="-50" dirty="0">
                <a:latin typeface="Arial"/>
                <a:cs typeface="Arial"/>
              </a:rPr>
              <a:t>The </a:t>
            </a:r>
            <a:r>
              <a:rPr sz="2000" spc="-25" dirty="0">
                <a:latin typeface="Arial"/>
                <a:cs typeface="Arial"/>
              </a:rPr>
              <a:t>indicators </a:t>
            </a:r>
            <a:r>
              <a:rPr sz="2000" spc="-30" dirty="0">
                <a:latin typeface="Arial"/>
                <a:cs typeface="Arial"/>
              </a:rPr>
              <a:t>should </a:t>
            </a:r>
            <a:r>
              <a:rPr sz="2000" spc="-85" dirty="0">
                <a:latin typeface="Arial"/>
                <a:cs typeface="Arial"/>
              </a:rPr>
              <a:t>be </a:t>
            </a:r>
            <a:r>
              <a:rPr sz="2000" spc="-105" dirty="0">
                <a:latin typeface="Arial"/>
                <a:cs typeface="Arial"/>
              </a:rPr>
              <a:t>based </a:t>
            </a:r>
            <a:r>
              <a:rPr sz="2000" spc="-20" dirty="0">
                <a:solidFill>
                  <a:srgbClr val="00AF4F"/>
                </a:solidFill>
                <a:latin typeface="Arial"/>
                <a:cs typeface="Arial"/>
              </a:rPr>
              <a:t>on </a:t>
            </a:r>
            <a:r>
              <a:rPr sz="2000" spc="-95" dirty="0">
                <a:solidFill>
                  <a:srgbClr val="00AF4F"/>
                </a:solidFill>
                <a:latin typeface="Arial"/>
                <a:cs typeface="Arial"/>
              </a:rPr>
              <a:t>exact </a:t>
            </a:r>
            <a:r>
              <a:rPr sz="2000" spc="-10" dirty="0">
                <a:solidFill>
                  <a:srgbClr val="00AF4F"/>
                </a:solidFill>
                <a:latin typeface="Arial"/>
                <a:cs typeface="Arial"/>
              </a:rPr>
              <a:t>information's</a:t>
            </a:r>
            <a:r>
              <a:rPr sz="2000" spc="270" dirty="0">
                <a:solidFill>
                  <a:srgbClr val="00AF4F"/>
                </a:solidFill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48588" y="901700"/>
            <a:ext cx="16484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185" dirty="0">
                <a:solidFill>
                  <a:srgbClr val="BF0000"/>
                </a:solidFill>
                <a:latin typeface="Arial"/>
                <a:cs typeface="Arial"/>
              </a:rPr>
              <a:t>Cont…...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1283" y="1742948"/>
            <a:ext cx="2025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18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6460" y="1875840"/>
            <a:ext cx="8324850" cy="50031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7060" marR="8255" indent="-274320" algn="just">
              <a:lnSpc>
                <a:spcPct val="150000"/>
              </a:lnSpc>
              <a:spcBef>
                <a:spcPts val="100"/>
              </a:spcBef>
              <a:buClr>
                <a:srgbClr val="6F2F9F"/>
              </a:buClr>
              <a:buSzPct val="90000"/>
              <a:buFont typeface="Arial"/>
              <a:buChar char=""/>
              <a:tabLst>
                <a:tab pos="607060" algn="l"/>
              </a:tabLst>
            </a:pPr>
            <a:r>
              <a:rPr sz="2000" b="1" i="1" spc="-60" dirty="0">
                <a:latin typeface="Arial"/>
                <a:cs typeface="Arial"/>
              </a:rPr>
              <a:t>Usable </a:t>
            </a:r>
            <a:r>
              <a:rPr sz="2000" spc="-5" dirty="0">
                <a:latin typeface="Arial"/>
                <a:cs typeface="Arial"/>
              </a:rPr>
              <a:t>- </a:t>
            </a:r>
            <a:r>
              <a:rPr sz="2000" spc="-90" dirty="0">
                <a:latin typeface="Arial"/>
                <a:cs typeface="Arial"/>
              </a:rPr>
              <a:t>People </a:t>
            </a:r>
            <a:r>
              <a:rPr sz="2000" spc="-25" dirty="0">
                <a:latin typeface="Arial"/>
                <a:cs typeface="Arial"/>
              </a:rPr>
              <a:t>carrying </a:t>
            </a:r>
            <a:r>
              <a:rPr sz="2000" spc="-5" dirty="0">
                <a:latin typeface="Arial"/>
                <a:cs typeface="Arial"/>
              </a:rPr>
              <a:t>out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35" dirty="0">
                <a:latin typeface="Arial"/>
                <a:cs typeface="Arial"/>
              </a:rPr>
              <a:t>M&amp;E </a:t>
            </a:r>
            <a:r>
              <a:rPr sz="2000" spc="-25" dirty="0">
                <a:latin typeface="Arial"/>
                <a:cs typeface="Arial"/>
              </a:rPr>
              <a:t>should </a:t>
            </a:r>
            <a:r>
              <a:rPr sz="2000" spc="-85" dirty="0">
                <a:latin typeface="Arial"/>
                <a:cs typeface="Arial"/>
              </a:rPr>
              <a:t>be </a:t>
            </a:r>
            <a:r>
              <a:rPr sz="2000" spc="-65" dirty="0">
                <a:latin typeface="Arial"/>
                <a:cs typeface="Arial"/>
              </a:rPr>
              <a:t>able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60" dirty="0">
                <a:solidFill>
                  <a:srgbClr val="00AF4F"/>
                </a:solidFill>
                <a:latin typeface="Arial"/>
                <a:cs typeface="Arial"/>
              </a:rPr>
              <a:t>understand  </a:t>
            </a:r>
            <a:r>
              <a:rPr sz="2000" spc="-50" dirty="0">
                <a:solidFill>
                  <a:srgbClr val="00AF4F"/>
                </a:solidFill>
                <a:latin typeface="Arial"/>
                <a:cs typeface="Arial"/>
              </a:rPr>
              <a:t>and </a:t>
            </a:r>
            <a:r>
              <a:rPr sz="2000" spc="-120" dirty="0">
                <a:solidFill>
                  <a:srgbClr val="00AF4F"/>
                </a:solidFill>
                <a:latin typeface="Arial"/>
                <a:cs typeface="Arial"/>
              </a:rPr>
              <a:t>use </a:t>
            </a:r>
            <a:r>
              <a:rPr sz="2000" spc="-20" dirty="0">
                <a:solidFill>
                  <a:srgbClr val="00AF4F"/>
                </a:solidFill>
                <a:latin typeface="Arial"/>
                <a:cs typeface="Arial"/>
              </a:rPr>
              <a:t>the </a:t>
            </a:r>
            <a:r>
              <a:rPr sz="2000" spc="5" dirty="0">
                <a:solidFill>
                  <a:srgbClr val="00AF4F"/>
                </a:solidFill>
                <a:latin typeface="Arial"/>
                <a:cs typeface="Arial"/>
              </a:rPr>
              <a:t>information </a:t>
            </a:r>
            <a:r>
              <a:rPr sz="2000" spc="-20" dirty="0">
                <a:latin typeface="Arial"/>
                <a:cs typeface="Arial"/>
              </a:rPr>
              <a:t>provided </a:t>
            </a:r>
            <a:r>
              <a:rPr sz="2000" spc="-40" dirty="0">
                <a:latin typeface="Arial"/>
                <a:cs typeface="Arial"/>
              </a:rPr>
              <a:t>by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25" dirty="0">
                <a:latin typeface="Arial"/>
                <a:cs typeface="Arial"/>
              </a:rPr>
              <a:t>indicators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80" dirty="0">
                <a:latin typeface="Arial"/>
                <a:cs typeface="Arial"/>
              </a:rPr>
              <a:t>evaluate </a:t>
            </a:r>
            <a:r>
              <a:rPr sz="2000" spc="-20" dirty="0">
                <a:latin typeface="Arial"/>
                <a:cs typeface="Arial"/>
              </a:rPr>
              <a:t>the  </a:t>
            </a:r>
            <a:r>
              <a:rPr sz="2000" spc="-10" dirty="0">
                <a:latin typeface="Arial"/>
                <a:cs typeface="Arial"/>
              </a:rPr>
              <a:t>project.</a:t>
            </a:r>
            <a:endParaRPr sz="2000">
              <a:latin typeface="Arial"/>
              <a:cs typeface="Arial"/>
            </a:endParaRPr>
          </a:p>
          <a:p>
            <a:pPr marL="607060" marR="8255" indent="-274320" algn="just">
              <a:lnSpc>
                <a:spcPct val="150000"/>
              </a:lnSpc>
              <a:spcBef>
                <a:spcPts val="600"/>
              </a:spcBef>
              <a:buClr>
                <a:srgbClr val="6F2F9F"/>
              </a:buClr>
              <a:buSzPct val="90000"/>
              <a:buFont typeface="Arial"/>
              <a:buChar char=""/>
              <a:tabLst>
                <a:tab pos="607060" algn="l"/>
              </a:tabLst>
            </a:pPr>
            <a:r>
              <a:rPr sz="2000" b="1" i="1" spc="-5" dirty="0">
                <a:latin typeface="Arial"/>
                <a:cs typeface="Arial"/>
              </a:rPr>
              <a:t>Participatory </a:t>
            </a:r>
            <a:r>
              <a:rPr sz="2000" spc="-5" dirty="0">
                <a:latin typeface="Arial"/>
                <a:cs typeface="Arial"/>
              </a:rPr>
              <a:t>- </a:t>
            </a:r>
            <a:r>
              <a:rPr sz="2000" spc="-85" dirty="0">
                <a:latin typeface="Arial"/>
                <a:cs typeface="Arial"/>
              </a:rPr>
              <a:t>Relevant </a:t>
            </a:r>
            <a:r>
              <a:rPr sz="2000" spc="-60" dirty="0">
                <a:latin typeface="Arial"/>
                <a:cs typeface="Arial"/>
              </a:rPr>
              <a:t>stakeholders </a:t>
            </a:r>
            <a:r>
              <a:rPr sz="2000" spc="-25" dirty="0">
                <a:latin typeface="Arial"/>
                <a:cs typeface="Arial"/>
              </a:rPr>
              <a:t>should </a:t>
            </a:r>
            <a:r>
              <a:rPr sz="2000" spc="-85" dirty="0">
                <a:latin typeface="Arial"/>
                <a:cs typeface="Arial"/>
              </a:rPr>
              <a:t>be </a:t>
            </a:r>
            <a:r>
              <a:rPr sz="2000" spc="-40" dirty="0">
                <a:solidFill>
                  <a:srgbClr val="00AF4F"/>
                </a:solidFill>
                <a:latin typeface="Arial"/>
                <a:cs typeface="Arial"/>
              </a:rPr>
              <a:t>involved </a:t>
            </a:r>
            <a:r>
              <a:rPr sz="2000" spc="30" dirty="0">
                <a:solidFill>
                  <a:srgbClr val="00AF4F"/>
                </a:solidFill>
                <a:latin typeface="Arial"/>
                <a:cs typeface="Arial"/>
              </a:rPr>
              <a:t>in </a:t>
            </a:r>
            <a:r>
              <a:rPr sz="2000" spc="-150" dirty="0">
                <a:solidFill>
                  <a:srgbClr val="00AF4F"/>
                </a:solidFill>
                <a:latin typeface="Arial"/>
                <a:cs typeface="Arial"/>
              </a:rPr>
              <a:t>the  </a:t>
            </a:r>
            <a:r>
              <a:rPr sz="2000" spc="-25" dirty="0">
                <a:solidFill>
                  <a:srgbClr val="00AF4F"/>
                </a:solidFill>
                <a:latin typeface="Arial"/>
                <a:cs typeface="Arial"/>
              </a:rPr>
              <a:t>collection </a:t>
            </a:r>
            <a:r>
              <a:rPr sz="2000" spc="-20" dirty="0">
                <a:solidFill>
                  <a:srgbClr val="00AF4F"/>
                </a:solidFill>
                <a:latin typeface="Arial"/>
                <a:cs typeface="Arial"/>
              </a:rPr>
              <a:t>of </a:t>
            </a:r>
            <a:r>
              <a:rPr sz="2000" spc="5" dirty="0">
                <a:solidFill>
                  <a:srgbClr val="00AF4F"/>
                </a:solidFill>
                <a:latin typeface="Arial"/>
                <a:cs typeface="Arial"/>
              </a:rPr>
              <a:t>information </a:t>
            </a:r>
            <a:r>
              <a:rPr sz="2000" spc="-80" dirty="0">
                <a:latin typeface="Arial"/>
                <a:cs typeface="Arial"/>
              </a:rPr>
              <a:t>generated </a:t>
            </a:r>
            <a:r>
              <a:rPr sz="2000" spc="-40" dirty="0">
                <a:latin typeface="Arial"/>
                <a:cs typeface="Arial"/>
              </a:rPr>
              <a:t>by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25" dirty="0">
                <a:latin typeface="Arial"/>
                <a:cs typeface="Arial"/>
              </a:rPr>
              <a:t>indicators,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80" dirty="0">
                <a:latin typeface="Arial"/>
                <a:cs typeface="Arial"/>
              </a:rPr>
              <a:t>analysis </a:t>
            </a:r>
            <a:r>
              <a:rPr sz="2000" spc="-20" dirty="0">
                <a:latin typeface="Arial"/>
                <a:cs typeface="Arial"/>
              </a:rPr>
              <a:t>of 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5" dirty="0">
                <a:latin typeface="Arial"/>
                <a:cs typeface="Arial"/>
              </a:rPr>
              <a:t>information </a:t>
            </a:r>
            <a:r>
              <a:rPr sz="2000" spc="-50" dirty="0">
                <a:latin typeface="Arial"/>
                <a:cs typeface="Arial"/>
              </a:rPr>
              <a:t>and </a:t>
            </a:r>
            <a:r>
              <a:rPr sz="2000" spc="-65" dirty="0">
                <a:latin typeface="Arial"/>
                <a:cs typeface="Arial"/>
              </a:rPr>
              <a:t>possible </a:t>
            </a:r>
            <a:r>
              <a:rPr sz="2000" spc="-120" dirty="0">
                <a:latin typeface="Arial"/>
                <a:cs typeface="Arial"/>
              </a:rPr>
              <a:t>use </a:t>
            </a:r>
            <a:r>
              <a:rPr sz="2000" spc="-20" dirty="0">
                <a:latin typeface="Arial"/>
                <a:cs typeface="Arial"/>
              </a:rPr>
              <a:t>of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5" dirty="0">
                <a:latin typeface="Arial"/>
                <a:cs typeface="Arial"/>
              </a:rPr>
              <a:t>information </a:t>
            </a:r>
            <a:r>
              <a:rPr sz="2000" spc="30" dirty="0">
                <a:latin typeface="Arial"/>
                <a:cs typeface="Arial"/>
              </a:rPr>
              <a:t>in </a:t>
            </a:r>
            <a:r>
              <a:rPr sz="2000" spc="-30" dirty="0">
                <a:latin typeface="Arial"/>
                <a:cs typeface="Arial"/>
              </a:rPr>
              <a:t>the</a:t>
            </a:r>
            <a:r>
              <a:rPr sz="2000" spc="-375" dirty="0">
                <a:latin typeface="Arial"/>
                <a:cs typeface="Arial"/>
              </a:rPr>
              <a:t> </a:t>
            </a:r>
            <a:r>
              <a:rPr sz="2000" spc="15" dirty="0">
                <a:latin typeface="Arial"/>
                <a:cs typeface="Arial"/>
              </a:rPr>
              <a:t>future.</a:t>
            </a:r>
            <a:endParaRPr sz="20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1055"/>
              </a:spcBef>
            </a:pPr>
            <a:r>
              <a:rPr sz="2000" b="1" i="1" spc="-100" dirty="0">
                <a:solidFill>
                  <a:srgbClr val="006FBF"/>
                </a:solidFill>
                <a:latin typeface="Arial"/>
                <a:cs typeface="Arial"/>
              </a:rPr>
              <a:t>Step </a:t>
            </a:r>
            <a:r>
              <a:rPr sz="2000" b="1" i="1" spc="-150" dirty="0">
                <a:solidFill>
                  <a:srgbClr val="006FBF"/>
                </a:solidFill>
                <a:latin typeface="Arial"/>
                <a:cs typeface="Arial"/>
              </a:rPr>
              <a:t>3: </a:t>
            </a:r>
            <a:r>
              <a:rPr sz="2000" b="1" i="1" u="sng" spc="-5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Establish </a:t>
            </a:r>
            <a:r>
              <a:rPr sz="2000" b="1" i="1" u="sng" spc="-1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M&amp;E  </a:t>
            </a:r>
            <a:r>
              <a:rPr sz="2000" b="1" i="1" u="sng" spc="-4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Functions, </a:t>
            </a:r>
            <a:r>
              <a:rPr sz="2000" b="1" i="1" u="sng" spc="-100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Assign </a:t>
            </a:r>
            <a:r>
              <a:rPr sz="2000" b="1" i="1" u="sng" spc="-50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Responsibilities </a:t>
            </a:r>
            <a:r>
              <a:rPr sz="2000" b="1" i="1" u="sng" spc="-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and </a:t>
            </a:r>
            <a:r>
              <a:rPr sz="2000" b="1" i="1" spc="-5" dirty="0">
                <a:solidFill>
                  <a:srgbClr val="006FBF"/>
                </a:solidFill>
                <a:latin typeface="Arial"/>
                <a:cs typeface="Arial"/>
              </a:rPr>
              <a:t> </a:t>
            </a:r>
            <a:r>
              <a:rPr sz="2000" b="1" i="1" u="sng" spc="-1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Financial</a:t>
            </a:r>
            <a:r>
              <a:rPr sz="2000" b="1" i="1" u="sng" spc="170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 </a:t>
            </a:r>
            <a:r>
              <a:rPr sz="2000" b="1" i="1" u="sng" spc="-9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Resources</a:t>
            </a:r>
            <a:endParaRPr sz="2000">
              <a:latin typeface="Arial"/>
              <a:cs typeface="Arial"/>
            </a:endParaRPr>
          </a:p>
          <a:p>
            <a:pPr marL="356870" marR="5080" indent="-344805" algn="just">
              <a:lnSpc>
                <a:spcPct val="150000"/>
              </a:lnSpc>
              <a:spcBef>
                <a:spcPts val="335"/>
              </a:spcBef>
            </a:pPr>
            <a:r>
              <a:rPr sz="1800" spc="105" dirty="0">
                <a:solidFill>
                  <a:srgbClr val="6F2F9F"/>
                </a:solidFill>
                <a:latin typeface="Arial"/>
                <a:cs typeface="Arial"/>
              </a:rPr>
              <a:t> </a:t>
            </a:r>
            <a:r>
              <a:rPr sz="2000" spc="-50" dirty="0">
                <a:latin typeface="Arial"/>
                <a:cs typeface="Arial"/>
              </a:rPr>
              <a:t>Establishing </a:t>
            </a:r>
            <a:r>
              <a:rPr sz="2000" spc="-35" dirty="0">
                <a:latin typeface="Arial"/>
                <a:cs typeface="Arial"/>
              </a:rPr>
              <a:t>M&amp;E </a:t>
            </a:r>
            <a:r>
              <a:rPr sz="2000" spc="-15" dirty="0">
                <a:latin typeface="Arial"/>
                <a:cs typeface="Arial"/>
              </a:rPr>
              <a:t>functions </a:t>
            </a:r>
            <a:r>
              <a:rPr sz="2000" spc="-50" dirty="0">
                <a:latin typeface="Arial"/>
                <a:cs typeface="Arial"/>
              </a:rPr>
              <a:t>and </a:t>
            </a:r>
            <a:r>
              <a:rPr sz="2000" spc="-35" dirty="0">
                <a:latin typeface="Arial"/>
                <a:cs typeface="Arial"/>
              </a:rPr>
              <a:t>responsibilities </a:t>
            </a:r>
            <a:r>
              <a:rPr sz="2000" spc="-80" dirty="0">
                <a:latin typeface="Arial"/>
                <a:cs typeface="Arial"/>
              </a:rPr>
              <a:t>at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25" dirty="0">
                <a:latin typeface="Arial"/>
                <a:cs typeface="Arial"/>
              </a:rPr>
              <a:t>beginning </a:t>
            </a:r>
            <a:r>
              <a:rPr sz="2000" spc="-20" dirty="0">
                <a:latin typeface="Arial"/>
                <a:cs typeface="Arial"/>
              </a:rPr>
              <a:t>of </a:t>
            </a:r>
            <a:r>
              <a:rPr sz="2000" spc="-150" dirty="0">
                <a:latin typeface="Arial"/>
                <a:cs typeface="Arial"/>
              </a:rPr>
              <a:t>the  </a:t>
            </a:r>
            <a:r>
              <a:rPr sz="2000" spc="-50" dirty="0">
                <a:latin typeface="Arial"/>
                <a:cs typeface="Arial"/>
              </a:rPr>
              <a:t>procedure </a:t>
            </a:r>
            <a:r>
              <a:rPr sz="2000" spc="-85" dirty="0">
                <a:latin typeface="Arial"/>
                <a:cs typeface="Arial"/>
              </a:rPr>
              <a:t>can </a:t>
            </a:r>
            <a:r>
              <a:rPr sz="2000" spc="-15" dirty="0">
                <a:latin typeface="Arial"/>
                <a:cs typeface="Arial"/>
              </a:rPr>
              <a:t>help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60" dirty="0">
                <a:latin typeface="Arial"/>
                <a:cs typeface="Arial"/>
              </a:rPr>
              <a:t>avoid </a:t>
            </a:r>
            <a:r>
              <a:rPr sz="2000" spc="-30" dirty="0">
                <a:latin typeface="Arial"/>
                <a:cs typeface="Arial"/>
              </a:rPr>
              <a:t>major </a:t>
            </a:r>
            <a:r>
              <a:rPr sz="2000" spc="-15" dirty="0">
                <a:solidFill>
                  <a:srgbClr val="00AF4F"/>
                </a:solidFill>
                <a:latin typeface="Arial"/>
                <a:cs typeface="Arial"/>
              </a:rPr>
              <a:t>communication </a:t>
            </a:r>
            <a:r>
              <a:rPr sz="2000" spc="-105" dirty="0">
                <a:solidFill>
                  <a:srgbClr val="00AF4F"/>
                </a:solidFill>
                <a:latin typeface="Arial"/>
                <a:cs typeface="Arial"/>
              </a:rPr>
              <a:t>issues, </a:t>
            </a:r>
            <a:r>
              <a:rPr sz="2000" spc="-5" dirty="0">
                <a:solidFill>
                  <a:srgbClr val="00AF4F"/>
                </a:solidFill>
                <a:latin typeface="Arial"/>
                <a:cs typeface="Arial"/>
              </a:rPr>
              <a:t>conflicts </a:t>
            </a:r>
            <a:r>
              <a:rPr sz="2000" spc="-20" dirty="0">
                <a:solidFill>
                  <a:srgbClr val="00AF4F"/>
                </a:solidFill>
                <a:latin typeface="Arial"/>
                <a:cs typeface="Arial"/>
              </a:rPr>
              <a:t>of  </a:t>
            </a:r>
            <a:r>
              <a:rPr sz="2000" spc="-40" dirty="0">
                <a:solidFill>
                  <a:srgbClr val="00AF4F"/>
                </a:solidFill>
                <a:latin typeface="Arial"/>
                <a:cs typeface="Arial"/>
              </a:rPr>
              <a:t>interest, </a:t>
            </a:r>
            <a:r>
              <a:rPr sz="2000" spc="-5" dirty="0">
                <a:solidFill>
                  <a:srgbClr val="00AF4F"/>
                </a:solidFill>
                <a:latin typeface="Arial"/>
                <a:cs typeface="Arial"/>
              </a:rPr>
              <a:t>duplication </a:t>
            </a:r>
            <a:r>
              <a:rPr sz="2000" spc="-20" dirty="0">
                <a:solidFill>
                  <a:srgbClr val="00AF4F"/>
                </a:solidFill>
                <a:latin typeface="Arial"/>
                <a:cs typeface="Arial"/>
              </a:rPr>
              <a:t>of </a:t>
            </a:r>
            <a:r>
              <a:rPr sz="2000" spc="-95" dirty="0">
                <a:solidFill>
                  <a:srgbClr val="00AF4F"/>
                </a:solidFill>
                <a:latin typeface="Arial"/>
                <a:cs typeface="Arial"/>
              </a:rPr>
              <a:t>tasks </a:t>
            </a:r>
            <a:r>
              <a:rPr sz="2000" spc="-50" dirty="0">
                <a:solidFill>
                  <a:srgbClr val="00AF4F"/>
                </a:solidFill>
                <a:latin typeface="Arial"/>
                <a:cs typeface="Arial"/>
              </a:rPr>
              <a:t>and </a:t>
            </a:r>
            <a:r>
              <a:rPr sz="2000" spc="-80" dirty="0">
                <a:solidFill>
                  <a:srgbClr val="00AF4F"/>
                </a:solidFill>
                <a:latin typeface="Arial"/>
                <a:cs typeface="Arial"/>
              </a:rPr>
              <a:t>wasted</a:t>
            </a:r>
            <a:r>
              <a:rPr sz="2000" spc="105" dirty="0">
                <a:solidFill>
                  <a:srgbClr val="00AF4F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00AF4F"/>
                </a:solidFill>
                <a:latin typeface="Arial"/>
                <a:cs typeface="Arial"/>
              </a:rPr>
              <a:t>efforts</a:t>
            </a:r>
            <a:r>
              <a:rPr sz="2000" spc="-15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48588" y="901700"/>
            <a:ext cx="16484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185" dirty="0">
                <a:solidFill>
                  <a:srgbClr val="BF0000"/>
                </a:solidFill>
                <a:latin typeface="Arial"/>
                <a:cs typeface="Arial"/>
              </a:rPr>
              <a:t>Cont…...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1283" y="1742948"/>
            <a:ext cx="2025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19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0739" y="1875840"/>
            <a:ext cx="8379459" cy="43173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marR="5080" indent="-320040" algn="just">
              <a:lnSpc>
                <a:spcPct val="150000"/>
              </a:lnSpc>
              <a:spcBef>
                <a:spcPts val="100"/>
              </a:spcBef>
              <a:buClr>
                <a:srgbClr val="6F2F9F"/>
              </a:buClr>
              <a:buSzPct val="90000"/>
              <a:buChar char=""/>
              <a:tabLst>
                <a:tab pos="333375" algn="l"/>
              </a:tabLst>
            </a:pPr>
            <a:r>
              <a:rPr sz="2000" spc="-20" dirty="0">
                <a:latin typeface="Arial"/>
                <a:cs typeface="Arial"/>
              </a:rPr>
              <a:t>Organizing </a:t>
            </a:r>
            <a:r>
              <a:rPr sz="2000" spc="-35" dirty="0">
                <a:latin typeface="Arial"/>
                <a:cs typeface="Arial"/>
              </a:rPr>
              <a:t>responsibilities </a:t>
            </a:r>
            <a:r>
              <a:rPr sz="2000" spc="-95" dirty="0">
                <a:latin typeface="Arial"/>
                <a:cs typeface="Arial"/>
              </a:rPr>
              <a:t>means </a:t>
            </a:r>
            <a:r>
              <a:rPr sz="2000" spc="-25" dirty="0">
                <a:latin typeface="Arial"/>
                <a:cs typeface="Arial"/>
              </a:rPr>
              <a:t>deciding </a:t>
            </a:r>
            <a:r>
              <a:rPr sz="2000" spc="-10" dirty="0">
                <a:solidFill>
                  <a:srgbClr val="00AF4F"/>
                </a:solidFill>
                <a:latin typeface="Arial"/>
                <a:cs typeface="Arial"/>
              </a:rPr>
              <a:t>which </a:t>
            </a:r>
            <a:r>
              <a:rPr sz="2000" spc="-60" dirty="0">
                <a:solidFill>
                  <a:srgbClr val="00AF4F"/>
                </a:solidFill>
                <a:latin typeface="Arial"/>
                <a:cs typeface="Arial"/>
              </a:rPr>
              <a:t>stakeholders </a:t>
            </a:r>
            <a:r>
              <a:rPr sz="2000" spc="35" dirty="0">
                <a:solidFill>
                  <a:srgbClr val="00AF4F"/>
                </a:solidFill>
                <a:latin typeface="Arial"/>
                <a:cs typeface="Arial"/>
              </a:rPr>
              <a:t>will </a:t>
            </a:r>
            <a:r>
              <a:rPr sz="2000" spc="-260" dirty="0">
                <a:solidFill>
                  <a:srgbClr val="00AF4F"/>
                </a:solidFill>
                <a:latin typeface="Arial"/>
                <a:cs typeface="Arial"/>
              </a:rPr>
              <a:t>be  </a:t>
            </a:r>
            <a:r>
              <a:rPr sz="2000" spc="-40" dirty="0">
                <a:solidFill>
                  <a:srgbClr val="00AF4F"/>
                </a:solidFill>
                <a:latin typeface="Arial"/>
                <a:cs typeface="Arial"/>
              </a:rPr>
              <a:t>involved </a:t>
            </a:r>
            <a:r>
              <a:rPr sz="2000" spc="-50" dirty="0">
                <a:solidFill>
                  <a:srgbClr val="00AF4F"/>
                </a:solidFill>
                <a:latin typeface="Arial"/>
                <a:cs typeface="Arial"/>
              </a:rPr>
              <a:t>and </a:t>
            </a:r>
            <a:r>
              <a:rPr sz="2000" spc="-5" dirty="0">
                <a:solidFill>
                  <a:srgbClr val="00AF4F"/>
                </a:solidFill>
                <a:latin typeface="Arial"/>
                <a:cs typeface="Arial"/>
              </a:rPr>
              <a:t>clarifying </a:t>
            </a:r>
            <a:r>
              <a:rPr sz="2000" spc="-50" dirty="0">
                <a:solidFill>
                  <a:srgbClr val="00AF4F"/>
                </a:solidFill>
                <a:latin typeface="Arial"/>
                <a:cs typeface="Arial"/>
              </a:rPr>
              <a:t>and </a:t>
            </a:r>
            <a:r>
              <a:rPr sz="2000" spc="-65" dirty="0">
                <a:solidFill>
                  <a:srgbClr val="00AF4F"/>
                </a:solidFill>
                <a:latin typeface="Arial"/>
                <a:cs typeface="Arial"/>
              </a:rPr>
              <a:t>assigning roles </a:t>
            </a:r>
            <a:r>
              <a:rPr sz="2000" dirty="0">
                <a:solidFill>
                  <a:srgbClr val="00AF4F"/>
                </a:solidFill>
                <a:latin typeface="Arial"/>
                <a:cs typeface="Arial"/>
              </a:rPr>
              <a:t>to </a:t>
            </a:r>
            <a:r>
              <a:rPr sz="2000" spc="-90" dirty="0">
                <a:solidFill>
                  <a:srgbClr val="00AF4F"/>
                </a:solidFill>
                <a:latin typeface="Arial"/>
                <a:cs typeface="Arial"/>
              </a:rPr>
              <a:t>these </a:t>
            </a:r>
            <a:r>
              <a:rPr sz="2000" spc="-60" dirty="0">
                <a:solidFill>
                  <a:srgbClr val="00AF4F"/>
                </a:solidFill>
                <a:latin typeface="Arial"/>
                <a:cs typeface="Arial"/>
              </a:rPr>
              <a:t>stakeholders </a:t>
            </a:r>
            <a:r>
              <a:rPr sz="2000" spc="-165" dirty="0">
                <a:latin typeface="Arial"/>
                <a:cs typeface="Arial"/>
              </a:rPr>
              <a:t>as </a:t>
            </a:r>
            <a:r>
              <a:rPr sz="2000" spc="-35" dirty="0">
                <a:latin typeface="Arial"/>
                <a:cs typeface="Arial"/>
              </a:rPr>
              <a:t>well  </a:t>
            </a:r>
            <a:r>
              <a:rPr sz="2000" spc="-175" dirty="0">
                <a:latin typeface="Arial"/>
                <a:cs typeface="Arial"/>
              </a:rPr>
              <a:t>as </a:t>
            </a:r>
            <a:r>
              <a:rPr sz="2000" dirty="0">
                <a:latin typeface="Arial"/>
                <a:cs typeface="Arial"/>
              </a:rPr>
              <a:t>to funding </a:t>
            </a:r>
            <a:r>
              <a:rPr sz="2000" spc="-30" dirty="0">
                <a:latin typeface="Arial"/>
                <a:cs typeface="Arial"/>
              </a:rPr>
              <a:t>organization </a:t>
            </a:r>
            <a:r>
              <a:rPr sz="2000" spc="-25" dirty="0">
                <a:latin typeface="Arial"/>
                <a:cs typeface="Arial"/>
              </a:rPr>
              <a:t>officials, </a:t>
            </a:r>
            <a:r>
              <a:rPr sz="2000" spc="-35" dirty="0">
                <a:latin typeface="Arial"/>
                <a:cs typeface="Arial"/>
              </a:rPr>
              <a:t>project </a:t>
            </a:r>
            <a:r>
              <a:rPr sz="2000" spc="-70" dirty="0">
                <a:latin typeface="Arial"/>
                <a:cs typeface="Arial"/>
              </a:rPr>
              <a:t>management </a:t>
            </a:r>
            <a:r>
              <a:rPr sz="2000" spc="-50" dirty="0">
                <a:latin typeface="Arial"/>
                <a:cs typeface="Arial"/>
              </a:rPr>
              <a:t>and </a:t>
            </a:r>
            <a:r>
              <a:rPr sz="2000" spc="-75" dirty="0">
                <a:latin typeface="Arial"/>
                <a:cs typeface="Arial"/>
              </a:rPr>
              <a:t>any </a:t>
            </a:r>
            <a:r>
              <a:rPr sz="2000" spc="-30" dirty="0">
                <a:latin typeface="Arial"/>
                <a:cs typeface="Arial"/>
              </a:rPr>
              <a:t>partner  </a:t>
            </a:r>
            <a:r>
              <a:rPr sz="2000" spc="-40" dirty="0">
                <a:latin typeface="Arial"/>
                <a:cs typeface="Arial"/>
              </a:rPr>
              <a:t>organizations</a:t>
            </a:r>
            <a:r>
              <a:rPr sz="2000" spc="-280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332740" marR="19685" indent="-320040" algn="just">
              <a:lnSpc>
                <a:spcPct val="150000"/>
              </a:lnSpc>
              <a:spcBef>
                <a:spcPts val="695"/>
              </a:spcBef>
              <a:buSzPct val="90000"/>
              <a:buChar char=""/>
              <a:tabLst>
                <a:tab pos="332740" algn="l"/>
              </a:tabLst>
            </a:pPr>
            <a:r>
              <a:rPr sz="2000" spc="-70" dirty="0">
                <a:solidFill>
                  <a:srgbClr val="6F2F9F"/>
                </a:solidFill>
                <a:latin typeface="Arial"/>
                <a:cs typeface="Arial"/>
              </a:rPr>
              <a:t>Stakeholders </a:t>
            </a:r>
            <a:r>
              <a:rPr sz="2000" spc="-65" dirty="0">
                <a:latin typeface="Arial"/>
                <a:cs typeface="Arial"/>
              </a:rPr>
              <a:t>may </a:t>
            </a:r>
            <a:r>
              <a:rPr sz="2000" spc="-80" dirty="0">
                <a:solidFill>
                  <a:srgbClr val="00AF4F"/>
                </a:solidFill>
                <a:latin typeface="Arial"/>
                <a:cs typeface="Arial"/>
              </a:rPr>
              <a:t>need </a:t>
            </a:r>
            <a:r>
              <a:rPr sz="2000" dirty="0">
                <a:solidFill>
                  <a:srgbClr val="00AF4F"/>
                </a:solidFill>
                <a:latin typeface="Arial"/>
                <a:cs typeface="Arial"/>
              </a:rPr>
              <a:t>to </a:t>
            </a:r>
            <a:r>
              <a:rPr sz="2000" spc="-85" dirty="0">
                <a:solidFill>
                  <a:srgbClr val="00AF4F"/>
                </a:solidFill>
                <a:latin typeface="Arial"/>
                <a:cs typeface="Arial"/>
              </a:rPr>
              <a:t>be </a:t>
            </a:r>
            <a:r>
              <a:rPr sz="2000" spc="-25" dirty="0">
                <a:solidFill>
                  <a:srgbClr val="00AF4F"/>
                </a:solidFill>
                <a:latin typeface="Arial"/>
                <a:cs typeface="Arial"/>
              </a:rPr>
              <a:t>trained </a:t>
            </a:r>
            <a:r>
              <a:rPr sz="2000" spc="30" dirty="0">
                <a:latin typeface="Arial"/>
                <a:cs typeface="Arial"/>
              </a:rPr>
              <a:t>in </a:t>
            </a:r>
            <a:r>
              <a:rPr sz="2000" spc="-25" dirty="0">
                <a:latin typeface="Arial"/>
                <a:cs typeface="Arial"/>
              </a:rPr>
              <a:t>different </a:t>
            </a:r>
            <a:r>
              <a:rPr sz="2000" spc="-105" dirty="0">
                <a:latin typeface="Arial"/>
                <a:cs typeface="Arial"/>
              </a:rPr>
              <a:t>aspects </a:t>
            </a:r>
            <a:r>
              <a:rPr sz="2000" spc="-20" dirty="0">
                <a:latin typeface="Arial"/>
                <a:cs typeface="Arial"/>
              </a:rPr>
              <a:t>of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170" dirty="0">
                <a:latin typeface="Arial"/>
                <a:cs typeface="Arial"/>
              </a:rPr>
              <a:t>M&amp;E  </a:t>
            </a:r>
            <a:r>
              <a:rPr sz="2000" spc="-40" dirty="0">
                <a:latin typeface="Arial"/>
                <a:cs typeface="Arial"/>
              </a:rPr>
              <a:t>procedure.</a:t>
            </a:r>
            <a:endParaRPr sz="2000">
              <a:latin typeface="Arial"/>
              <a:cs typeface="Arial"/>
            </a:endParaRPr>
          </a:p>
          <a:p>
            <a:pPr marL="332740" marR="18415" indent="-320040" algn="just">
              <a:lnSpc>
                <a:spcPct val="150000"/>
              </a:lnSpc>
              <a:spcBef>
                <a:spcPts val="695"/>
              </a:spcBef>
              <a:buClr>
                <a:srgbClr val="6F2F9F"/>
              </a:buClr>
              <a:buSzPct val="90000"/>
              <a:buChar char=""/>
              <a:tabLst>
                <a:tab pos="333375" algn="l"/>
              </a:tabLst>
            </a:pPr>
            <a:r>
              <a:rPr sz="2000" spc="-40" dirty="0">
                <a:solidFill>
                  <a:srgbClr val="00AF4F"/>
                </a:solidFill>
                <a:latin typeface="Arial"/>
                <a:cs typeface="Arial"/>
              </a:rPr>
              <a:t>M&amp;E </a:t>
            </a:r>
            <a:r>
              <a:rPr sz="2000" spc="35" dirty="0">
                <a:solidFill>
                  <a:srgbClr val="00AF4F"/>
                </a:solidFill>
                <a:latin typeface="Arial"/>
                <a:cs typeface="Arial"/>
              </a:rPr>
              <a:t>will </a:t>
            </a:r>
            <a:r>
              <a:rPr sz="2000" spc="-30" dirty="0">
                <a:solidFill>
                  <a:srgbClr val="00AF4F"/>
                </a:solidFill>
                <a:latin typeface="Arial"/>
                <a:cs typeface="Arial"/>
              </a:rPr>
              <a:t>require </a:t>
            </a:r>
            <a:r>
              <a:rPr sz="2000" spc="-20" dirty="0">
                <a:solidFill>
                  <a:srgbClr val="00AF4F"/>
                </a:solidFill>
                <a:latin typeface="Arial"/>
                <a:cs typeface="Arial"/>
              </a:rPr>
              <a:t>financial </a:t>
            </a:r>
            <a:r>
              <a:rPr sz="2000" spc="-95" dirty="0">
                <a:solidFill>
                  <a:srgbClr val="00AF4F"/>
                </a:solidFill>
                <a:latin typeface="Arial"/>
                <a:cs typeface="Arial"/>
              </a:rPr>
              <a:t>resources </a:t>
            </a:r>
            <a:r>
              <a:rPr sz="2000" spc="30" dirty="0">
                <a:latin typeface="Arial"/>
                <a:cs typeface="Arial"/>
              </a:rPr>
              <a:t>in </a:t>
            </a:r>
            <a:r>
              <a:rPr sz="2000" spc="-80" dirty="0">
                <a:latin typeface="Arial"/>
                <a:cs typeface="Arial"/>
              </a:rPr>
              <a:t>accordance </a:t>
            </a:r>
            <a:r>
              <a:rPr sz="2000" spc="30" dirty="0">
                <a:latin typeface="Arial"/>
                <a:cs typeface="Arial"/>
              </a:rPr>
              <a:t>with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35" dirty="0">
                <a:latin typeface="Arial"/>
                <a:cs typeface="Arial"/>
              </a:rPr>
              <a:t>type </a:t>
            </a:r>
            <a:r>
              <a:rPr sz="2000" spc="-185" dirty="0">
                <a:latin typeface="Arial"/>
                <a:cs typeface="Arial"/>
              </a:rPr>
              <a:t>of  </a:t>
            </a:r>
            <a:r>
              <a:rPr sz="2000" spc="-35" dirty="0">
                <a:latin typeface="Arial"/>
                <a:cs typeface="Arial"/>
              </a:rPr>
              <a:t>project(s) </a:t>
            </a:r>
            <a:r>
              <a:rPr sz="2000" spc="-20" dirty="0">
                <a:latin typeface="Arial"/>
                <a:cs typeface="Arial"/>
              </a:rPr>
              <a:t>that </a:t>
            </a:r>
            <a:r>
              <a:rPr sz="2000" spc="-65" dirty="0">
                <a:latin typeface="Arial"/>
                <a:cs typeface="Arial"/>
              </a:rPr>
              <a:t>is </a:t>
            </a:r>
            <a:r>
              <a:rPr sz="2000" spc="-35" dirty="0">
                <a:latin typeface="Arial"/>
                <a:cs typeface="Arial"/>
              </a:rPr>
              <a:t>being </a:t>
            </a:r>
            <a:r>
              <a:rPr sz="2000" spc="-70" dirty="0">
                <a:latin typeface="Arial"/>
                <a:cs typeface="Arial"/>
              </a:rPr>
              <a:t>evaluated </a:t>
            </a:r>
            <a:r>
              <a:rPr sz="2000" spc="-175" dirty="0">
                <a:latin typeface="Arial"/>
                <a:cs typeface="Arial"/>
              </a:rPr>
              <a:t>as </a:t>
            </a:r>
            <a:r>
              <a:rPr sz="2000" spc="-35" dirty="0">
                <a:latin typeface="Arial"/>
                <a:cs typeface="Arial"/>
              </a:rPr>
              <a:t>well </a:t>
            </a:r>
            <a:r>
              <a:rPr sz="2000" spc="-175" dirty="0">
                <a:latin typeface="Arial"/>
                <a:cs typeface="Arial"/>
              </a:rPr>
              <a:t>as </a:t>
            </a:r>
            <a:r>
              <a:rPr sz="2000" spc="-20" dirty="0">
                <a:latin typeface="Arial"/>
                <a:cs typeface="Arial"/>
              </a:rPr>
              <a:t>the </a:t>
            </a:r>
            <a:r>
              <a:rPr sz="2000" spc="-40" dirty="0">
                <a:latin typeface="Arial"/>
                <a:cs typeface="Arial"/>
              </a:rPr>
              <a:t>M&amp;E </a:t>
            </a:r>
            <a:r>
              <a:rPr sz="2000" spc="-50" dirty="0">
                <a:latin typeface="Arial"/>
                <a:cs typeface="Arial"/>
              </a:rPr>
              <a:t>purpose,  performance questions and </a:t>
            </a:r>
            <a:r>
              <a:rPr sz="2000" spc="-25" dirty="0">
                <a:latin typeface="Arial"/>
                <a:cs typeface="Arial"/>
              </a:rPr>
              <a:t>indicators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48588" y="901700"/>
            <a:ext cx="16484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185" dirty="0">
                <a:solidFill>
                  <a:srgbClr val="BF0000"/>
                </a:solidFill>
                <a:latin typeface="Arial"/>
                <a:cs typeface="Arial"/>
              </a:rPr>
              <a:t>Cont…...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1724659"/>
            <a:ext cx="1066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47344" y="2008632"/>
            <a:ext cx="188975" cy="1859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43788" y="1925827"/>
            <a:ext cx="8373745" cy="51593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32740">
              <a:lnSpc>
                <a:spcPct val="100000"/>
              </a:lnSpc>
              <a:spcBef>
                <a:spcPts val="90"/>
              </a:spcBef>
            </a:pPr>
            <a:r>
              <a:rPr sz="2000" b="1" i="1" u="sng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Arial"/>
                <a:cs typeface="Arial"/>
              </a:rPr>
              <a:t>Monitoring</a:t>
            </a:r>
            <a:endParaRPr sz="2000">
              <a:latin typeface="Arial"/>
              <a:cs typeface="Arial"/>
            </a:endParaRPr>
          </a:p>
          <a:p>
            <a:pPr marL="332740" marR="9525" indent="-320040" algn="just">
              <a:lnSpc>
                <a:spcPct val="150000"/>
              </a:lnSpc>
              <a:spcBef>
                <a:spcPts val="335"/>
              </a:spcBef>
              <a:buClr>
                <a:srgbClr val="6F2F9F"/>
              </a:buClr>
              <a:buChar char=""/>
              <a:tabLst>
                <a:tab pos="333375" algn="l"/>
              </a:tabLst>
            </a:pPr>
            <a:r>
              <a:rPr sz="2000" spc="-85" dirty="0">
                <a:latin typeface="Arial"/>
                <a:cs typeface="Arial"/>
              </a:rPr>
              <a:t>Is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65" dirty="0">
                <a:latin typeface="Arial"/>
                <a:cs typeface="Arial"/>
              </a:rPr>
              <a:t>systematic </a:t>
            </a:r>
            <a:r>
              <a:rPr sz="2000" spc="-20" dirty="0">
                <a:solidFill>
                  <a:srgbClr val="00AF4F"/>
                </a:solidFill>
                <a:latin typeface="Arial"/>
                <a:cs typeface="Arial"/>
              </a:rPr>
              <a:t>collection </a:t>
            </a:r>
            <a:r>
              <a:rPr sz="2000" spc="-50" dirty="0">
                <a:latin typeface="Arial"/>
                <a:cs typeface="Arial"/>
              </a:rPr>
              <a:t>and </a:t>
            </a:r>
            <a:r>
              <a:rPr sz="2000" spc="-80" dirty="0">
                <a:solidFill>
                  <a:srgbClr val="00AF4F"/>
                </a:solidFill>
                <a:latin typeface="Arial"/>
                <a:cs typeface="Arial"/>
              </a:rPr>
              <a:t>analysis </a:t>
            </a:r>
            <a:r>
              <a:rPr sz="2000" spc="-20" dirty="0">
                <a:solidFill>
                  <a:srgbClr val="00AF4F"/>
                </a:solidFill>
                <a:latin typeface="Arial"/>
                <a:cs typeface="Arial"/>
              </a:rPr>
              <a:t>of </a:t>
            </a:r>
            <a:r>
              <a:rPr sz="2000" spc="5" dirty="0">
                <a:solidFill>
                  <a:srgbClr val="00AF4F"/>
                </a:solidFill>
                <a:latin typeface="Arial"/>
                <a:cs typeface="Arial"/>
              </a:rPr>
              <a:t>information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145" dirty="0">
                <a:latin typeface="Arial"/>
                <a:cs typeface="Arial"/>
              </a:rPr>
              <a:t>enable  </a:t>
            </a:r>
            <a:r>
              <a:rPr sz="2000" spc="-95" dirty="0">
                <a:latin typeface="Arial"/>
                <a:cs typeface="Arial"/>
              </a:rPr>
              <a:t>managers </a:t>
            </a:r>
            <a:r>
              <a:rPr sz="2000" spc="-45" dirty="0">
                <a:latin typeface="Arial"/>
                <a:cs typeface="Arial"/>
              </a:rPr>
              <a:t>and </a:t>
            </a:r>
            <a:r>
              <a:rPr sz="2000" spc="-80" dirty="0">
                <a:latin typeface="Arial"/>
                <a:cs typeface="Arial"/>
              </a:rPr>
              <a:t>key </a:t>
            </a:r>
            <a:r>
              <a:rPr sz="2000" spc="-60" dirty="0">
                <a:latin typeface="Arial"/>
                <a:cs typeface="Arial"/>
              </a:rPr>
              <a:t>stakeholders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80" dirty="0">
                <a:latin typeface="Arial"/>
                <a:cs typeface="Arial"/>
              </a:rPr>
              <a:t>make </a:t>
            </a:r>
            <a:r>
              <a:rPr sz="2000" spc="-5" dirty="0">
                <a:latin typeface="Arial"/>
                <a:cs typeface="Arial"/>
              </a:rPr>
              <a:t>informed </a:t>
            </a:r>
            <a:r>
              <a:rPr sz="2000" spc="-55" dirty="0">
                <a:latin typeface="Arial"/>
                <a:cs typeface="Arial"/>
              </a:rPr>
              <a:t>decisions, </a:t>
            </a:r>
            <a:r>
              <a:rPr sz="2000" spc="-10" dirty="0">
                <a:latin typeface="Arial"/>
                <a:cs typeface="Arial"/>
              </a:rPr>
              <a:t>maintain  </a:t>
            </a:r>
            <a:r>
              <a:rPr sz="2000" spc="-35" dirty="0">
                <a:latin typeface="Arial"/>
                <a:cs typeface="Arial"/>
              </a:rPr>
              <a:t>existing </a:t>
            </a:r>
            <a:r>
              <a:rPr sz="2000" spc="-70" dirty="0">
                <a:latin typeface="Arial"/>
                <a:cs typeface="Arial"/>
              </a:rPr>
              <a:t>practices, </a:t>
            </a:r>
            <a:r>
              <a:rPr sz="2000" spc="-40" dirty="0">
                <a:latin typeface="Arial"/>
                <a:cs typeface="Arial"/>
              </a:rPr>
              <a:t>policies </a:t>
            </a:r>
            <a:r>
              <a:rPr sz="2000" spc="-50" dirty="0">
                <a:latin typeface="Arial"/>
                <a:cs typeface="Arial"/>
              </a:rPr>
              <a:t>and </a:t>
            </a:r>
            <a:r>
              <a:rPr sz="2000" spc="-20" dirty="0">
                <a:latin typeface="Arial"/>
                <a:cs typeface="Arial"/>
              </a:rPr>
              <a:t>principles </a:t>
            </a:r>
            <a:r>
              <a:rPr sz="2000" spc="-50" dirty="0">
                <a:latin typeface="Arial"/>
                <a:cs typeface="Arial"/>
              </a:rPr>
              <a:t>and </a:t>
            </a:r>
            <a:r>
              <a:rPr sz="2000" spc="-25" dirty="0">
                <a:latin typeface="Arial"/>
                <a:cs typeface="Arial"/>
              </a:rPr>
              <a:t>improve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45" dirty="0">
                <a:latin typeface="Arial"/>
                <a:cs typeface="Arial"/>
              </a:rPr>
              <a:t>performance </a:t>
            </a:r>
            <a:r>
              <a:rPr sz="2000" spc="-20" dirty="0">
                <a:latin typeface="Arial"/>
                <a:cs typeface="Arial"/>
              </a:rPr>
              <a:t>of  </a:t>
            </a:r>
            <a:r>
              <a:rPr sz="2000" spc="-5" dirty="0">
                <a:latin typeface="Arial"/>
                <a:cs typeface="Arial"/>
              </a:rPr>
              <a:t>their</a:t>
            </a:r>
            <a:r>
              <a:rPr sz="2000" spc="105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projects.</a:t>
            </a:r>
            <a:endParaRPr sz="2000">
              <a:latin typeface="Arial"/>
              <a:cs typeface="Arial"/>
            </a:endParaRPr>
          </a:p>
          <a:p>
            <a:pPr marL="652780" marR="8255" lvl="1" indent="-274320" algn="just">
              <a:lnSpc>
                <a:spcPct val="149400"/>
              </a:lnSpc>
              <a:spcBef>
                <a:spcPts val="685"/>
              </a:spcBef>
              <a:buClr>
                <a:srgbClr val="6F2F9F"/>
              </a:buClr>
              <a:buChar char=""/>
              <a:tabLst>
                <a:tab pos="653415" algn="l"/>
              </a:tabLst>
            </a:pPr>
            <a:r>
              <a:rPr sz="1700" dirty="0">
                <a:latin typeface="Arial"/>
                <a:cs typeface="Arial"/>
              </a:rPr>
              <a:t>It </a:t>
            </a:r>
            <a:r>
              <a:rPr sz="1700" spc="-60" dirty="0">
                <a:latin typeface="Arial"/>
                <a:cs typeface="Arial"/>
              </a:rPr>
              <a:t>is </a:t>
            </a:r>
            <a:r>
              <a:rPr sz="1700" spc="-20" dirty="0">
                <a:latin typeface="Arial"/>
                <a:cs typeface="Arial"/>
              </a:rPr>
              <a:t>the </a:t>
            </a:r>
            <a:r>
              <a:rPr sz="1700" spc="-45" dirty="0">
                <a:latin typeface="Arial"/>
                <a:cs typeface="Arial"/>
              </a:rPr>
              <a:t>regular </a:t>
            </a:r>
            <a:r>
              <a:rPr sz="1700" spc="-35" dirty="0">
                <a:solidFill>
                  <a:srgbClr val="00AF4F"/>
                </a:solidFill>
                <a:latin typeface="Arial"/>
                <a:cs typeface="Arial"/>
              </a:rPr>
              <a:t>gathering, </a:t>
            </a:r>
            <a:r>
              <a:rPr sz="1700" spc="-40" dirty="0">
                <a:solidFill>
                  <a:srgbClr val="00AF4F"/>
                </a:solidFill>
                <a:latin typeface="Arial"/>
                <a:cs typeface="Arial"/>
              </a:rPr>
              <a:t>analyzing and </a:t>
            </a:r>
            <a:r>
              <a:rPr sz="1700" spc="-10" dirty="0">
                <a:solidFill>
                  <a:srgbClr val="00AF4F"/>
                </a:solidFill>
                <a:latin typeface="Arial"/>
                <a:cs typeface="Arial"/>
              </a:rPr>
              <a:t>reporting </a:t>
            </a:r>
            <a:r>
              <a:rPr sz="1700" spc="-20" dirty="0">
                <a:latin typeface="Arial"/>
                <a:cs typeface="Arial"/>
              </a:rPr>
              <a:t>of </a:t>
            </a:r>
            <a:r>
              <a:rPr sz="1700" spc="5" dirty="0">
                <a:latin typeface="Arial"/>
                <a:cs typeface="Arial"/>
              </a:rPr>
              <a:t>information </a:t>
            </a:r>
            <a:r>
              <a:rPr sz="1700" spc="-15" dirty="0">
                <a:latin typeface="Arial"/>
                <a:cs typeface="Arial"/>
              </a:rPr>
              <a:t>that </a:t>
            </a:r>
            <a:r>
              <a:rPr sz="1700" spc="-65" dirty="0">
                <a:latin typeface="Arial"/>
                <a:cs typeface="Arial"/>
              </a:rPr>
              <a:t>needed </a:t>
            </a:r>
            <a:r>
              <a:rPr sz="1700" spc="-120" dirty="0">
                <a:latin typeface="Arial"/>
                <a:cs typeface="Arial"/>
              </a:rPr>
              <a:t>for  </a:t>
            </a:r>
            <a:r>
              <a:rPr sz="1700" spc="-15" dirty="0">
                <a:latin typeface="Arial"/>
                <a:cs typeface="Arial"/>
              </a:rPr>
              <a:t>evaluation.</a:t>
            </a:r>
            <a:endParaRPr sz="1700">
              <a:latin typeface="Arial"/>
              <a:cs typeface="Arial"/>
            </a:endParaRPr>
          </a:p>
          <a:p>
            <a:pPr marL="652780" marR="5080" lvl="1" indent="-274320" algn="just">
              <a:lnSpc>
                <a:spcPct val="150000"/>
              </a:lnSpc>
              <a:spcBef>
                <a:spcPts val="615"/>
              </a:spcBef>
              <a:buClr>
                <a:srgbClr val="6F2F9F"/>
              </a:buClr>
              <a:buChar char=""/>
              <a:tabLst>
                <a:tab pos="653415" algn="l"/>
              </a:tabLst>
            </a:pPr>
            <a:r>
              <a:rPr sz="1700" dirty="0">
                <a:latin typeface="Arial"/>
                <a:cs typeface="Arial"/>
              </a:rPr>
              <a:t>It </a:t>
            </a:r>
            <a:r>
              <a:rPr sz="1700" spc="-60" dirty="0">
                <a:latin typeface="Arial"/>
                <a:cs typeface="Arial"/>
              </a:rPr>
              <a:t>is </a:t>
            </a:r>
            <a:r>
              <a:rPr sz="1700" spc="-25" dirty="0">
                <a:latin typeface="Arial"/>
                <a:cs typeface="Arial"/>
              </a:rPr>
              <a:t>either </a:t>
            </a:r>
            <a:r>
              <a:rPr sz="1700" spc="-30" dirty="0">
                <a:solidFill>
                  <a:srgbClr val="00AF4F"/>
                </a:solidFill>
                <a:latin typeface="Arial"/>
                <a:cs typeface="Arial"/>
              </a:rPr>
              <a:t>ongoing </a:t>
            </a:r>
            <a:r>
              <a:rPr sz="1700" spc="-20" dirty="0">
                <a:solidFill>
                  <a:srgbClr val="00AF4F"/>
                </a:solidFill>
                <a:latin typeface="Arial"/>
                <a:cs typeface="Arial"/>
              </a:rPr>
              <a:t>or </a:t>
            </a:r>
            <a:r>
              <a:rPr sz="1700" spc="-10" dirty="0">
                <a:solidFill>
                  <a:srgbClr val="00AF4F"/>
                </a:solidFill>
                <a:latin typeface="Arial"/>
                <a:cs typeface="Arial"/>
              </a:rPr>
              <a:t>periodic </a:t>
            </a:r>
            <a:r>
              <a:rPr sz="1700" spc="-35" dirty="0">
                <a:solidFill>
                  <a:srgbClr val="00AF4F"/>
                </a:solidFill>
                <a:latin typeface="Arial"/>
                <a:cs typeface="Arial"/>
              </a:rPr>
              <a:t>observation </a:t>
            </a:r>
            <a:r>
              <a:rPr sz="1700" spc="-20" dirty="0">
                <a:latin typeface="Arial"/>
                <a:cs typeface="Arial"/>
              </a:rPr>
              <a:t>of </a:t>
            </a:r>
            <a:r>
              <a:rPr sz="1700" spc="-130" dirty="0">
                <a:latin typeface="Arial"/>
                <a:cs typeface="Arial"/>
              </a:rPr>
              <a:t>a </a:t>
            </a:r>
            <a:r>
              <a:rPr sz="1700" spc="-40" dirty="0">
                <a:latin typeface="Arial"/>
                <a:cs typeface="Arial"/>
              </a:rPr>
              <a:t>project’s </a:t>
            </a:r>
            <a:r>
              <a:rPr sz="1700" spc="-10" dirty="0">
                <a:latin typeface="Arial"/>
                <a:cs typeface="Arial"/>
              </a:rPr>
              <a:t>implementation </a:t>
            </a:r>
            <a:r>
              <a:rPr sz="1700" spc="15" dirty="0">
                <a:latin typeface="Arial"/>
                <a:cs typeface="Arial"/>
              </a:rPr>
              <a:t>to </a:t>
            </a:r>
            <a:r>
              <a:rPr sz="1700" spc="-110" dirty="0">
                <a:latin typeface="Arial"/>
                <a:cs typeface="Arial"/>
              </a:rPr>
              <a:t>ensure  </a:t>
            </a:r>
            <a:r>
              <a:rPr sz="1700" spc="-15" dirty="0">
                <a:latin typeface="Arial"/>
                <a:cs typeface="Arial"/>
              </a:rPr>
              <a:t>that inputs, </a:t>
            </a:r>
            <a:r>
              <a:rPr sz="1700" spc="-30" dirty="0">
                <a:latin typeface="Arial"/>
                <a:cs typeface="Arial"/>
              </a:rPr>
              <a:t>activities, </a:t>
            </a:r>
            <a:r>
              <a:rPr sz="1700" spc="-15" dirty="0">
                <a:latin typeface="Arial"/>
                <a:cs typeface="Arial"/>
              </a:rPr>
              <a:t>outputs, </a:t>
            </a:r>
            <a:r>
              <a:rPr sz="1700" spc="-40" dirty="0">
                <a:latin typeface="Arial"/>
                <a:cs typeface="Arial"/>
              </a:rPr>
              <a:t>and </a:t>
            </a:r>
            <a:r>
              <a:rPr sz="1700" spc="-45" dirty="0">
                <a:latin typeface="Arial"/>
                <a:cs typeface="Arial"/>
              </a:rPr>
              <a:t>external factors </a:t>
            </a:r>
            <a:r>
              <a:rPr sz="1700" spc="-85" dirty="0">
                <a:latin typeface="Arial"/>
                <a:cs typeface="Arial"/>
              </a:rPr>
              <a:t>are </a:t>
            </a:r>
            <a:r>
              <a:rPr sz="1700" spc="-45" dirty="0">
                <a:solidFill>
                  <a:srgbClr val="00AF4F"/>
                </a:solidFill>
                <a:latin typeface="Arial"/>
                <a:cs typeface="Arial"/>
              </a:rPr>
              <a:t>proceeding </a:t>
            </a:r>
            <a:r>
              <a:rPr sz="1700" spc="-40" dirty="0">
                <a:solidFill>
                  <a:srgbClr val="00AF4F"/>
                </a:solidFill>
                <a:latin typeface="Arial"/>
                <a:cs typeface="Arial"/>
              </a:rPr>
              <a:t>according </a:t>
            </a:r>
            <a:r>
              <a:rPr sz="1700" spc="5" dirty="0">
                <a:solidFill>
                  <a:srgbClr val="00AF4F"/>
                </a:solidFill>
                <a:latin typeface="Arial"/>
                <a:cs typeface="Arial"/>
              </a:rPr>
              <a:t>to  </a:t>
            </a:r>
            <a:r>
              <a:rPr sz="1700" spc="-5" dirty="0">
                <a:solidFill>
                  <a:srgbClr val="00AF4F"/>
                </a:solidFill>
                <a:latin typeface="Arial"/>
                <a:cs typeface="Arial"/>
              </a:rPr>
              <a:t>plan.</a:t>
            </a:r>
            <a:endParaRPr sz="1700">
              <a:latin typeface="Arial"/>
              <a:cs typeface="Arial"/>
            </a:endParaRPr>
          </a:p>
          <a:p>
            <a:pPr marL="652780" marR="10160" lvl="1" indent="-274320" algn="just">
              <a:lnSpc>
                <a:spcPct val="150600"/>
              </a:lnSpc>
              <a:spcBef>
                <a:spcPts val="575"/>
              </a:spcBef>
              <a:buClr>
                <a:srgbClr val="6F2F9F"/>
              </a:buClr>
              <a:buChar char=""/>
              <a:tabLst>
                <a:tab pos="652780" algn="l"/>
              </a:tabLst>
            </a:pPr>
            <a:r>
              <a:rPr sz="1700" spc="-40" dirty="0">
                <a:solidFill>
                  <a:srgbClr val="00AF4F"/>
                </a:solidFill>
                <a:latin typeface="Arial"/>
                <a:cs typeface="Arial"/>
              </a:rPr>
              <a:t>provides </a:t>
            </a:r>
            <a:r>
              <a:rPr sz="1700" spc="5" dirty="0">
                <a:solidFill>
                  <a:srgbClr val="00AF4F"/>
                </a:solidFill>
                <a:latin typeface="Arial"/>
                <a:cs typeface="Arial"/>
              </a:rPr>
              <a:t>information to </a:t>
            </a:r>
            <a:r>
              <a:rPr sz="1700" spc="-35" dirty="0">
                <a:solidFill>
                  <a:srgbClr val="00AF4F"/>
                </a:solidFill>
                <a:latin typeface="Arial"/>
                <a:cs typeface="Arial"/>
              </a:rPr>
              <a:t>alert </a:t>
            </a:r>
            <a:r>
              <a:rPr sz="1700" spc="-20" dirty="0">
                <a:latin typeface="Arial"/>
                <a:cs typeface="Arial"/>
              </a:rPr>
              <a:t>the </a:t>
            </a:r>
            <a:r>
              <a:rPr sz="1700" spc="-50" dirty="0">
                <a:latin typeface="Arial"/>
                <a:cs typeface="Arial"/>
              </a:rPr>
              <a:t>stakeholders </a:t>
            </a:r>
            <a:r>
              <a:rPr sz="1700" spc="-25" dirty="0">
                <a:latin typeface="Arial"/>
                <a:cs typeface="Arial"/>
              </a:rPr>
              <a:t>whether </a:t>
            </a:r>
            <a:r>
              <a:rPr sz="1700" spc="-20" dirty="0">
                <a:latin typeface="Arial"/>
                <a:cs typeface="Arial"/>
              </a:rPr>
              <a:t>the </a:t>
            </a:r>
            <a:r>
              <a:rPr sz="1700" spc="-50" dirty="0">
                <a:latin typeface="Arial"/>
                <a:cs typeface="Arial"/>
              </a:rPr>
              <a:t>results </a:t>
            </a:r>
            <a:r>
              <a:rPr sz="1700" spc="-85" dirty="0">
                <a:latin typeface="Arial"/>
                <a:cs typeface="Arial"/>
              </a:rPr>
              <a:t>are </a:t>
            </a:r>
            <a:r>
              <a:rPr sz="1700" spc="-100" dirty="0">
                <a:latin typeface="Arial"/>
                <a:cs typeface="Arial"/>
              </a:rPr>
              <a:t>being  </a:t>
            </a:r>
            <a:r>
              <a:rPr sz="1700" spc="-60" dirty="0">
                <a:latin typeface="Arial"/>
                <a:cs typeface="Arial"/>
              </a:rPr>
              <a:t>achieved </a:t>
            </a:r>
            <a:r>
              <a:rPr sz="1700" spc="-20" dirty="0">
                <a:latin typeface="Arial"/>
                <a:cs typeface="Arial"/>
              </a:rPr>
              <a:t>or</a:t>
            </a:r>
            <a:r>
              <a:rPr sz="1700" spc="35" dirty="0">
                <a:latin typeface="Arial"/>
                <a:cs typeface="Arial"/>
              </a:rPr>
              <a:t> </a:t>
            </a:r>
            <a:r>
              <a:rPr sz="1700" spc="20" dirty="0">
                <a:latin typeface="Arial"/>
                <a:cs typeface="Arial"/>
              </a:rPr>
              <a:t>not.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51636" y="642619"/>
            <a:ext cx="7089140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0" i="0" spc="5" dirty="0">
                <a:solidFill>
                  <a:srgbClr val="BF0000"/>
                </a:solidFill>
                <a:latin typeface="Times New Roman"/>
                <a:cs typeface="Times New Roman"/>
              </a:rPr>
              <a:t>4.1. </a:t>
            </a:r>
            <a:r>
              <a:rPr sz="3200" b="0" i="0" spc="-30" dirty="0">
                <a:solidFill>
                  <a:srgbClr val="BF0000"/>
                </a:solidFill>
                <a:latin typeface="Arial"/>
                <a:cs typeface="Arial"/>
              </a:rPr>
              <a:t>What </a:t>
            </a:r>
            <a:r>
              <a:rPr sz="3200" b="0" i="0" spc="-105" dirty="0">
                <a:solidFill>
                  <a:srgbClr val="BF0000"/>
                </a:solidFill>
                <a:latin typeface="Arial"/>
                <a:cs typeface="Arial"/>
              </a:rPr>
              <a:t>is </a:t>
            </a:r>
            <a:r>
              <a:rPr sz="3200" b="0" i="0" spc="10" dirty="0">
                <a:solidFill>
                  <a:srgbClr val="BF0000"/>
                </a:solidFill>
                <a:latin typeface="Arial"/>
                <a:cs typeface="Arial"/>
              </a:rPr>
              <a:t>Monitoring </a:t>
            </a:r>
            <a:r>
              <a:rPr sz="3200" b="0" i="0" spc="-80" dirty="0">
                <a:solidFill>
                  <a:srgbClr val="BF0000"/>
                </a:solidFill>
                <a:latin typeface="Arial"/>
                <a:cs typeface="Arial"/>
              </a:rPr>
              <a:t>and</a:t>
            </a:r>
            <a:r>
              <a:rPr sz="3200" b="0" i="0" spc="-28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sz="3200" b="0" i="0" spc="-95" dirty="0">
                <a:solidFill>
                  <a:srgbClr val="BF0000"/>
                </a:solidFill>
                <a:latin typeface="Arial"/>
                <a:cs typeface="Arial"/>
              </a:rPr>
              <a:t>Evaluation?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1283" y="1690977"/>
            <a:ext cx="7155815" cy="170688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20</a:t>
            </a:r>
            <a:endParaRPr sz="1400">
              <a:latin typeface="Times New Roman"/>
              <a:cs typeface="Times New Roman"/>
            </a:endParaRPr>
          </a:p>
          <a:p>
            <a:pPr marL="551815" indent="-320675">
              <a:lnSpc>
                <a:spcPct val="100000"/>
              </a:lnSpc>
              <a:spcBef>
                <a:spcPts val="575"/>
              </a:spcBef>
              <a:buClr>
                <a:srgbClr val="6F2F9F"/>
              </a:buClr>
              <a:buSzPct val="90000"/>
              <a:buChar char=""/>
              <a:tabLst>
                <a:tab pos="551815" algn="l"/>
                <a:tab pos="552450" algn="l"/>
              </a:tabLst>
            </a:pPr>
            <a:r>
              <a:rPr sz="2000" spc="-25" dirty="0">
                <a:latin typeface="Arial"/>
                <a:cs typeface="Arial"/>
              </a:rPr>
              <a:t>Among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45" dirty="0">
                <a:latin typeface="Arial"/>
                <a:cs typeface="Arial"/>
              </a:rPr>
              <a:t>items </a:t>
            </a:r>
            <a:r>
              <a:rPr sz="2000" spc="-20" dirty="0">
                <a:latin typeface="Arial"/>
                <a:cs typeface="Arial"/>
              </a:rPr>
              <a:t>that </a:t>
            </a:r>
            <a:r>
              <a:rPr sz="2000" spc="-30" dirty="0">
                <a:latin typeface="Arial"/>
                <a:cs typeface="Arial"/>
              </a:rPr>
              <a:t>should </a:t>
            </a:r>
            <a:r>
              <a:rPr sz="2000" spc="-85" dirty="0">
                <a:latin typeface="Arial"/>
                <a:cs typeface="Arial"/>
              </a:rPr>
              <a:t>be </a:t>
            </a:r>
            <a:r>
              <a:rPr sz="2000" spc="-15" dirty="0">
                <a:latin typeface="Arial"/>
                <a:cs typeface="Arial"/>
              </a:rPr>
              <a:t>included </a:t>
            </a:r>
            <a:r>
              <a:rPr sz="2000" spc="30" dirty="0">
                <a:latin typeface="Arial"/>
                <a:cs typeface="Arial"/>
              </a:rPr>
              <a:t>in </a:t>
            </a:r>
            <a:r>
              <a:rPr sz="2000" b="1" i="1" spc="-15" dirty="0">
                <a:solidFill>
                  <a:srgbClr val="00AF4F"/>
                </a:solidFill>
                <a:latin typeface="Arial"/>
                <a:cs typeface="Arial"/>
              </a:rPr>
              <a:t>M&amp;E </a:t>
            </a:r>
            <a:r>
              <a:rPr sz="2000" b="1" i="1" spc="-110" dirty="0">
                <a:solidFill>
                  <a:srgbClr val="00AF4F"/>
                </a:solidFill>
                <a:latin typeface="Arial"/>
                <a:cs typeface="Arial"/>
              </a:rPr>
              <a:t>costs</a:t>
            </a:r>
            <a:r>
              <a:rPr sz="2000" b="1" i="1" spc="160" dirty="0">
                <a:solidFill>
                  <a:srgbClr val="00AF4F"/>
                </a:solidFill>
                <a:latin typeface="Arial"/>
                <a:cs typeface="Arial"/>
              </a:rPr>
              <a:t> </a:t>
            </a:r>
            <a:r>
              <a:rPr sz="2000" spc="-75" dirty="0">
                <a:latin typeface="Arial"/>
                <a:cs typeface="Arial"/>
              </a:rPr>
              <a:t>are:</a:t>
            </a:r>
            <a:endParaRPr sz="2000">
              <a:latin typeface="Arial"/>
              <a:cs typeface="Arial"/>
            </a:endParaRPr>
          </a:p>
          <a:p>
            <a:pPr marL="1112520" lvl="1" indent="-287020">
              <a:lnSpc>
                <a:spcPct val="100000"/>
              </a:lnSpc>
              <a:spcBef>
                <a:spcPts val="1680"/>
              </a:spcBef>
              <a:buClr>
                <a:srgbClr val="6F2F9F"/>
              </a:buClr>
              <a:buSzPct val="90000"/>
              <a:buChar char=""/>
              <a:tabLst>
                <a:tab pos="1113155" algn="l"/>
              </a:tabLst>
            </a:pPr>
            <a:r>
              <a:rPr sz="2000" spc="-80" dirty="0">
                <a:latin typeface="Arial"/>
                <a:cs typeface="Arial"/>
              </a:rPr>
              <a:t>Staff</a:t>
            </a:r>
            <a:r>
              <a:rPr sz="2000" spc="140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salaries;</a:t>
            </a:r>
            <a:endParaRPr sz="2000">
              <a:latin typeface="Arial"/>
              <a:cs typeface="Arial"/>
            </a:endParaRPr>
          </a:p>
          <a:p>
            <a:pPr marL="1112520" lvl="1" indent="-287020">
              <a:lnSpc>
                <a:spcPct val="100000"/>
              </a:lnSpc>
              <a:spcBef>
                <a:spcPts val="1705"/>
              </a:spcBef>
              <a:buClr>
                <a:srgbClr val="6F2F9F"/>
              </a:buClr>
              <a:buSzPct val="90000"/>
              <a:buChar char=""/>
              <a:tabLst>
                <a:tab pos="1113155" algn="l"/>
              </a:tabLst>
            </a:pPr>
            <a:r>
              <a:rPr sz="2000" spc="-185" dirty="0">
                <a:latin typeface="Arial"/>
                <a:cs typeface="Arial"/>
              </a:rPr>
              <a:t>Fees </a:t>
            </a:r>
            <a:r>
              <a:rPr sz="2000" spc="-50" dirty="0">
                <a:latin typeface="Arial"/>
                <a:cs typeface="Arial"/>
              </a:rPr>
              <a:t>and </a:t>
            </a:r>
            <a:r>
              <a:rPr sz="2000" spc="-114" dirty="0">
                <a:latin typeface="Arial"/>
                <a:cs typeface="Arial"/>
              </a:rPr>
              <a:t>expenses </a:t>
            </a:r>
            <a:r>
              <a:rPr sz="2000" spc="-10" dirty="0">
                <a:latin typeface="Arial"/>
                <a:cs typeface="Arial"/>
              </a:rPr>
              <a:t>for </a:t>
            </a:r>
            <a:r>
              <a:rPr sz="2000" spc="-50" dirty="0">
                <a:latin typeface="Arial"/>
                <a:cs typeface="Arial"/>
              </a:rPr>
              <a:t>consultants</a:t>
            </a:r>
            <a:r>
              <a:rPr sz="2000" spc="-170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;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35100" y="3590035"/>
            <a:ext cx="4414520" cy="13074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0"/>
              </a:spcBef>
              <a:buClr>
                <a:srgbClr val="6F2F9F"/>
              </a:buClr>
              <a:buSzPct val="90000"/>
              <a:buChar char=""/>
              <a:tabLst>
                <a:tab pos="299720" algn="l"/>
              </a:tabLst>
            </a:pPr>
            <a:r>
              <a:rPr sz="2000" spc="-185" dirty="0">
                <a:latin typeface="Arial"/>
                <a:cs typeface="Arial"/>
              </a:rPr>
              <a:t>Fees </a:t>
            </a:r>
            <a:r>
              <a:rPr sz="2000" spc="-50" dirty="0">
                <a:latin typeface="Arial"/>
                <a:cs typeface="Arial"/>
              </a:rPr>
              <a:t>and </a:t>
            </a:r>
            <a:r>
              <a:rPr sz="2000" spc="-114" dirty="0">
                <a:latin typeface="Arial"/>
                <a:cs typeface="Arial"/>
              </a:rPr>
              <a:t>expenses </a:t>
            </a:r>
            <a:r>
              <a:rPr sz="2000" spc="-10" dirty="0">
                <a:latin typeface="Arial"/>
                <a:cs typeface="Arial"/>
              </a:rPr>
              <a:t>for </a:t>
            </a:r>
            <a:r>
              <a:rPr sz="2000" spc="-40" dirty="0">
                <a:latin typeface="Arial"/>
                <a:cs typeface="Arial"/>
              </a:rPr>
              <a:t>M&amp;E </a:t>
            </a:r>
            <a:r>
              <a:rPr sz="2000" spc="-5" dirty="0">
                <a:latin typeface="Arial"/>
                <a:cs typeface="Arial"/>
              </a:rPr>
              <a:t>training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;</a:t>
            </a:r>
            <a:endParaRPr sz="2000">
              <a:latin typeface="Arial"/>
              <a:cs typeface="Arial"/>
            </a:endParaRPr>
          </a:p>
          <a:p>
            <a:pPr marL="299085" marR="5080" indent="-287020">
              <a:lnSpc>
                <a:spcPct val="150000"/>
              </a:lnSpc>
              <a:spcBef>
                <a:spcPts val="505"/>
              </a:spcBef>
              <a:buClr>
                <a:srgbClr val="6F2F9F"/>
              </a:buClr>
              <a:buSzPct val="90000"/>
              <a:buChar char=""/>
              <a:tabLst>
                <a:tab pos="299720" algn="l"/>
                <a:tab pos="966469" algn="l"/>
                <a:tab pos="1579245" algn="l"/>
                <a:tab pos="2755900" algn="l"/>
                <a:tab pos="3255645" algn="l"/>
              </a:tabLst>
            </a:pPr>
            <a:r>
              <a:rPr sz="2000" spc="-215" dirty="0">
                <a:latin typeface="Arial"/>
                <a:cs typeface="Arial"/>
              </a:rPr>
              <a:t>F</a:t>
            </a:r>
            <a:r>
              <a:rPr sz="2000" spc="-160" dirty="0">
                <a:latin typeface="Arial"/>
                <a:cs typeface="Arial"/>
              </a:rPr>
              <a:t>ee</a:t>
            </a:r>
            <a:r>
              <a:rPr sz="2000" spc="-19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60" dirty="0">
                <a:latin typeface="Arial"/>
                <a:cs typeface="Arial"/>
              </a:rPr>
              <a:t>a</a:t>
            </a:r>
            <a:r>
              <a:rPr sz="2000" spc="10" dirty="0">
                <a:latin typeface="Arial"/>
                <a:cs typeface="Arial"/>
              </a:rPr>
              <a:t>n</a:t>
            </a:r>
            <a:r>
              <a:rPr sz="2000" spc="-5" dirty="0">
                <a:latin typeface="Arial"/>
                <a:cs typeface="Arial"/>
              </a:rPr>
              <a:t>d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60" dirty="0">
                <a:latin typeface="Arial"/>
                <a:cs typeface="Arial"/>
              </a:rPr>
              <a:t>e</a:t>
            </a:r>
            <a:r>
              <a:rPr sz="2000" spc="-45" dirty="0">
                <a:latin typeface="Arial"/>
                <a:cs typeface="Arial"/>
              </a:rPr>
              <a:t>x</a:t>
            </a:r>
            <a:r>
              <a:rPr sz="2000" spc="-15" dirty="0">
                <a:latin typeface="Arial"/>
                <a:cs typeface="Arial"/>
              </a:rPr>
              <a:t>p</a:t>
            </a:r>
            <a:r>
              <a:rPr sz="2000" spc="-155" dirty="0">
                <a:latin typeface="Arial"/>
                <a:cs typeface="Arial"/>
              </a:rPr>
              <a:t>e</a:t>
            </a:r>
            <a:r>
              <a:rPr sz="2000" spc="10" dirty="0">
                <a:latin typeface="Arial"/>
                <a:cs typeface="Arial"/>
              </a:rPr>
              <a:t>n</a:t>
            </a:r>
            <a:r>
              <a:rPr sz="2000" spc="-190" dirty="0">
                <a:latin typeface="Arial"/>
                <a:cs typeface="Arial"/>
              </a:rPr>
              <a:t>s</a:t>
            </a:r>
            <a:r>
              <a:rPr sz="2000" spc="-135" dirty="0">
                <a:latin typeface="Arial"/>
                <a:cs typeface="Arial"/>
              </a:rPr>
              <a:t>e</a:t>
            </a:r>
            <a:r>
              <a:rPr sz="2000" spc="-19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5" dirty="0">
                <a:latin typeface="Arial"/>
                <a:cs typeface="Arial"/>
              </a:rPr>
              <a:t>f</a:t>
            </a:r>
            <a:r>
              <a:rPr sz="2000" spc="-35" dirty="0">
                <a:latin typeface="Arial"/>
                <a:cs typeface="Arial"/>
              </a:rPr>
              <a:t>o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o</a:t>
            </a:r>
            <a:r>
              <a:rPr sz="2000" spc="20" dirty="0">
                <a:latin typeface="Arial"/>
                <a:cs typeface="Arial"/>
              </a:rPr>
              <a:t>r</a:t>
            </a:r>
            <a:r>
              <a:rPr sz="2000" spc="-110" dirty="0">
                <a:latin typeface="Arial"/>
                <a:cs typeface="Arial"/>
              </a:rPr>
              <a:t>g</a:t>
            </a:r>
            <a:r>
              <a:rPr sz="2000" spc="-160" dirty="0">
                <a:latin typeface="Arial"/>
                <a:cs typeface="Arial"/>
              </a:rPr>
              <a:t>a</a:t>
            </a:r>
            <a:r>
              <a:rPr sz="2000" spc="15" dirty="0">
                <a:latin typeface="Arial"/>
                <a:cs typeface="Arial"/>
              </a:rPr>
              <a:t>n</a:t>
            </a:r>
            <a:r>
              <a:rPr sz="2000" spc="60" dirty="0">
                <a:latin typeface="Arial"/>
                <a:cs typeface="Arial"/>
              </a:rPr>
              <a:t>i</a:t>
            </a:r>
            <a:r>
              <a:rPr sz="2000" spc="-40" dirty="0">
                <a:latin typeface="Arial"/>
                <a:cs typeface="Arial"/>
              </a:rPr>
              <a:t>z</a:t>
            </a:r>
            <a:r>
              <a:rPr sz="2000" spc="65" dirty="0">
                <a:latin typeface="Arial"/>
                <a:cs typeface="Arial"/>
              </a:rPr>
              <a:t>i</a:t>
            </a:r>
            <a:r>
              <a:rPr sz="2000" spc="10" dirty="0">
                <a:latin typeface="Arial"/>
                <a:cs typeface="Arial"/>
              </a:rPr>
              <a:t>n</a:t>
            </a:r>
            <a:r>
              <a:rPr sz="2000" spc="-70" dirty="0">
                <a:latin typeface="Arial"/>
                <a:cs typeface="Arial"/>
              </a:rPr>
              <a:t>g  </a:t>
            </a:r>
            <a:r>
              <a:rPr sz="2000" spc="-15" dirty="0">
                <a:latin typeface="Arial"/>
                <a:cs typeface="Arial"/>
              </a:rPr>
              <a:t>participatory</a:t>
            </a:r>
            <a:r>
              <a:rPr sz="2000" spc="250" dirty="0">
                <a:latin typeface="Arial"/>
                <a:cs typeface="Arial"/>
              </a:rPr>
              <a:t> </a:t>
            </a:r>
            <a:r>
              <a:rPr sz="2000" spc="-90" dirty="0">
                <a:latin typeface="Arial"/>
                <a:cs typeface="Arial"/>
              </a:rPr>
              <a:t>exercises.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50229" y="4111244"/>
            <a:ext cx="314833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758825" algn="l"/>
                <a:tab pos="1956435" algn="l"/>
                <a:tab pos="2566035" algn="l"/>
              </a:tabLst>
            </a:pPr>
            <a:r>
              <a:rPr sz="2000" spc="55" dirty="0">
                <a:latin typeface="Arial"/>
                <a:cs typeface="Arial"/>
              </a:rPr>
              <a:t>M</a:t>
            </a:r>
            <a:r>
              <a:rPr sz="2000" spc="-5" dirty="0">
                <a:latin typeface="Arial"/>
                <a:cs typeface="Arial"/>
              </a:rPr>
              <a:t>&amp;</a:t>
            </a:r>
            <a:r>
              <a:rPr sz="2000" spc="-180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20" dirty="0">
                <a:latin typeface="Arial"/>
                <a:cs typeface="Arial"/>
              </a:rPr>
              <a:t>m</a:t>
            </a:r>
            <a:r>
              <a:rPr sz="2000" spc="-160" dirty="0">
                <a:latin typeface="Arial"/>
                <a:cs typeface="Arial"/>
              </a:rPr>
              <a:t>e</a:t>
            </a:r>
            <a:r>
              <a:rPr sz="2000" spc="-155" dirty="0">
                <a:latin typeface="Arial"/>
                <a:cs typeface="Arial"/>
              </a:rPr>
              <a:t>e</a:t>
            </a:r>
            <a:r>
              <a:rPr sz="2000" spc="60" dirty="0">
                <a:latin typeface="Arial"/>
                <a:cs typeface="Arial"/>
              </a:rPr>
              <a:t>t</a:t>
            </a:r>
            <a:r>
              <a:rPr sz="2000" spc="65" dirty="0">
                <a:latin typeface="Arial"/>
                <a:cs typeface="Arial"/>
              </a:rPr>
              <a:t>i</a:t>
            </a:r>
            <a:r>
              <a:rPr sz="2000" spc="10" dirty="0">
                <a:latin typeface="Arial"/>
                <a:cs typeface="Arial"/>
              </a:rPr>
              <a:t>n</a:t>
            </a:r>
            <a:r>
              <a:rPr sz="2000" spc="-110" dirty="0">
                <a:latin typeface="Arial"/>
                <a:cs typeface="Arial"/>
              </a:rPr>
              <a:t>g</a:t>
            </a:r>
            <a:r>
              <a:rPr sz="2000" spc="-19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60" dirty="0">
                <a:latin typeface="Arial"/>
                <a:cs typeface="Arial"/>
              </a:rPr>
              <a:t>a</a:t>
            </a:r>
            <a:r>
              <a:rPr sz="2000" spc="10" dirty="0">
                <a:latin typeface="Arial"/>
                <a:cs typeface="Arial"/>
              </a:rPr>
              <a:t>n</a:t>
            </a:r>
            <a:r>
              <a:rPr sz="2000" spc="-5" dirty="0">
                <a:latin typeface="Arial"/>
                <a:cs typeface="Arial"/>
              </a:rPr>
              <a:t>d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30" dirty="0">
                <a:latin typeface="Arial"/>
                <a:cs typeface="Arial"/>
              </a:rPr>
              <a:t>o</a:t>
            </a:r>
            <a:r>
              <a:rPr sz="2000" spc="80" dirty="0">
                <a:latin typeface="Arial"/>
                <a:cs typeface="Arial"/>
              </a:rPr>
              <a:t>t</a:t>
            </a:r>
            <a:r>
              <a:rPr sz="2000" spc="15" dirty="0">
                <a:latin typeface="Arial"/>
                <a:cs typeface="Arial"/>
              </a:rPr>
              <a:t>h</a:t>
            </a:r>
            <a:r>
              <a:rPr sz="2000" spc="-155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r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0739" y="4960416"/>
            <a:ext cx="8368030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marR="5080" indent="-320675" algn="just">
              <a:lnSpc>
                <a:spcPct val="150000"/>
              </a:lnSpc>
              <a:spcBef>
                <a:spcPts val="100"/>
              </a:spcBef>
            </a:pPr>
            <a:r>
              <a:rPr sz="1800" spc="105" dirty="0">
                <a:solidFill>
                  <a:srgbClr val="6F2F9F"/>
                </a:solidFill>
                <a:latin typeface="Arial"/>
                <a:cs typeface="Arial"/>
              </a:rPr>
              <a:t> </a:t>
            </a:r>
            <a:r>
              <a:rPr sz="2000" b="1" i="1" spc="-45" dirty="0">
                <a:latin typeface="Arial"/>
                <a:cs typeface="Arial"/>
              </a:rPr>
              <a:t>Consultants </a:t>
            </a:r>
            <a:r>
              <a:rPr sz="2000" spc="-80" dirty="0">
                <a:latin typeface="Arial"/>
                <a:cs typeface="Arial"/>
              </a:rPr>
              <a:t>can </a:t>
            </a:r>
            <a:r>
              <a:rPr sz="2000" spc="-50" dirty="0">
                <a:latin typeface="Arial"/>
                <a:cs typeface="Arial"/>
              </a:rPr>
              <a:t>play </a:t>
            </a:r>
            <a:r>
              <a:rPr sz="2000" spc="-85" dirty="0">
                <a:latin typeface="Arial"/>
                <a:cs typeface="Arial"/>
              </a:rPr>
              <a:t>an </a:t>
            </a:r>
            <a:r>
              <a:rPr sz="2000" dirty="0">
                <a:latin typeface="Arial"/>
                <a:cs typeface="Arial"/>
              </a:rPr>
              <a:t>important </a:t>
            </a:r>
            <a:r>
              <a:rPr sz="2000" spc="-35" dirty="0">
                <a:latin typeface="Arial"/>
                <a:cs typeface="Arial"/>
              </a:rPr>
              <a:t>role </a:t>
            </a:r>
            <a:r>
              <a:rPr sz="2000" spc="30" dirty="0">
                <a:latin typeface="Arial"/>
                <a:cs typeface="Arial"/>
              </a:rPr>
              <a:t>in </a:t>
            </a:r>
            <a:r>
              <a:rPr sz="2000" spc="-40" dirty="0">
                <a:latin typeface="Arial"/>
                <a:cs typeface="Arial"/>
              </a:rPr>
              <a:t>enabling </a:t>
            </a:r>
            <a:r>
              <a:rPr sz="2000" spc="-45" dirty="0">
                <a:latin typeface="Arial"/>
                <a:cs typeface="Arial"/>
              </a:rPr>
              <a:t>projects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40" dirty="0">
                <a:latin typeface="Arial"/>
                <a:cs typeface="Arial"/>
              </a:rPr>
              <a:t>fulfill </a:t>
            </a:r>
            <a:r>
              <a:rPr sz="2000" spc="-140" dirty="0">
                <a:latin typeface="Arial"/>
                <a:cs typeface="Arial"/>
              </a:rPr>
              <a:t>its  </a:t>
            </a:r>
            <a:r>
              <a:rPr sz="2000" spc="-40" dirty="0">
                <a:latin typeface="Arial"/>
                <a:cs typeface="Arial"/>
              </a:rPr>
              <a:t>M&amp;E </a:t>
            </a:r>
            <a:r>
              <a:rPr sz="2000" spc="-35" dirty="0">
                <a:latin typeface="Arial"/>
                <a:cs typeface="Arial"/>
              </a:rPr>
              <a:t>responsibilities </a:t>
            </a:r>
            <a:r>
              <a:rPr sz="2000" spc="-40" dirty="0">
                <a:latin typeface="Arial"/>
                <a:cs typeface="Arial"/>
              </a:rPr>
              <a:t>by </a:t>
            </a:r>
            <a:r>
              <a:rPr sz="2000" spc="-5" dirty="0">
                <a:latin typeface="Arial"/>
                <a:cs typeface="Arial"/>
              </a:rPr>
              <a:t>providing </a:t>
            </a:r>
            <a:r>
              <a:rPr sz="2000" spc="-60" dirty="0">
                <a:latin typeface="Arial"/>
                <a:cs typeface="Arial"/>
              </a:rPr>
              <a:t>specialist </a:t>
            </a:r>
            <a:r>
              <a:rPr sz="2000" spc="-55" dirty="0">
                <a:latin typeface="Arial"/>
                <a:cs typeface="Arial"/>
              </a:rPr>
              <a:t>knowledge </a:t>
            </a:r>
            <a:r>
              <a:rPr sz="2000" spc="-50" dirty="0">
                <a:latin typeface="Arial"/>
                <a:cs typeface="Arial"/>
              </a:rPr>
              <a:t>and </a:t>
            </a:r>
            <a:r>
              <a:rPr sz="2000" spc="-60" dirty="0">
                <a:latin typeface="Arial"/>
                <a:cs typeface="Arial"/>
              </a:rPr>
              <a:t>expertise </a:t>
            </a:r>
            <a:r>
              <a:rPr sz="2000" spc="-20" dirty="0">
                <a:latin typeface="Arial"/>
                <a:cs typeface="Arial"/>
              </a:rPr>
              <a:t>that  </a:t>
            </a:r>
            <a:r>
              <a:rPr sz="2000" spc="-75" dirty="0">
                <a:latin typeface="Arial"/>
                <a:cs typeface="Arial"/>
              </a:rPr>
              <a:t>may </a:t>
            </a:r>
            <a:r>
              <a:rPr sz="2000" spc="-10" dirty="0">
                <a:latin typeface="Arial"/>
                <a:cs typeface="Arial"/>
              </a:rPr>
              <a:t>not </a:t>
            </a:r>
            <a:r>
              <a:rPr sz="2000" spc="-85" dirty="0">
                <a:latin typeface="Arial"/>
                <a:cs typeface="Arial"/>
              </a:rPr>
              <a:t>be </a:t>
            </a:r>
            <a:r>
              <a:rPr sz="2000" spc="-35" dirty="0">
                <a:latin typeface="Arial"/>
                <a:cs typeface="Arial"/>
              </a:rPr>
              <a:t>readily </a:t>
            </a:r>
            <a:r>
              <a:rPr sz="2000" spc="-70" dirty="0">
                <a:latin typeface="Arial"/>
                <a:cs typeface="Arial"/>
              </a:rPr>
              <a:t>available </a:t>
            </a:r>
            <a:r>
              <a:rPr sz="2000" spc="30" dirty="0">
                <a:latin typeface="Arial"/>
                <a:cs typeface="Arial"/>
              </a:rPr>
              <a:t>in </a:t>
            </a:r>
            <a:r>
              <a:rPr sz="2000" spc="-30" dirty="0">
                <a:latin typeface="Arial"/>
                <a:cs typeface="Arial"/>
              </a:rPr>
              <a:t>the organization</a:t>
            </a:r>
            <a:r>
              <a:rPr sz="2000" spc="-450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148588" y="901700"/>
            <a:ext cx="16484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185" dirty="0">
                <a:solidFill>
                  <a:srgbClr val="BF0000"/>
                </a:solidFill>
                <a:latin typeface="Arial"/>
                <a:cs typeface="Arial"/>
              </a:rPr>
              <a:t>Cont…...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1283" y="1690977"/>
            <a:ext cx="8590915" cy="467868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21</a:t>
            </a:r>
            <a:endParaRPr sz="1400">
              <a:latin typeface="Times New Roman"/>
              <a:cs typeface="Times New Roman"/>
            </a:endParaRPr>
          </a:p>
          <a:p>
            <a:pPr marL="231775" algn="just">
              <a:lnSpc>
                <a:spcPct val="100000"/>
              </a:lnSpc>
              <a:spcBef>
                <a:spcPts val="575"/>
              </a:spcBef>
            </a:pPr>
            <a:r>
              <a:rPr sz="2000" b="1" i="1" spc="-100" dirty="0">
                <a:solidFill>
                  <a:srgbClr val="006FBF"/>
                </a:solidFill>
                <a:latin typeface="Arial"/>
                <a:cs typeface="Arial"/>
              </a:rPr>
              <a:t>Step </a:t>
            </a:r>
            <a:r>
              <a:rPr sz="2000" b="1" i="1" spc="-90" dirty="0">
                <a:solidFill>
                  <a:srgbClr val="006FBF"/>
                </a:solidFill>
                <a:latin typeface="Arial"/>
                <a:cs typeface="Arial"/>
              </a:rPr>
              <a:t>4: </a:t>
            </a:r>
            <a:r>
              <a:rPr sz="2000" b="1" i="1" u="sng" spc="-2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Gather </a:t>
            </a:r>
            <a:r>
              <a:rPr sz="2000" b="1" i="1" u="sng" spc="-1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and Organize</a:t>
            </a:r>
            <a:r>
              <a:rPr sz="2000" b="1" i="1" u="sng" spc="340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 </a:t>
            </a:r>
            <a:r>
              <a:rPr sz="2000" b="1" i="1" u="sng" spc="20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Data</a:t>
            </a:r>
            <a:endParaRPr sz="2000">
              <a:latin typeface="Arial"/>
              <a:cs typeface="Arial"/>
            </a:endParaRPr>
          </a:p>
          <a:p>
            <a:pPr marL="518159" marR="5080" indent="-287020" algn="just">
              <a:lnSpc>
                <a:spcPct val="150000"/>
              </a:lnSpc>
              <a:spcBef>
                <a:spcPts val="695"/>
              </a:spcBef>
              <a:buClr>
                <a:srgbClr val="6F2F9F"/>
              </a:buClr>
              <a:buSzPct val="90000"/>
              <a:buChar char=""/>
              <a:tabLst>
                <a:tab pos="519430" algn="l"/>
              </a:tabLst>
            </a:pPr>
            <a:r>
              <a:rPr sz="2000" spc="-65" dirty="0">
                <a:solidFill>
                  <a:srgbClr val="00AF4F"/>
                </a:solidFill>
                <a:latin typeface="Arial"/>
                <a:cs typeface="Arial"/>
              </a:rPr>
              <a:t>Data </a:t>
            </a:r>
            <a:r>
              <a:rPr sz="2000" spc="-100" dirty="0">
                <a:solidFill>
                  <a:srgbClr val="00AF4F"/>
                </a:solidFill>
                <a:latin typeface="Arial"/>
                <a:cs typeface="Arial"/>
              </a:rPr>
              <a:t>gives </a:t>
            </a:r>
            <a:r>
              <a:rPr sz="2000" spc="-10" dirty="0">
                <a:solidFill>
                  <a:srgbClr val="00AF4F"/>
                </a:solidFill>
                <a:latin typeface="Arial"/>
                <a:cs typeface="Arial"/>
              </a:rPr>
              <a:t>life </a:t>
            </a:r>
            <a:r>
              <a:rPr sz="2000" dirty="0">
                <a:solidFill>
                  <a:srgbClr val="00AF4F"/>
                </a:solidFill>
                <a:latin typeface="Arial"/>
                <a:cs typeface="Arial"/>
              </a:rPr>
              <a:t>to </a:t>
            </a:r>
            <a:r>
              <a:rPr sz="2000" spc="-25" dirty="0">
                <a:solidFill>
                  <a:srgbClr val="00AF4F"/>
                </a:solidFill>
                <a:latin typeface="Arial"/>
                <a:cs typeface="Arial"/>
              </a:rPr>
              <a:t>M&amp;E</a:t>
            </a:r>
            <a:r>
              <a:rPr sz="2000" spc="-25" dirty="0">
                <a:latin typeface="Arial"/>
                <a:cs typeface="Arial"/>
              </a:rPr>
              <a:t>. </a:t>
            </a:r>
            <a:r>
              <a:rPr sz="2000" spc="-80" dirty="0">
                <a:latin typeface="Arial"/>
                <a:cs typeface="Arial"/>
              </a:rPr>
              <a:t>However, </a:t>
            </a:r>
            <a:r>
              <a:rPr sz="2000" spc="-55" dirty="0">
                <a:latin typeface="Arial"/>
                <a:cs typeface="Arial"/>
              </a:rPr>
              <a:t>selecting </a:t>
            </a:r>
            <a:r>
              <a:rPr sz="2000" spc="-40" dirty="0">
                <a:solidFill>
                  <a:srgbClr val="6F2F9F"/>
                </a:solidFill>
                <a:latin typeface="Arial"/>
                <a:cs typeface="Arial"/>
              </a:rPr>
              <a:t>methods </a:t>
            </a:r>
            <a:r>
              <a:rPr sz="2000" spc="-20" dirty="0">
                <a:solidFill>
                  <a:srgbClr val="6F2F9F"/>
                </a:solidFill>
                <a:latin typeface="Arial"/>
                <a:cs typeface="Arial"/>
              </a:rPr>
              <a:t>of </a:t>
            </a:r>
            <a:r>
              <a:rPr sz="2000" spc="-60" dirty="0">
                <a:solidFill>
                  <a:srgbClr val="6F2F9F"/>
                </a:solidFill>
                <a:latin typeface="Arial"/>
                <a:cs typeface="Arial"/>
              </a:rPr>
              <a:t>data </a:t>
            </a:r>
            <a:r>
              <a:rPr sz="2000" spc="-25" dirty="0">
                <a:solidFill>
                  <a:srgbClr val="6F2F9F"/>
                </a:solidFill>
                <a:latin typeface="Arial"/>
                <a:cs typeface="Arial"/>
              </a:rPr>
              <a:t>collection </a:t>
            </a:r>
            <a:r>
              <a:rPr sz="2000" spc="-204" dirty="0">
                <a:latin typeface="Arial"/>
                <a:cs typeface="Arial"/>
              </a:rPr>
              <a:t>can  </a:t>
            </a:r>
            <a:r>
              <a:rPr sz="2000" spc="-85" dirty="0">
                <a:latin typeface="Arial"/>
                <a:cs typeface="Arial"/>
              </a:rPr>
              <a:t>be </a:t>
            </a:r>
            <a:r>
              <a:rPr sz="2000" spc="-45" dirty="0">
                <a:latin typeface="Arial"/>
                <a:cs typeface="Arial"/>
              </a:rPr>
              <a:t>confusing, </a:t>
            </a:r>
            <a:r>
              <a:rPr sz="2000" spc="-80" dirty="0">
                <a:latin typeface="Arial"/>
                <a:cs typeface="Arial"/>
              </a:rPr>
              <a:t>unless </a:t>
            </a:r>
            <a:r>
              <a:rPr sz="2000" spc="30" dirty="0">
                <a:latin typeface="Arial"/>
                <a:cs typeface="Arial"/>
              </a:rPr>
              <a:t>it </a:t>
            </a:r>
            <a:r>
              <a:rPr sz="2000" spc="-65" dirty="0">
                <a:latin typeface="Arial"/>
                <a:cs typeface="Arial"/>
              </a:rPr>
              <a:t>is </a:t>
            </a:r>
            <a:r>
              <a:rPr sz="2000" spc="-60" dirty="0">
                <a:latin typeface="Arial"/>
                <a:cs typeface="Arial"/>
              </a:rPr>
              <a:t>approached </a:t>
            </a:r>
            <a:r>
              <a:rPr sz="2000" spc="30" dirty="0">
                <a:latin typeface="Arial"/>
                <a:cs typeface="Arial"/>
              </a:rPr>
              <a:t>in </a:t>
            </a:r>
            <a:r>
              <a:rPr sz="2000" spc="-160" dirty="0">
                <a:latin typeface="Arial"/>
                <a:cs typeface="Arial"/>
              </a:rPr>
              <a:t>a </a:t>
            </a:r>
            <a:r>
              <a:rPr sz="2000" spc="-65" dirty="0">
                <a:latin typeface="Arial"/>
                <a:cs typeface="Arial"/>
              </a:rPr>
              <a:t>systematic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fashion.</a:t>
            </a:r>
            <a:endParaRPr sz="2000">
              <a:latin typeface="Arial"/>
              <a:cs typeface="Arial"/>
            </a:endParaRPr>
          </a:p>
          <a:p>
            <a:pPr marL="518159" marR="8255" indent="-287020" algn="just">
              <a:lnSpc>
                <a:spcPct val="150000"/>
              </a:lnSpc>
              <a:spcBef>
                <a:spcPts val="700"/>
              </a:spcBef>
              <a:buClr>
                <a:srgbClr val="6F2F9F"/>
              </a:buClr>
              <a:buSzPct val="90000"/>
              <a:buChar char=""/>
              <a:tabLst>
                <a:tab pos="519430" algn="l"/>
              </a:tabLst>
            </a:pPr>
            <a:r>
              <a:rPr sz="2000" spc="-55" dirty="0">
                <a:latin typeface="Arial"/>
                <a:cs typeface="Arial"/>
              </a:rPr>
              <a:t>Instead, </a:t>
            </a:r>
            <a:r>
              <a:rPr sz="2000" spc="-45" dirty="0">
                <a:latin typeface="Arial"/>
                <a:cs typeface="Arial"/>
              </a:rPr>
              <a:t>using </a:t>
            </a:r>
            <a:r>
              <a:rPr sz="2000" spc="15" dirty="0">
                <a:latin typeface="Arial"/>
                <a:cs typeface="Arial"/>
              </a:rPr>
              <a:t>multiple </a:t>
            </a:r>
            <a:r>
              <a:rPr sz="2000" spc="-40" dirty="0">
                <a:latin typeface="Arial"/>
                <a:cs typeface="Arial"/>
              </a:rPr>
              <a:t>methods </a:t>
            </a:r>
            <a:r>
              <a:rPr sz="2000" spc="-55" dirty="0">
                <a:latin typeface="Arial"/>
                <a:cs typeface="Arial"/>
              </a:rPr>
              <a:t>helps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50" dirty="0">
                <a:latin typeface="Arial"/>
                <a:cs typeface="Arial"/>
              </a:rPr>
              <a:t>validate </a:t>
            </a:r>
            <a:r>
              <a:rPr sz="2000" spc="-40" dirty="0">
                <a:latin typeface="Arial"/>
                <a:cs typeface="Arial"/>
              </a:rPr>
              <a:t>M&amp;E </a:t>
            </a:r>
            <a:r>
              <a:rPr sz="2000" spc="-5" dirty="0">
                <a:latin typeface="Arial"/>
                <a:cs typeface="Arial"/>
              </a:rPr>
              <a:t>findings </a:t>
            </a:r>
            <a:r>
              <a:rPr sz="2000" spc="-175" dirty="0">
                <a:latin typeface="Arial"/>
                <a:cs typeface="Arial"/>
              </a:rPr>
              <a:t>and  </a:t>
            </a:r>
            <a:r>
              <a:rPr sz="2000" spc="-45" dirty="0">
                <a:latin typeface="Arial"/>
                <a:cs typeface="Arial"/>
              </a:rPr>
              <a:t>provides </a:t>
            </a:r>
            <a:r>
              <a:rPr sz="2000" spc="-160" dirty="0">
                <a:latin typeface="Arial"/>
                <a:cs typeface="Arial"/>
              </a:rPr>
              <a:t>a </a:t>
            </a:r>
            <a:r>
              <a:rPr sz="2000" spc="-40" dirty="0">
                <a:latin typeface="Arial"/>
                <a:cs typeface="Arial"/>
              </a:rPr>
              <a:t>more </a:t>
            </a:r>
            <a:r>
              <a:rPr sz="2000" spc="-65" dirty="0">
                <a:latin typeface="Arial"/>
                <a:cs typeface="Arial"/>
              </a:rPr>
              <a:t>balanced </a:t>
            </a:r>
            <a:r>
              <a:rPr sz="2000" spc="-50" dirty="0">
                <a:latin typeface="Arial"/>
                <a:cs typeface="Arial"/>
              </a:rPr>
              <a:t>and </a:t>
            </a:r>
            <a:r>
              <a:rPr sz="2000" spc="-10" dirty="0">
                <a:latin typeface="Arial"/>
                <a:cs typeface="Arial"/>
              </a:rPr>
              <a:t>holistic </a:t>
            </a:r>
            <a:r>
              <a:rPr sz="2000" spc="-35" dirty="0">
                <a:latin typeface="Arial"/>
                <a:cs typeface="Arial"/>
              </a:rPr>
              <a:t>view </a:t>
            </a:r>
            <a:r>
              <a:rPr sz="2000" spc="-20" dirty="0">
                <a:latin typeface="Arial"/>
                <a:cs typeface="Arial"/>
              </a:rPr>
              <a:t>of </a:t>
            </a:r>
            <a:r>
              <a:rPr sz="2000" spc="-35" dirty="0">
                <a:latin typeface="Arial"/>
                <a:cs typeface="Arial"/>
              </a:rPr>
              <a:t>project </a:t>
            </a:r>
            <a:r>
              <a:rPr sz="2000" spc="-80" dirty="0">
                <a:latin typeface="Arial"/>
                <a:cs typeface="Arial"/>
              </a:rPr>
              <a:t>progress </a:t>
            </a:r>
            <a:r>
              <a:rPr sz="2000" spc="-45" dirty="0">
                <a:latin typeface="Arial"/>
                <a:cs typeface="Arial"/>
              </a:rPr>
              <a:t>and  </a:t>
            </a:r>
            <a:r>
              <a:rPr sz="2000" spc="-50" dirty="0">
                <a:latin typeface="Arial"/>
                <a:cs typeface="Arial"/>
              </a:rPr>
              <a:t>achievements.</a:t>
            </a:r>
            <a:endParaRPr sz="2000">
              <a:latin typeface="Arial"/>
              <a:cs typeface="Arial"/>
            </a:endParaRPr>
          </a:p>
          <a:p>
            <a:pPr marL="518159" marR="12065" indent="-287020" algn="just">
              <a:lnSpc>
                <a:spcPct val="150000"/>
              </a:lnSpc>
              <a:spcBef>
                <a:spcPts val="695"/>
              </a:spcBef>
              <a:buClr>
                <a:srgbClr val="6F2F9F"/>
              </a:buClr>
              <a:buSzPct val="90000"/>
              <a:buChar char=""/>
              <a:tabLst>
                <a:tab pos="518795" algn="l"/>
              </a:tabLst>
            </a:pPr>
            <a:r>
              <a:rPr sz="2000" spc="-50" dirty="0">
                <a:latin typeface="Arial"/>
                <a:cs typeface="Arial"/>
              </a:rPr>
              <a:t>The </a:t>
            </a:r>
            <a:r>
              <a:rPr sz="2000" spc="-45" dirty="0">
                <a:solidFill>
                  <a:srgbClr val="6F2F9F"/>
                </a:solidFill>
                <a:latin typeface="Arial"/>
                <a:cs typeface="Arial"/>
              </a:rPr>
              <a:t>performance </a:t>
            </a:r>
            <a:r>
              <a:rPr sz="2000" spc="-50" dirty="0">
                <a:solidFill>
                  <a:srgbClr val="6F2F9F"/>
                </a:solidFill>
                <a:latin typeface="Arial"/>
                <a:cs typeface="Arial"/>
              </a:rPr>
              <a:t>questions and </a:t>
            </a:r>
            <a:r>
              <a:rPr sz="2000" spc="-25" dirty="0">
                <a:solidFill>
                  <a:srgbClr val="6F2F9F"/>
                </a:solidFill>
                <a:latin typeface="Arial"/>
                <a:cs typeface="Arial"/>
              </a:rPr>
              <a:t>indicators </a:t>
            </a:r>
            <a:r>
              <a:rPr sz="2000" spc="30" dirty="0">
                <a:solidFill>
                  <a:srgbClr val="00AF4F"/>
                </a:solidFill>
                <a:latin typeface="Arial"/>
                <a:cs typeface="Arial"/>
              </a:rPr>
              <a:t>will </a:t>
            </a:r>
            <a:r>
              <a:rPr sz="2000" spc="-25" dirty="0">
                <a:solidFill>
                  <a:srgbClr val="00AF4F"/>
                </a:solidFill>
                <a:latin typeface="Arial"/>
                <a:cs typeface="Arial"/>
              </a:rPr>
              <a:t>provide </a:t>
            </a:r>
            <a:r>
              <a:rPr sz="2000" spc="-55" dirty="0">
                <a:solidFill>
                  <a:srgbClr val="00AF4F"/>
                </a:solidFill>
                <a:latin typeface="Arial"/>
                <a:cs typeface="Arial"/>
              </a:rPr>
              <a:t>guidance </a:t>
            </a:r>
            <a:r>
              <a:rPr sz="2000" spc="-160" dirty="0">
                <a:latin typeface="Arial"/>
                <a:cs typeface="Arial"/>
              </a:rPr>
              <a:t>in  </a:t>
            </a:r>
            <a:r>
              <a:rPr sz="2000" spc="-25" dirty="0">
                <a:latin typeface="Arial"/>
                <a:cs typeface="Arial"/>
              </a:rPr>
              <a:t>deciding </a:t>
            </a:r>
            <a:r>
              <a:rPr sz="2000" spc="-40" dirty="0">
                <a:latin typeface="Arial"/>
                <a:cs typeface="Arial"/>
              </a:rPr>
              <a:t>what </a:t>
            </a:r>
            <a:r>
              <a:rPr sz="2000" spc="-5" dirty="0">
                <a:latin typeface="Arial"/>
                <a:cs typeface="Arial"/>
              </a:rPr>
              <a:t>data/information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60" dirty="0">
                <a:latin typeface="Arial"/>
                <a:cs typeface="Arial"/>
              </a:rPr>
              <a:t>gather </a:t>
            </a:r>
            <a:r>
              <a:rPr sz="2000" spc="-50" dirty="0">
                <a:latin typeface="Arial"/>
                <a:cs typeface="Arial"/>
              </a:rPr>
              <a:t>and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40" dirty="0">
                <a:latin typeface="Arial"/>
                <a:cs typeface="Arial"/>
              </a:rPr>
              <a:t>methods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85" dirty="0">
                <a:latin typeface="Arial"/>
                <a:cs typeface="Arial"/>
              </a:rPr>
              <a:t>be</a:t>
            </a:r>
            <a:r>
              <a:rPr sz="2000" spc="180" dirty="0">
                <a:latin typeface="Arial"/>
                <a:cs typeface="Arial"/>
              </a:rPr>
              <a:t> </a:t>
            </a:r>
            <a:r>
              <a:rPr sz="2000" spc="-75" dirty="0">
                <a:latin typeface="Arial"/>
                <a:cs typeface="Arial"/>
              </a:rPr>
              <a:t>used.</a:t>
            </a:r>
            <a:endParaRPr sz="2000">
              <a:latin typeface="Arial"/>
              <a:cs typeface="Arial"/>
            </a:endParaRPr>
          </a:p>
          <a:p>
            <a:pPr marL="518795" indent="-287655" algn="just">
              <a:lnSpc>
                <a:spcPct val="100000"/>
              </a:lnSpc>
              <a:spcBef>
                <a:spcPts val="1895"/>
              </a:spcBef>
              <a:buClr>
                <a:srgbClr val="6F2F9F"/>
              </a:buClr>
              <a:buSzPct val="90000"/>
              <a:buChar char=""/>
              <a:tabLst>
                <a:tab pos="519430" algn="l"/>
              </a:tabLst>
            </a:pPr>
            <a:r>
              <a:rPr sz="2000" spc="-65" dirty="0">
                <a:latin typeface="Arial"/>
                <a:cs typeface="Arial"/>
              </a:rPr>
              <a:t>Data </a:t>
            </a:r>
            <a:r>
              <a:rPr sz="2000" spc="-85" dirty="0">
                <a:latin typeface="Arial"/>
                <a:cs typeface="Arial"/>
              </a:rPr>
              <a:t>can </a:t>
            </a:r>
            <a:r>
              <a:rPr sz="2000" spc="-30" dirty="0">
                <a:latin typeface="Arial"/>
                <a:cs typeface="Arial"/>
              </a:rPr>
              <a:t>either </a:t>
            </a:r>
            <a:r>
              <a:rPr sz="2000" spc="-85" dirty="0">
                <a:latin typeface="Arial"/>
                <a:cs typeface="Arial"/>
              </a:rPr>
              <a:t>be </a:t>
            </a:r>
            <a:r>
              <a:rPr sz="2000" dirty="0">
                <a:solidFill>
                  <a:srgbClr val="00AF4F"/>
                </a:solidFill>
                <a:latin typeface="Arial"/>
                <a:cs typeface="Arial"/>
              </a:rPr>
              <a:t>primary </a:t>
            </a:r>
            <a:r>
              <a:rPr sz="2000" spc="-20" dirty="0">
                <a:solidFill>
                  <a:srgbClr val="00AF4F"/>
                </a:solidFill>
                <a:latin typeface="Arial"/>
                <a:cs typeface="Arial"/>
              </a:rPr>
              <a:t>or</a:t>
            </a:r>
            <a:r>
              <a:rPr sz="2000" spc="180" dirty="0">
                <a:solidFill>
                  <a:srgbClr val="00AF4F"/>
                </a:solidFill>
                <a:latin typeface="Arial"/>
                <a:cs typeface="Arial"/>
              </a:rPr>
              <a:t> </a:t>
            </a:r>
            <a:r>
              <a:rPr sz="2000" spc="-80" dirty="0">
                <a:solidFill>
                  <a:srgbClr val="00AF4F"/>
                </a:solidFill>
                <a:latin typeface="Arial"/>
                <a:cs typeface="Arial"/>
              </a:rPr>
              <a:t>secondary</a:t>
            </a:r>
            <a:r>
              <a:rPr sz="2000" spc="-80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48588" y="901700"/>
            <a:ext cx="16484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185" dirty="0">
                <a:solidFill>
                  <a:srgbClr val="BF0000"/>
                </a:solidFill>
                <a:latin typeface="Arial"/>
                <a:cs typeface="Arial"/>
              </a:rPr>
              <a:t>Cont…...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1283" y="1690977"/>
            <a:ext cx="8576945" cy="433768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22</a:t>
            </a:r>
            <a:endParaRPr sz="1400">
              <a:latin typeface="Times New Roman"/>
              <a:cs typeface="Times New Roman"/>
            </a:endParaRPr>
          </a:p>
          <a:p>
            <a:pPr marL="232410">
              <a:lnSpc>
                <a:spcPct val="100000"/>
              </a:lnSpc>
              <a:spcBef>
                <a:spcPts val="575"/>
              </a:spcBef>
            </a:pPr>
            <a:r>
              <a:rPr sz="2000" b="1" i="1" u="sng" spc="20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Data </a:t>
            </a:r>
            <a:r>
              <a:rPr sz="2000" b="1" i="1" u="sng" spc="-10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Sources </a:t>
            </a:r>
            <a:r>
              <a:rPr sz="2000" b="1" i="1" u="sng" spc="-1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and </a:t>
            </a:r>
            <a:r>
              <a:rPr sz="2000" b="1" i="1" u="sng" spc="20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Data </a:t>
            </a:r>
            <a:r>
              <a:rPr sz="2000" b="1" i="1" u="sng" spc="-3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Collection </a:t>
            </a:r>
            <a:r>
              <a:rPr sz="2000" b="1" i="1" u="sng" spc="-50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Methods</a:t>
            </a:r>
            <a:endParaRPr sz="2000">
              <a:latin typeface="Arial"/>
              <a:cs typeface="Arial"/>
            </a:endParaRPr>
          </a:p>
          <a:p>
            <a:pPr marL="551815" indent="-320675">
              <a:lnSpc>
                <a:spcPct val="100000"/>
              </a:lnSpc>
              <a:spcBef>
                <a:spcPts val="1895"/>
              </a:spcBef>
              <a:buClr>
                <a:srgbClr val="6F2F9F"/>
              </a:buClr>
              <a:buSzPct val="90000"/>
              <a:buChar char=""/>
              <a:tabLst>
                <a:tab pos="551815" algn="l"/>
                <a:tab pos="552450" algn="l"/>
              </a:tabLst>
            </a:pPr>
            <a:r>
              <a:rPr sz="2000" spc="-45" dirty="0">
                <a:latin typeface="Arial"/>
                <a:cs typeface="Arial"/>
              </a:rPr>
              <a:t>Potential </a:t>
            </a:r>
            <a:r>
              <a:rPr sz="2000" spc="-60" dirty="0">
                <a:latin typeface="Arial"/>
                <a:cs typeface="Arial"/>
              </a:rPr>
              <a:t>data </a:t>
            </a:r>
            <a:r>
              <a:rPr sz="2000" spc="-100" dirty="0">
                <a:latin typeface="Arial"/>
                <a:cs typeface="Arial"/>
              </a:rPr>
              <a:t>sources </a:t>
            </a:r>
            <a:r>
              <a:rPr sz="2000" spc="-50" dirty="0">
                <a:latin typeface="Arial"/>
                <a:cs typeface="Arial"/>
              </a:rPr>
              <a:t>and </a:t>
            </a:r>
            <a:r>
              <a:rPr sz="2000" spc="-60" dirty="0">
                <a:latin typeface="Arial"/>
                <a:cs typeface="Arial"/>
              </a:rPr>
              <a:t>data </a:t>
            </a:r>
            <a:r>
              <a:rPr sz="2000" spc="-25" dirty="0">
                <a:latin typeface="Arial"/>
                <a:cs typeface="Arial"/>
              </a:rPr>
              <a:t>collection </a:t>
            </a:r>
            <a:r>
              <a:rPr sz="2000" spc="-40" dirty="0">
                <a:latin typeface="Arial"/>
                <a:cs typeface="Arial"/>
              </a:rPr>
              <a:t>methods </a:t>
            </a:r>
            <a:r>
              <a:rPr sz="2000" spc="-100" dirty="0">
                <a:latin typeface="Arial"/>
                <a:cs typeface="Arial"/>
              </a:rPr>
              <a:t>are </a:t>
            </a:r>
            <a:r>
              <a:rPr sz="2000" spc="-35" dirty="0">
                <a:latin typeface="Arial"/>
                <a:cs typeface="Arial"/>
              </a:rPr>
              <a:t>listed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below:</a:t>
            </a:r>
            <a:endParaRPr sz="2000">
              <a:latin typeface="Arial"/>
              <a:cs typeface="Arial"/>
            </a:endParaRPr>
          </a:p>
          <a:p>
            <a:pPr marL="871855" lvl="1" indent="-274955">
              <a:lnSpc>
                <a:spcPct val="100000"/>
              </a:lnSpc>
              <a:spcBef>
                <a:spcPts val="1800"/>
              </a:spcBef>
              <a:buClr>
                <a:srgbClr val="6F2F9F"/>
              </a:buClr>
              <a:buSzPct val="90000"/>
              <a:buChar char=""/>
              <a:tabLst>
                <a:tab pos="872490" algn="l"/>
              </a:tabLst>
            </a:pPr>
            <a:r>
              <a:rPr sz="2000" spc="-30" dirty="0">
                <a:latin typeface="Arial"/>
                <a:cs typeface="Arial"/>
              </a:rPr>
              <a:t>Document </a:t>
            </a:r>
            <a:r>
              <a:rPr sz="2000" spc="-70" dirty="0">
                <a:latin typeface="Arial"/>
                <a:cs typeface="Arial"/>
              </a:rPr>
              <a:t>Review:</a:t>
            </a:r>
            <a:r>
              <a:rPr sz="2000" spc="-375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872490" lvl="1" indent="-275590">
              <a:lnSpc>
                <a:spcPct val="100000"/>
              </a:lnSpc>
              <a:spcBef>
                <a:spcPts val="1800"/>
              </a:spcBef>
              <a:buClr>
                <a:srgbClr val="6F2F9F"/>
              </a:buClr>
              <a:buSzPct val="90000"/>
              <a:buChar char=""/>
              <a:tabLst>
                <a:tab pos="873125" algn="l"/>
              </a:tabLst>
            </a:pPr>
            <a:r>
              <a:rPr sz="2000" spc="-30" dirty="0">
                <a:latin typeface="Arial"/>
                <a:cs typeface="Arial"/>
              </a:rPr>
              <a:t>Interviews</a:t>
            </a:r>
            <a:r>
              <a:rPr sz="2000" spc="190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871855" lvl="1" indent="-274955">
              <a:lnSpc>
                <a:spcPct val="100000"/>
              </a:lnSpc>
              <a:spcBef>
                <a:spcPts val="1800"/>
              </a:spcBef>
              <a:buClr>
                <a:srgbClr val="6F2F9F"/>
              </a:buClr>
              <a:buSzPct val="90000"/>
              <a:buChar char=""/>
              <a:tabLst>
                <a:tab pos="872490" algn="l"/>
              </a:tabLst>
            </a:pPr>
            <a:r>
              <a:rPr sz="2000" spc="-110" dirty="0">
                <a:latin typeface="Arial"/>
                <a:cs typeface="Arial"/>
              </a:rPr>
              <a:t>Surveys </a:t>
            </a:r>
            <a:r>
              <a:rPr sz="2000" spc="-50" dirty="0">
                <a:latin typeface="Arial"/>
                <a:cs typeface="Arial"/>
              </a:rPr>
              <a:t>and </a:t>
            </a:r>
            <a:r>
              <a:rPr sz="2000" spc="-45" dirty="0">
                <a:latin typeface="Arial"/>
                <a:cs typeface="Arial"/>
              </a:rPr>
              <a:t>Questionnaires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871855" lvl="1" indent="-274955">
              <a:lnSpc>
                <a:spcPct val="100000"/>
              </a:lnSpc>
              <a:spcBef>
                <a:spcPts val="1800"/>
              </a:spcBef>
              <a:buClr>
                <a:srgbClr val="6F2F9F"/>
              </a:buClr>
              <a:buSzPct val="90000"/>
              <a:buChar char=""/>
              <a:tabLst>
                <a:tab pos="872490" algn="l"/>
              </a:tabLst>
            </a:pPr>
            <a:r>
              <a:rPr sz="2000" spc="-45" dirty="0">
                <a:latin typeface="Arial"/>
                <a:cs typeface="Arial"/>
              </a:rPr>
              <a:t>Field </a:t>
            </a:r>
            <a:r>
              <a:rPr sz="2000" spc="-30" dirty="0">
                <a:latin typeface="Arial"/>
                <a:cs typeface="Arial"/>
              </a:rPr>
              <a:t>Visits </a:t>
            </a:r>
            <a:r>
              <a:rPr sz="2000" spc="-50" dirty="0">
                <a:latin typeface="Arial"/>
                <a:cs typeface="Arial"/>
              </a:rPr>
              <a:t>and </a:t>
            </a:r>
            <a:r>
              <a:rPr sz="2000" spc="-85" dirty="0">
                <a:latin typeface="Arial"/>
                <a:cs typeface="Arial"/>
              </a:rPr>
              <a:t>Transect</a:t>
            </a:r>
            <a:r>
              <a:rPr sz="2000" spc="254" dirty="0">
                <a:latin typeface="Arial"/>
                <a:cs typeface="Arial"/>
              </a:rPr>
              <a:t> </a:t>
            </a:r>
            <a:r>
              <a:rPr sz="2000" spc="-70" dirty="0">
                <a:latin typeface="Arial"/>
                <a:cs typeface="Arial"/>
              </a:rPr>
              <a:t>Walks</a:t>
            </a:r>
            <a:endParaRPr sz="2000">
              <a:latin typeface="Arial"/>
              <a:cs typeface="Arial"/>
            </a:endParaRPr>
          </a:p>
          <a:p>
            <a:pPr marL="871855" marR="5080" lvl="1" indent="-274320">
              <a:lnSpc>
                <a:spcPct val="150000"/>
              </a:lnSpc>
              <a:spcBef>
                <a:spcPts val="600"/>
              </a:spcBef>
              <a:buClr>
                <a:srgbClr val="6F2F9F"/>
              </a:buClr>
              <a:buSzPct val="90000"/>
              <a:buChar char=""/>
              <a:tabLst>
                <a:tab pos="872490" algn="l"/>
              </a:tabLst>
            </a:pPr>
            <a:r>
              <a:rPr sz="2000" spc="-60" dirty="0">
                <a:latin typeface="Arial"/>
                <a:cs typeface="Arial"/>
              </a:rPr>
              <a:t>Expert </a:t>
            </a:r>
            <a:r>
              <a:rPr sz="2000" spc="20" dirty="0">
                <a:latin typeface="Arial"/>
                <a:cs typeface="Arial"/>
              </a:rPr>
              <a:t>Opinion </a:t>
            </a:r>
            <a:r>
              <a:rPr sz="2000" spc="-5" dirty="0">
                <a:latin typeface="Arial"/>
                <a:cs typeface="Arial"/>
              </a:rPr>
              <a:t>Obtaining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65" dirty="0">
                <a:latin typeface="Arial"/>
                <a:cs typeface="Arial"/>
              </a:rPr>
              <a:t>views </a:t>
            </a:r>
            <a:r>
              <a:rPr sz="2000" spc="-20" dirty="0">
                <a:latin typeface="Arial"/>
                <a:cs typeface="Arial"/>
              </a:rPr>
              <a:t>of </a:t>
            </a:r>
            <a:r>
              <a:rPr sz="2000" spc="-70" dirty="0">
                <a:latin typeface="Arial"/>
                <a:cs typeface="Arial"/>
              </a:rPr>
              <a:t>experts </a:t>
            </a:r>
            <a:r>
              <a:rPr sz="2000" spc="-15" dirty="0">
                <a:latin typeface="Arial"/>
                <a:cs typeface="Arial"/>
              </a:rPr>
              <a:t>who </a:t>
            </a:r>
            <a:r>
              <a:rPr sz="2000" spc="-100" dirty="0">
                <a:latin typeface="Arial"/>
                <a:cs typeface="Arial"/>
              </a:rPr>
              <a:t>are </a:t>
            </a:r>
            <a:r>
              <a:rPr sz="2000" spc="-85" dirty="0">
                <a:latin typeface="Arial"/>
                <a:cs typeface="Arial"/>
              </a:rPr>
              <a:t>knowledgeable  </a:t>
            </a:r>
            <a:r>
              <a:rPr sz="2000" spc="-40" dirty="0">
                <a:latin typeface="Arial"/>
                <a:cs typeface="Arial"/>
              </a:rPr>
              <a:t>about </a:t>
            </a:r>
            <a:r>
              <a:rPr sz="2000" spc="-20" dirty="0">
                <a:latin typeface="Arial"/>
                <a:cs typeface="Arial"/>
              </a:rPr>
              <a:t>particular </a:t>
            </a:r>
            <a:r>
              <a:rPr sz="2000" spc="-105" dirty="0">
                <a:latin typeface="Arial"/>
                <a:cs typeface="Arial"/>
              </a:rPr>
              <a:t>aspects </a:t>
            </a:r>
            <a:r>
              <a:rPr sz="2000" spc="-20" dirty="0">
                <a:latin typeface="Arial"/>
                <a:cs typeface="Arial"/>
              </a:rPr>
              <a:t>of </a:t>
            </a:r>
            <a:r>
              <a:rPr sz="2000" spc="-30" dirty="0">
                <a:latin typeface="Arial"/>
                <a:cs typeface="Arial"/>
              </a:rPr>
              <a:t>the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project's.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48588" y="901700"/>
            <a:ext cx="16484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185" dirty="0">
                <a:solidFill>
                  <a:srgbClr val="BF0000"/>
                </a:solidFill>
                <a:latin typeface="Arial"/>
                <a:cs typeface="Arial"/>
              </a:rPr>
              <a:t>Cont…...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1283" y="1690977"/>
            <a:ext cx="8587740" cy="467868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23</a:t>
            </a:r>
            <a:endParaRPr sz="1400">
              <a:latin typeface="Times New Roman"/>
              <a:cs typeface="Times New Roman"/>
            </a:endParaRPr>
          </a:p>
          <a:p>
            <a:pPr marL="232410" algn="just">
              <a:lnSpc>
                <a:spcPct val="100000"/>
              </a:lnSpc>
              <a:spcBef>
                <a:spcPts val="575"/>
              </a:spcBef>
            </a:pPr>
            <a:r>
              <a:rPr sz="2000" b="1" i="1" u="sng" spc="-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Organizing </a:t>
            </a:r>
            <a:r>
              <a:rPr sz="2000" b="1" i="1" u="sng" spc="-1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and </a:t>
            </a:r>
            <a:r>
              <a:rPr sz="2000" b="1" i="1" u="sng" spc="-40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Storing</a:t>
            </a:r>
            <a:r>
              <a:rPr sz="2000" b="1" i="1" u="sng" spc="24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 </a:t>
            </a:r>
            <a:r>
              <a:rPr sz="2000" b="1" i="1" u="sng" spc="20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Data</a:t>
            </a:r>
            <a:endParaRPr sz="2000">
              <a:latin typeface="Arial"/>
              <a:cs typeface="Arial"/>
            </a:endParaRPr>
          </a:p>
          <a:p>
            <a:pPr marL="551815" marR="9525" indent="-320040" algn="just">
              <a:lnSpc>
                <a:spcPct val="150000"/>
              </a:lnSpc>
              <a:spcBef>
                <a:spcPts val="695"/>
              </a:spcBef>
              <a:buClr>
                <a:srgbClr val="6F2F9F"/>
              </a:buClr>
              <a:buSzPct val="90000"/>
              <a:buChar char=""/>
              <a:tabLst>
                <a:tab pos="552450" algn="l"/>
              </a:tabLst>
            </a:pPr>
            <a:r>
              <a:rPr sz="2000" spc="-65" dirty="0">
                <a:latin typeface="Arial"/>
                <a:cs typeface="Arial"/>
              </a:rPr>
              <a:t>Data </a:t>
            </a:r>
            <a:r>
              <a:rPr sz="2000" spc="-95" dirty="0">
                <a:latin typeface="Arial"/>
                <a:cs typeface="Arial"/>
              </a:rPr>
              <a:t>needs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85" dirty="0">
                <a:latin typeface="Arial"/>
                <a:cs typeface="Arial"/>
              </a:rPr>
              <a:t>be </a:t>
            </a:r>
            <a:r>
              <a:rPr sz="2000" spc="-40" dirty="0">
                <a:solidFill>
                  <a:srgbClr val="00AF4F"/>
                </a:solidFill>
                <a:latin typeface="Arial"/>
                <a:cs typeface="Arial"/>
              </a:rPr>
              <a:t>captured, </a:t>
            </a:r>
            <a:r>
              <a:rPr sz="2000" spc="-50" dirty="0">
                <a:solidFill>
                  <a:srgbClr val="00AF4F"/>
                </a:solidFill>
                <a:latin typeface="Arial"/>
                <a:cs typeface="Arial"/>
              </a:rPr>
              <a:t>organized and </a:t>
            </a:r>
            <a:r>
              <a:rPr sz="2000" spc="-55" dirty="0">
                <a:solidFill>
                  <a:srgbClr val="00AF4F"/>
                </a:solidFill>
                <a:latin typeface="Arial"/>
                <a:cs typeface="Arial"/>
              </a:rPr>
              <a:t>stored </a:t>
            </a:r>
            <a:r>
              <a:rPr sz="2000" spc="-114" dirty="0">
                <a:latin typeface="Arial"/>
                <a:cs typeface="Arial"/>
              </a:rPr>
              <a:t>so </a:t>
            </a:r>
            <a:r>
              <a:rPr sz="2000" spc="-20" dirty="0">
                <a:latin typeface="Arial"/>
                <a:cs typeface="Arial"/>
              </a:rPr>
              <a:t>that </a:t>
            </a:r>
            <a:r>
              <a:rPr sz="2000" spc="30" dirty="0">
                <a:latin typeface="Arial"/>
                <a:cs typeface="Arial"/>
              </a:rPr>
              <a:t>it </a:t>
            </a:r>
            <a:r>
              <a:rPr sz="2000" spc="-85" dirty="0">
                <a:latin typeface="Arial"/>
                <a:cs typeface="Arial"/>
              </a:rPr>
              <a:t>can be </a:t>
            </a:r>
            <a:r>
              <a:rPr sz="2000" spc="-90" dirty="0">
                <a:latin typeface="Arial"/>
                <a:cs typeface="Arial"/>
              </a:rPr>
              <a:t>readily  used </a:t>
            </a:r>
            <a:r>
              <a:rPr sz="2000" spc="-10" dirty="0">
                <a:latin typeface="Arial"/>
                <a:cs typeface="Arial"/>
              </a:rPr>
              <a:t>for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40" dirty="0">
                <a:latin typeface="Arial"/>
                <a:cs typeface="Arial"/>
              </a:rPr>
              <a:t>M&amp;E</a:t>
            </a:r>
            <a:r>
              <a:rPr sz="2000" spc="135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purposes.</a:t>
            </a:r>
            <a:endParaRPr sz="2000">
              <a:latin typeface="Arial"/>
              <a:cs typeface="Arial"/>
            </a:endParaRPr>
          </a:p>
          <a:p>
            <a:pPr marL="551815" marR="5715" indent="-320675" algn="just">
              <a:lnSpc>
                <a:spcPct val="150000"/>
              </a:lnSpc>
              <a:spcBef>
                <a:spcPts val="700"/>
              </a:spcBef>
              <a:buClr>
                <a:srgbClr val="6F2F9F"/>
              </a:buClr>
              <a:buSzPct val="90000"/>
              <a:buChar char=""/>
              <a:tabLst>
                <a:tab pos="552450" algn="l"/>
              </a:tabLst>
            </a:pPr>
            <a:r>
              <a:rPr sz="2000" spc="-65" dirty="0">
                <a:solidFill>
                  <a:srgbClr val="00AF4F"/>
                </a:solidFill>
                <a:latin typeface="Arial"/>
                <a:cs typeface="Arial"/>
              </a:rPr>
              <a:t>Proper </a:t>
            </a:r>
            <a:r>
              <a:rPr sz="2000" spc="-20" dirty="0">
                <a:solidFill>
                  <a:srgbClr val="00AF4F"/>
                </a:solidFill>
                <a:latin typeface="Arial"/>
                <a:cs typeface="Arial"/>
              </a:rPr>
              <a:t>capturing, </a:t>
            </a:r>
            <a:r>
              <a:rPr sz="2000" spc="-30" dirty="0">
                <a:solidFill>
                  <a:srgbClr val="00AF4F"/>
                </a:solidFill>
                <a:latin typeface="Arial"/>
                <a:cs typeface="Arial"/>
              </a:rPr>
              <a:t>organizing </a:t>
            </a:r>
            <a:r>
              <a:rPr sz="2000" spc="-50" dirty="0">
                <a:solidFill>
                  <a:srgbClr val="00AF4F"/>
                </a:solidFill>
                <a:latin typeface="Arial"/>
                <a:cs typeface="Arial"/>
              </a:rPr>
              <a:t>and </a:t>
            </a:r>
            <a:r>
              <a:rPr sz="2000" spc="-90" dirty="0">
                <a:solidFill>
                  <a:srgbClr val="00AF4F"/>
                </a:solidFill>
                <a:latin typeface="Arial"/>
                <a:cs typeface="Arial"/>
              </a:rPr>
              <a:t>storage </a:t>
            </a:r>
            <a:r>
              <a:rPr sz="2000" spc="-65" dirty="0">
                <a:latin typeface="Arial"/>
                <a:cs typeface="Arial"/>
              </a:rPr>
              <a:t>is </a:t>
            </a:r>
            <a:r>
              <a:rPr sz="2000" spc="-15" dirty="0">
                <a:latin typeface="Arial"/>
                <a:cs typeface="Arial"/>
              </a:rPr>
              <a:t>particularly </a:t>
            </a:r>
            <a:r>
              <a:rPr sz="2000" dirty="0">
                <a:latin typeface="Arial"/>
                <a:cs typeface="Arial"/>
              </a:rPr>
              <a:t>important </a:t>
            </a:r>
            <a:r>
              <a:rPr sz="2000" spc="-120" dirty="0">
                <a:latin typeface="Arial"/>
                <a:cs typeface="Arial"/>
              </a:rPr>
              <a:t>when  </a:t>
            </a:r>
            <a:r>
              <a:rPr sz="2000" spc="5" dirty="0">
                <a:latin typeface="Arial"/>
                <a:cs typeface="Arial"/>
              </a:rPr>
              <a:t>information </a:t>
            </a:r>
            <a:r>
              <a:rPr sz="2000" spc="-114" dirty="0">
                <a:latin typeface="Arial"/>
                <a:cs typeface="Arial"/>
              </a:rPr>
              <a:t>has </a:t>
            </a:r>
            <a:r>
              <a:rPr sz="2000" spc="-85" dirty="0">
                <a:latin typeface="Arial"/>
                <a:cs typeface="Arial"/>
              </a:rPr>
              <a:t>been </a:t>
            </a:r>
            <a:r>
              <a:rPr sz="2000" spc="-45" dirty="0">
                <a:latin typeface="Arial"/>
                <a:cs typeface="Arial"/>
              </a:rPr>
              <a:t>collected </a:t>
            </a:r>
            <a:r>
              <a:rPr sz="2000" dirty="0">
                <a:latin typeface="Arial"/>
                <a:cs typeface="Arial"/>
              </a:rPr>
              <a:t>from </a:t>
            </a:r>
            <a:r>
              <a:rPr sz="2000" spc="-20" dirty="0">
                <a:latin typeface="Arial"/>
                <a:cs typeface="Arial"/>
              </a:rPr>
              <a:t>different </a:t>
            </a:r>
            <a:r>
              <a:rPr sz="2000" spc="-95" dirty="0">
                <a:latin typeface="Arial"/>
                <a:cs typeface="Arial"/>
              </a:rPr>
              <a:t>sources </a:t>
            </a:r>
            <a:r>
              <a:rPr sz="2000" spc="30" dirty="0">
                <a:latin typeface="Arial"/>
                <a:cs typeface="Arial"/>
              </a:rPr>
              <a:t>with </a:t>
            </a:r>
            <a:r>
              <a:rPr sz="2000" spc="-20" dirty="0">
                <a:latin typeface="Arial"/>
                <a:cs typeface="Arial"/>
              </a:rPr>
              <a:t>different  </a:t>
            </a:r>
            <a:r>
              <a:rPr sz="2000" spc="-25" dirty="0">
                <a:latin typeface="Arial"/>
                <a:cs typeface="Arial"/>
              </a:rPr>
              <a:t>methods.</a:t>
            </a:r>
            <a:endParaRPr sz="2000">
              <a:latin typeface="Arial"/>
              <a:cs typeface="Arial"/>
            </a:endParaRPr>
          </a:p>
          <a:p>
            <a:pPr marL="231775" algn="just">
              <a:lnSpc>
                <a:spcPct val="100000"/>
              </a:lnSpc>
              <a:spcBef>
                <a:spcPts val="1895"/>
              </a:spcBef>
            </a:pPr>
            <a:r>
              <a:rPr sz="2000" b="1" i="1" spc="-100" dirty="0">
                <a:solidFill>
                  <a:srgbClr val="006FBF"/>
                </a:solidFill>
                <a:latin typeface="Arial"/>
                <a:cs typeface="Arial"/>
              </a:rPr>
              <a:t>Step </a:t>
            </a:r>
            <a:r>
              <a:rPr sz="2000" b="1" i="1" spc="-140" dirty="0">
                <a:solidFill>
                  <a:srgbClr val="006FBF"/>
                </a:solidFill>
                <a:latin typeface="Arial"/>
                <a:cs typeface="Arial"/>
              </a:rPr>
              <a:t>5: </a:t>
            </a:r>
            <a:r>
              <a:rPr sz="2000" b="1" i="1" u="sng" spc="-50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Analyze </a:t>
            </a:r>
            <a:r>
              <a:rPr sz="2000" b="1" i="1" u="sng" spc="20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Data </a:t>
            </a:r>
            <a:r>
              <a:rPr sz="2000" b="1" i="1" u="sng" spc="-1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and </a:t>
            </a:r>
            <a:r>
              <a:rPr sz="2000" b="1" i="1" u="sng" spc="-40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Prepare </a:t>
            </a:r>
            <a:r>
              <a:rPr sz="2000" b="1" i="1" u="sng" spc="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an </a:t>
            </a:r>
            <a:r>
              <a:rPr sz="2000" b="1" i="1" u="sng" spc="-20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Evaluation</a:t>
            </a:r>
            <a:r>
              <a:rPr sz="2000" b="1" i="1" u="sng" spc="5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 </a:t>
            </a:r>
            <a:r>
              <a:rPr sz="2000" b="1" i="1" u="sng" spc="-4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Report</a:t>
            </a:r>
            <a:endParaRPr sz="2000">
              <a:latin typeface="Arial"/>
              <a:cs typeface="Arial"/>
            </a:endParaRPr>
          </a:p>
          <a:p>
            <a:pPr marL="552450" marR="5080" indent="-320675" algn="just">
              <a:lnSpc>
                <a:spcPct val="150000"/>
              </a:lnSpc>
              <a:spcBef>
                <a:spcPts val="695"/>
              </a:spcBef>
              <a:buClr>
                <a:srgbClr val="6F2F9F"/>
              </a:buClr>
              <a:buSzPct val="90000"/>
              <a:buChar char=""/>
              <a:tabLst>
                <a:tab pos="552450" algn="l"/>
              </a:tabLst>
            </a:pPr>
            <a:r>
              <a:rPr sz="2000" spc="-50" dirty="0">
                <a:latin typeface="Arial"/>
                <a:cs typeface="Arial"/>
              </a:rPr>
              <a:t>The </a:t>
            </a:r>
            <a:r>
              <a:rPr sz="2000" spc="-40" dirty="0">
                <a:latin typeface="Arial"/>
                <a:cs typeface="Arial"/>
              </a:rPr>
              <a:t>captured </a:t>
            </a:r>
            <a:r>
              <a:rPr sz="2000" spc="-45" dirty="0">
                <a:latin typeface="Arial"/>
                <a:cs typeface="Arial"/>
              </a:rPr>
              <a:t>and </a:t>
            </a:r>
            <a:r>
              <a:rPr sz="2000" spc="-50" dirty="0">
                <a:latin typeface="Arial"/>
                <a:cs typeface="Arial"/>
              </a:rPr>
              <a:t>organized </a:t>
            </a:r>
            <a:r>
              <a:rPr sz="2000" spc="-60" dirty="0">
                <a:latin typeface="Arial"/>
                <a:cs typeface="Arial"/>
              </a:rPr>
              <a:t>data </a:t>
            </a:r>
            <a:r>
              <a:rPr sz="2000" spc="-95" dirty="0">
                <a:latin typeface="Arial"/>
                <a:cs typeface="Arial"/>
              </a:rPr>
              <a:t>needs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85" dirty="0">
                <a:latin typeface="Arial"/>
                <a:cs typeface="Arial"/>
              </a:rPr>
              <a:t>be </a:t>
            </a:r>
            <a:r>
              <a:rPr sz="2000" spc="-65" dirty="0">
                <a:latin typeface="Arial"/>
                <a:cs typeface="Arial"/>
              </a:rPr>
              <a:t>analyzed, </a:t>
            </a:r>
            <a:r>
              <a:rPr sz="2000" spc="-50" dirty="0">
                <a:latin typeface="Arial"/>
                <a:cs typeface="Arial"/>
              </a:rPr>
              <a:t>and </a:t>
            </a:r>
            <a:r>
              <a:rPr sz="2000" spc="-10" dirty="0">
                <a:latin typeface="Arial"/>
                <a:cs typeface="Arial"/>
              </a:rPr>
              <a:t>findings </a:t>
            </a:r>
            <a:r>
              <a:rPr sz="2000" spc="-160" dirty="0">
                <a:latin typeface="Arial"/>
                <a:cs typeface="Arial"/>
              </a:rPr>
              <a:t>and  </a:t>
            </a:r>
            <a:r>
              <a:rPr sz="2000" spc="-45" dirty="0">
                <a:latin typeface="Arial"/>
                <a:cs typeface="Arial"/>
              </a:rPr>
              <a:t>recommendations summarized </a:t>
            </a:r>
            <a:r>
              <a:rPr sz="2000" spc="-50" dirty="0">
                <a:latin typeface="Arial"/>
                <a:cs typeface="Arial"/>
              </a:rPr>
              <a:t>and </a:t>
            </a:r>
            <a:r>
              <a:rPr sz="2000" spc="-30" dirty="0">
                <a:latin typeface="Arial"/>
                <a:cs typeface="Arial"/>
              </a:rPr>
              <a:t>compiled </a:t>
            </a:r>
            <a:r>
              <a:rPr sz="2000" spc="20" dirty="0">
                <a:latin typeface="Arial"/>
                <a:cs typeface="Arial"/>
              </a:rPr>
              <a:t>into </a:t>
            </a:r>
            <a:r>
              <a:rPr sz="2000" spc="-160" dirty="0">
                <a:latin typeface="Arial"/>
                <a:cs typeface="Arial"/>
              </a:rPr>
              <a:t>a</a:t>
            </a:r>
            <a:r>
              <a:rPr sz="2000" spc="25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report.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48588" y="901700"/>
            <a:ext cx="16484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185" dirty="0">
                <a:solidFill>
                  <a:srgbClr val="BF0000"/>
                </a:solidFill>
                <a:latin typeface="Arial"/>
                <a:cs typeface="Arial"/>
              </a:rPr>
              <a:t>Cont…...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1283" y="1742948"/>
            <a:ext cx="2025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24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0739" y="1875840"/>
            <a:ext cx="8371840" cy="4951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marR="7620" indent="-320675">
              <a:lnSpc>
                <a:spcPct val="150000"/>
              </a:lnSpc>
              <a:spcBef>
                <a:spcPts val="100"/>
              </a:spcBef>
              <a:buClr>
                <a:srgbClr val="6F2F9F"/>
              </a:buClr>
              <a:buSzPct val="90000"/>
              <a:buChar char=""/>
              <a:tabLst>
                <a:tab pos="332740" algn="l"/>
                <a:tab pos="333375" algn="l"/>
                <a:tab pos="686435" algn="l"/>
                <a:tab pos="1216660" algn="l"/>
                <a:tab pos="2110105" algn="l"/>
                <a:tab pos="2585085" algn="l"/>
                <a:tab pos="4099560" algn="l"/>
                <a:tab pos="5276215" algn="l"/>
                <a:tab pos="5815965" algn="l"/>
                <a:tab pos="7035165" algn="l"/>
                <a:tab pos="7540625" algn="l"/>
              </a:tabLst>
            </a:pPr>
            <a:r>
              <a:rPr sz="2000" spc="50" dirty="0">
                <a:latin typeface="Arial"/>
                <a:cs typeface="Arial"/>
              </a:rPr>
              <a:t>I</a:t>
            </a:r>
            <a:r>
              <a:rPr sz="2000" spc="-5" dirty="0">
                <a:latin typeface="Arial"/>
                <a:cs typeface="Arial"/>
              </a:rPr>
              <a:t>n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60" dirty="0">
                <a:latin typeface="Arial"/>
                <a:cs typeface="Arial"/>
              </a:rPr>
              <a:t>t</a:t>
            </a:r>
            <a:r>
              <a:rPr sz="2000" spc="15" dirty="0">
                <a:latin typeface="Arial"/>
                <a:cs typeface="Arial"/>
              </a:rPr>
              <a:t>h</a:t>
            </a:r>
            <a:r>
              <a:rPr sz="2000" spc="60" dirty="0">
                <a:latin typeface="Arial"/>
                <a:cs typeface="Arial"/>
              </a:rPr>
              <a:t>i</a:t>
            </a:r>
            <a:r>
              <a:rPr sz="2000" spc="-19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20" dirty="0">
                <a:latin typeface="Arial"/>
                <a:cs typeface="Arial"/>
              </a:rPr>
              <a:t>r</a:t>
            </a:r>
            <a:r>
              <a:rPr sz="2000" spc="-160" dirty="0">
                <a:latin typeface="Arial"/>
                <a:cs typeface="Arial"/>
              </a:rPr>
              <a:t>e</a:t>
            </a:r>
            <a:r>
              <a:rPr sz="2000" spc="-110" dirty="0">
                <a:latin typeface="Arial"/>
                <a:cs typeface="Arial"/>
              </a:rPr>
              <a:t>g</a:t>
            </a:r>
            <a:r>
              <a:rPr sz="2000" spc="-160" dirty="0">
                <a:latin typeface="Arial"/>
                <a:cs typeface="Arial"/>
              </a:rPr>
              <a:t>a</a:t>
            </a:r>
            <a:r>
              <a:rPr sz="2000" spc="20" dirty="0">
                <a:latin typeface="Arial"/>
                <a:cs typeface="Arial"/>
              </a:rPr>
              <a:t>r</a:t>
            </a:r>
            <a:r>
              <a:rPr sz="2000" spc="-25" dirty="0">
                <a:latin typeface="Arial"/>
                <a:cs typeface="Arial"/>
              </a:rPr>
              <a:t>d</a:t>
            </a:r>
            <a:r>
              <a:rPr sz="2000" spc="-20" dirty="0">
                <a:latin typeface="Arial"/>
                <a:cs typeface="Arial"/>
              </a:rPr>
              <a:t>,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60" dirty="0">
                <a:latin typeface="Arial"/>
                <a:cs typeface="Arial"/>
              </a:rPr>
              <a:t>t</a:t>
            </a:r>
            <a:r>
              <a:rPr sz="2000" spc="15" dirty="0">
                <a:latin typeface="Arial"/>
                <a:cs typeface="Arial"/>
              </a:rPr>
              <a:t>h</a:t>
            </a:r>
            <a:r>
              <a:rPr sz="2000" spc="-160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5" dirty="0">
                <a:latin typeface="Arial"/>
                <a:cs typeface="Arial"/>
              </a:rPr>
              <a:t>p</a:t>
            </a:r>
            <a:r>
              <a:rPr sz="2000" spc="-155" dirty="0">
                <a:latin typeface="Arial"/>
                <a:cs typeface="Arial"/>
              </a:rPr>
              <a:t>e</a:t>
            </a:r>
            <a:r>
              <a:rPr sz="2000" spc="45" dirty="0">
                <a:latin typeface="Arial"/>
                <a:cs typeface="Arial"/>
              </a:rPr>
              <a:t>r</a:t>
            </a:r>
            <a:r>
              <a:rPr sz="2000" spc="5" dirty="0">
                <a:latin typeface="Arial"/>
                <a:cs typeface="Arial"/>
              </a:rPr>
              <a:t>f</a:t>
            </a:r>
            <a:r>
              <a:rPr sz="2000" spc="-35" dirty="0">
                <a:latin typeface="Arial"/>
                <a:cs typeface="Arial"/>
              </a:rPr>
              <a:t>o</a:t>
            </a:r>
            <a:r>
              <a:rPr sz="2000" spc="70" dirty="0">
                <a:latin typeface="Arial"/>
                <a:cs typeface="Arial"/>
              </a:rPr>
              <a:t>r</a:t>
            </a:r>
            <a:r>
              <a:rPr sz="2000" spc="20" dirty="0">
                <a:latin typeface="Arial"/>
                <a:cs typeface="Arial"/>
              </a:rPr>
              <a:t>m</a:t>
            </a:r>
            <a:r>
              <a:rPr sz="2000" spc="-160" dirty="0">
                <a:latin typeface="Arial"/>
                <a:cs typeface="Arial"/>
              </a:rPr>
              <a:t>a</a:t>
            </a:r>
            <a:r>
              <a:rPr sz="2000" spc="35" dirty="0">
                <a:latin typeface="Arial"/>
                <a:cs typeface="Arial"/>
              </a:rPr>
              <a:t>n</a:t>
            </a:r>
            <a:r>
              <a:rPr sz="2000" spc="-140" dirty="0">
                <a:latin typeface="Arial"/>
                <a:cs typeface="Arial"/>
              </a:rPr>
              <a:t>c</a:t>
            </a:r>
            <a:r>
              <a:rPr sz="2000" spc="-160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5" dirty="0">
                <a:latin typeface="Arial"/>
                <a:cs typeface="Arial"/>
              </a:rPr>
              <a:t>q</a:t>
            </a:r>
            <a:r>
              <a:rPr sz="2000" dirty="0">
                <a:latin typeface="Arial"/>
                <a:cs typeface="Arial"/>
              </a:rPr>
              <a:t>u</a:t>
            </a:r>
            <a:r>
              <a:rPr sz="2000" spc="-160" dirty="0">
                <a:latin typeface="Arial"/>
                <a:cs typeface="Arial"/>
              </a:rPr>
              <a:t>e</a:t>
            </a:r>
            <a:r>
              <a:rPr sz="2000" spc="-185" dirty="0">
                <a:latin typeface="Arial"/>
                <a:cs typeface="Arial"/>
              </a:rPr>
              <a:t>s</a:t>
            </a:r>
            <a:r>
              <a:rPr sz="2000" spc="60" dirty="0">
                <a:latin typeface="Arial"/>
                <a:cs typeface="Arial"/>
              </a:rPr>
              <a:t>ti</a:t>
            </a:r>
            <a:r>
              <a:rPr sz="2000" spc="-35" dirty="0">
                <a:latin typeface="Arial"/>
                <a:cs typeface="Arial"/>
              </a:rPr>
              <a:t>o</a:t>
            </a:r>
            <a:r>
              <a:rPr sz="2000" spc="10" dirty="0">
                <a:latin typeface="Arial"/>
                <a:cs typeface="Arial"/>
              </a:rPr>
              <a:t>n</a:t>
            </a:r>
            <a:r>
              <a:rPr sz="2000" spc="-19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35" dirty="0">
                <a:latin typeface="Arial"/>
                <a:cs typeface="Arial"/>
              </a:rPr>
              <a:t>a</a:t>
            </a:r>
            <a:r>
              <a:rPr sz="2000" spc="10" dirty="0">
                <a:latin typeface="Arial"/>
                <a:cs typeface="Arial"/>
              </a:rPr>
              <a:t>n</a:t>
            </a:r>
            <a:r>
              <a:rPr sz="2000" spc="-5" dirty="0">
                <a:latin typeface="Arial"/>
                <a:cs typeface="Arial"/>
              </a:rPr>
              <a:t>d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65" dirty="0">
                <a:latin typeface="Arial"/>
                <a:cs typeface="Arial"/>
              </a:rPr>
              <a:t>i</a:t>
            </a:r>
            <a:r>
              <a:rPr sz="2000" spc="10" dirty="0">
                <a:latin typeface="Arial"/>
                <a:cs typeface="Arial"/>
              </a:rPr>
              <a:t>n</a:t>
            </a:r>
            <a:r>
              <a:rPr sz="2000" spc="5" dirty="0">
                <a:latin typeface="Arial"/>
                <a:cs typeface="Arial"/>
              </a:rPr>
              <a:t>d</a:t>
            </a:r>
            <a:r>
              <a:rPr sz="2000" spc="60" dirty="0">
                <a:latin typeface="Arial"/>
                <a:cs typeface="Arial"/>
              </a:rPr>
              <a:t>i</a:t>
            </a:r>
            <a:r>
              <a:rPr sz="2000" spc="-70" dirty="0">
                <a:latin typeface="Arial"/>
                <a:cs typeface="Arial"/>
              </a:rPr>
              <a:t>c</a:t>
            </a:r>
            <a:r>
              <a:rPr sz="2000" spc="-155" dirty="0">
                <a:latin typeface="Arial"/>
                <a:cs typeface="Arial"/>
              </a:rPr>
              <a:t>a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-35" dirty="0">
                <a:latin typeface="Arial"/>
                <a:cs typeface="Arial"/>
              </a:rPr>
              <a:t>o</a:t>
            </a:r>
            <a:r>
              <a:rPr sz="2000" spc="45" dirty="0">
                <a:latin typeface="Arial"/>
                <a:cs typeface="Arial"/>
              </a:rPr>
              <a:t>r</a:t>
            </a:r>
            <a:r>
              <a:rPr sz="2000" spc="-19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95" dirty="0">
                <a:latin typeface="Arial"/>
                <a:cs typeface="Arial"/>
              </a:rPr>
              <a:t>c</a:t>
            </a:r>
            <a:r>
              <a:rPr sz="2000" spc="-16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n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p</a:t>
            </a:r>
            <a:r>
              <a:rPr sz="2000" spc="20" dirty="0">
                <a:latin typeface="Arial"/>
                <a:cs typeface="Arial"/>
              </a:rPr>
              <a:t>r</a:t>
            </a:r>
            <a:r>
              <a:rPr sz="2000" spc="-55" dirty="0">
                <a:latin typeface="Arial"/>
                <a:cs typeface="Arial"/>
              </a:rPr>
              <a:t>o</a:t>
            </a:r>
            <a:r>
              <a:rPr sz="2000" spc="-40" dirty="0">
                <a:latin typeface="Arial"/>
                <a:cs typeface="Arial"/>
              </a:rPr>
              <a:t>v</a:t>
            </a:r>
            <a:r>
              <a:rPr sz="2000" spc="60" dirty="0">
                <a:latin typeface="Arial"/>
                <a:cs typeface="Arial"/>
              </a:rPr>
              <a:t>i</a:t>
            </a:r>
            <a:r>
              <a:rPr sz="2000" spc="-55" dirty="0">
                <a:latin typeface="Arial"/>
                <a:cs typeface="Arial"/>
              </a:rPr>
              <a:t>de  </a:t>
            </a:r>
            <a:r>
              <a:rPr sz="2000" dirty="0">
                <a:solidFill>
                  <a:srgbClr val="00AF4F"/>
                </a:solidFill>
                <a:latin typeface="Arial"/>
                <a:cs typeface="Arial"/>
              </a:rPr>
              <a:t>important </a:t>
            </a:r>
            <a:r>
              <a:rPr sz="2000" spc="-120" dirty="0">
                <a:solidFill>
                  <a:srgbClr val="00AF4F"/>
                </a:solidFill>
                <a:latin typeface="Arial"/>
                <a:cs typeface="Arial"/>
              </a:rPr>
              <a:t>assessment </a:t>
            </a:r>
            <a:r>
              <a:rPr sz="2000" spc="-40" dirty="0">
                <a:solidFill>
                  <a:srgbClr val="00AF4F"/>
                </a:solidFill>
                <a:latin typeface="Arial"/>
                <a:cs typeface="Arial"/>
              </a:rPr>
              <a:t>tools </a:t>
            </a:r>
            <a:r>
              <a:rPr sz="2000" spc="-10" dirty="0">
                <a:latin typeface="Arial"/>
                <a:cs typeface="Arial"/>
              </a:rPr>
              <a:t>for </a:t>
            </a:r>
            <a:r>
              <a:rPr sz="2000" spc="-30" dirty="0">
                <a:latin typeface="Arial"/>
                <a:cs typeface="Arial"/>
              </a:rPr>
              <a:t>the</a:t>
            </a:r>
            <a:r>
              <a:rPr sz="2000" spc="75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analysis.</a:t>
            </a:r>
            <a:endParaRPr sz="2000">
              <a:latin typeface="Arial"/>
              <a:cs typeface="Arial"/>
            </a:endParaRPr>
          </a:p>
          <a:p>
            <a:pPr marL="332740" marR="16510" indent="-320675">
              <a:lnSpc>
                <a:spcPct val="150000"/>
              </a:lnSpc>
              <a:spcBef>
                <a:spcPts val="695"/>
              </a:spcBef>
              <a:buClr>
                <a:srgbClr val="6F2F9F"/>
              </a:buClr>
              <a:buSzPct val="90000"/>
              <a:buChar char=""/>
              <a:tabLst>
                <a:tab pos="332105" algn="l"/>
                <a:tab pos="332740" algn="l"/>
              </a:tabLst>
            </a:pPr>
            <a:r>
              <a:rPr sz="2000" spc="-10" dirty="0">
                <a:latin typeface="Arial"/>
                <a:cs typeface="Arial"/>
              </a:rPr>
              <a:t>A </a:t>
            </a:r>
            <a:r>
              <a:rPr sz="2000" dirty="0">
                <a:latin typeface="Arial"/>
                <a:cs typeface="Arial"/>
              </a:rPr>
              <a:t>final </a:t>
            </a:r>
            <a:r>
              <a:rPr sz="2000" spc="-45" dirty="0">
                <a:latin typeface="Arial"/>
                <a:cs typeface="Arial"/>
              </a:rPr>
              <a:t>comparison </a:t>
            </a:r>
            <a:r>
              <a:rPr sz="2000" spc="30" dirty="0">
                <a:latin typeface="Arial"/>
                <a:cs typeface="Arial"/>
              </a:rPr>
              <a:t>with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15" dirty="0">
                <a:latin typeface="Arial"/>
                <a:cs typeface="Arial"/>
              </a:rPr>
              <a:t>outputs </a:t>
            </a:r>
            <a:r>
              <a:rPr sz="2000" spc="-45" dirty="0">
                <a:latin typeface="Arial"/>
                <a:cs typeface="Arial"/>
              </a:rPr>
              <a:t>and </a:t>
            </a:r>
            <a:r>
              <a:rPr sz="2000" spc="-40" dirty="0">
                <a:latin typeface="Arial"/>
                <a:cs typeface="Arial"/>
              </a:rPr>
              <a:t>impacts </a:t>
            </a:r>
            <a:r>
              <a:rPr sz="2000" spc="-20" dirty="0">
                <a:latin typeface="Arial"/>
                <a:cs typeface="Arial"/>
              </a:rPr>
              <a:t>of the </a:t>
            </a:r>
            <a:r>
              <a:rPr sz="2000" spc="-35" dirty="0">
                <a:latin typeface="Arial"/>
                <a:cs typeface="Arial"/>
              </a:rPr>
              <a:t>project </a:t>
            </a:r>
            <a:r>
              <a:rPr sz="2000" spc="-25" dirty="0">
                <a:latin typeface="Arial"/>
                <a:cs typeface="Arial"/>
              </a:rPr>
              <a:t>should  </a:t>
            </a:r>
            <a:r>
              <a:rPr sz="2000" spc="-20" dirty="0">
                <a:latin typeface="Arial"/>
                <a:cs typeface="Arial"/>
              </a:rPr>
              <a:t>then </a:t>
            </a:r>
            <a:r>
              <a:rPr sz="2000" spc="-85" dirty="0">
                <a:latin typeface="Arial"/>
                <a:cs typeface="Arial"/>
              </a:rPr>
              <a:t>be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60" dirty="0">
                <a:latin typeface="Arial"/>
                <a:cs typeface="Arial"/>
              </a:rPr>
              <a:t>made.</a:t>
            </a:r>
            <a:endParaRPr sz="2000">
              <a:latin typeface="Arial"/>
              <a:cs typeface="Arial"/>
            </a:endParaRPr>
          </a:p>
          <a:p>
            <a:pPr marL="332740" marR="5080" indent="-320040">
              <a:lnSpc>
                <a:spcPct val="150000"/>
              </a:lnSpc>
              <a:spcBef>
                <a:spcPts val="695"/>
              </a:spcBef>
              <a:buClr>
                <a:srgbClr val="6F2F9F"/>
              </a:buClr>
              <a:buSzPct val="90000"/>
              <a:buFont typeface="Arial"/>
              <a:buChar char=""/>
              <a:tabLst>
                <a:tab pos="396875" algn="l"/>
                <a:tab pos="397510" algn="l"/>
              </a:tabLst>
            </a:pPr>
            <a:r>
              <a:rPr dirty="0"/>
              <a:t>	</a:t>
            </a:r>
            <a:r>
              <a:rPr sz="2000" spc="20" dirty="0">
                <a:latin typeface="Arial"/>
                <a:cs typeface="Arial"/>
              </a:rPr>
              <a:t>In </a:t>
            </a:r>
            <a:r>
              <a:rPr sz="2000" spc="-15" dirty="0">
                <a:latin typeface="Arial"/>
                <a:cs typeface="Arial"/>
              </a:rPr>
              <a:t>this </a:t>
            </a:r>
            <a:r>
              <a:rPr sz="2000" spc="-90" dirty="0">
                <a:latin typeface="Arial"/>
                <a:cs typeface="Arial"/>
              </a:rPr>
              <a:t>way </a:t>
            </a:r>
            <a:r>
              <a:rPr sz="2000" spc="-45" dirty="0">
                <a:latin typeface="Arial"/>
                <a:cs typeface="Arial"/>
              </a:rPr>
              <a:t>performance, </a:t>
            </a:r>
            <a:r>
              <a:rPr sz="2000" spc="-80" dirty="0">
                <a:latin typeface="Arial"/>
                <a:cs typeface="Arial"/>
              </a:rPr>
              <a:t>progress </a:t>
            </a:r>
            <a:r>
              <a:rPr sz="2000" spc="-50" dirty="0">
                <a:latin typeface="Arial"/>
                <a:cs typeface="Arial"/>
              </a:rPr>
              <a:t>and </a:t>
            </a:r>
            <a:r>
              <a:rPr sz="2000" spc="-70" dirty="0">
                <a:latin typeface="Arial"/>
                <a:cs typeface="Arial"/>
              </a:rPr>
              <a:t>achievements </a:t>
            </a:r>
            <a:r>
              <a:rPr sz="2000" spc="-20" dirty="0">
                <a:latin typeface="Arial"/>
                <a:cs typeface="Arial"/>
              </a:rPr>
              <a:t>of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35" dirty="0">
                <a:latin typeface="Arial"/>
                <a:cs typeface="Arial"/>
              </a:rPr>
              <a:t>project </a:t>
            </a:r>
            <a:r>
              <a:rPr sz="2000" spc="-80" dirty="0">
                <a:latin typeface="Arial"/>
                <a:cs typeface="Arial"/>
              </a:rPr>
              <a:t>can  </a:t>
            </a:r>
            <a:r>
              <a:rPr sz="2000" spc="-85" dirty="0">
                <a:latin typeface="Arial"/>
                <a:cs typeface="Arial"/>
              </a:rPr>
              <a:t>be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spc="-140" dirty="0">
                <a:latin typeface="Arial"/>
                <a:cs typeface="Arial"/>
              </a:rPr>
              <a:t>assessed.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00"/>
              </a:spcBef>
            </a:pPr>
            <a:r>
              <a:rPr sz="2000" b="1" i="1" u="sng" spc="-2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Reporting</a:t>
            </a:r>
            <a:endParaRPr sz="2000">
              <a:latin typeface="Arial"/>
              <a:cs typeface="Arial"/>
            </a:endParaRPr>
          </a:p>
          <a:p>
            <a:pPr marL="332740" marR="12065" indent="-320040" algn="just">
              <a:lnSpc>
                <a:spcPct val="150000"/>
              </a:lnSpc>
              <a:spcBef>
                <a:spcPts val="695"/>
              </a:spcBef>
              <a:buClr>
                <a:srgbClr val="6F2F9F"/>
              </a:buClr>
              <a:buSzPct val="90000"/>
              <a:buChar char=""/>
              <a:tabLst>
                <a:tab pos="332740" algn="l"/>
              </a:tabLst>
            </a:pPr>
            <a:r>
              <a:rPr sz="2000" spc="-95" dirty="0">
                <a:solidFill>
                  <a:srgbClr val="00AF4F"/>
                </a:solidFill>
                <a:latin typeface="Arial"/>
                <a:cs typeface="Arial"/>
              </a:rPr>
              <a:t>Feedback </a:t>
            </a:r>
            <a:r>
              <a:rPr sz="2000" spc="-50" dirty="0">
                <a:solidFill>
                  <a:srgbClr val="00AF4F"/>
                </a:solidFill>
                <a:latin typeface="Arial"/>
                <a:cs typeface="Arial"/>
              </a:rPr>
              <a:t>and </a:t>
            </a:r>
            <a:r>
              <a:rPr sz="2000" spc="-10" dirty="0">
                <a:solidFill>
                  <a:srgbClr val="00AF4F"/>
                </a:solidFill>
                <a:latin typeface="Arial"/>
                <a:cs typeface="Arial"/>
              </a:rPr>
              <a:t>reporting </a:t>
            </a:r>
            <a:r>
              <a:rPr sz="2000" spc="-100" dirty="0">
                <a:latin typeface="Arial"/>
                <a:cs typeface="Arial"/>
              </a:rPr>
              <a:t>are </a:t>
            </a:r>
            <a:r>
              <a:rPr sz="2000" spc="-80" dirty="0">
                <a:latin typeface="Arial"/>
                <a:cs typeface="Arial"/>
              </a:rPr>
              <a:t>key </a:t>
            </a:r>
            <a:r>
              <a:rPr sz="2000" dirty="0">
                <a:latin typeface="Arial"/>
                <a:cs typeface="Arial"/>
              </a:rPr>
              <a:t>to both </a:t>
            </a:r>
            <a:r>
              <a:rPr sz="2000" spc="-15" dirty="0">
                <a:latin typeface="Arial"/>
                <a:cs typeface="Arial"/>
              </a:rPr>
              <a:t>internal </a:t>
            </a:r>
            <a:r>
              <a:rPr sz="2000" spc="-50" dirty="0">
                <a:latin typeface="Arial"/>
                <a:cs typeface="Arial"/>
              </a:rPr>
              <a:t>and external </a:t>
            </a:r>
            <a:r>
              <a:rPr sz="2000" spc="-35" dirty="0">
                <a:latin typeface="Arial"/>
                <a:cs typeface="Arial"/>
              </a:rPr>
              <a:t>M&amp;E </a:t>
            </a:r>
            <a:r>
              <a:rPr sz="2000" spc="-140" dirty="0">
                <a:latin typeface="Arial"/>
                <a:cs typeface="Arial"/>
              </a:rPr>
              <a:t>as, </a:t>
            </a:r>
            <a:r>
              <a:rPr sz="2000" spc="-155" dirty="0">
                <a:latin typeface="Arial"/>
                <a:cs typeface="Arial"/>
              </a:rPr>
              <a:t>in  </a:t>
            </a:r>
            <a:r>
              <a:rPr sz="2000" spc="-15" dirty="0">
                <a:latin typeface="Arial"/>
                <a:cs typeface="Arial"/>
              </a:rPr>
              <a:t>this</a:t>
            </a:r>
            <a:r>
              <a:rPr sz="2000" spc="525" dirty="0">
                <a:latin typeface="Arial"/>
                <a:cs typeface="Arial"/>
              </a:rPr>
              <a:t> </a:t>
            </a:r>
            <a:r>
              <a:rPr sz="2000" spc="-120" dirty="0">
                <a:latin typeface="Arial"/>
                <a:cs typeface="Arial"/>
              </a:rPr>
              <a:t>way, </a:t>
            </a:r>
            <a:r>
              <a:rPr sz="2000" spc="5" dirty="0">
                <a:latin typeface="Arial"/>
                <a:cs typeface="Arial"/>
              </a:rPr>
              <a:t>information </a:t>
            </a:r>
            <a:r>
              <a:rPr sz="2000" spc="-80" dirty="0">
                <a:latin typeface="Arial"/>
                <a:cs typeface="Arial"/>
              </a:rPr>
              <a:t>can </a:t>
            </a:r>
            <a:r>
              <a:rPr sz="2000" spc="-85" dirty="0">
                <a:latin typeface="Arial"/>
                <a:cs typeface="Arial"/>
              </a:rPr>
              <a:t>be </a:t>
            </a:r>
            <a:r>
              <a:rPr sz="2000" spc="-20" dirty="0">
                <a:latin typeface="Arial"/>
                <a:cs typeface="Arial"/>
              </a:rPr>
              <a:t>meaningfully </a:t>
            </a:r>
            <a:r>
              <a:rPr sz="2000" spc="-30" dirty="0">
                <a:latin typeface="Arial"/>
                <a:cs typeface="Arial"/>
              </a:rPr>
              <a:t>combined, </a:t>
            </a:r>
            <a:r>
              <a:rPr sz="2000" spc="-45" dirty="0">
                <a:latin typeface="Arial"/>
                <a:cs typeface="Arial"/>
              </a:rPr>
              <a:t>explained,  </a:t>
            </a:r>
            <a:r>
              <a:rPr sz="2000" spc="-60" dirty="0">
                <a:latin typeface="Arial"/>
                <a:cs typeface="Arial"/>
              </a:rPr>
              <a:t>compared </a:t>
            </a:r>
            <a:r>
              <a:rPr sz="2000" spc="-50" dirty="0">
                <a:latin typeface="Arial"/>
                <a:cs typeface="Arial"/>
              </a:rPr>
              <a:t>and</a:t>
            </a:r>
            <a:r>
              <a:rPr sz="2000" spc="80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presented.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48588" y="901700"/>
            <a:ext cx="16484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185" dirty="0">
                <a:solidFill>
                  <a:srgbClr val="BF0000"/>
                </a:solidFill>
                <a:latin typeface="Arial"/>
                <a:cs typeface="Arial"/>
              </a:rPr>
              <a:t>Cont…...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1283" y="1690977"/>
            <a:ext cx="8589645" cy="513588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25</a:t>
            </a:r>
            <a:endParaRPr sz="1400">
              <a:latin typeface="Times New Roman"/>
              <a:cs typeface="Times New Roman"/>
            </a:endParaRPr>
          </a:p>
          <a:p>
            <a:pPr marL="551815" indent="-320675" algn="just">
              <a:lnSpc>
                <a:spcPct val="100000"/>
              </a:lnSpc>
              <a:spcBef>
                <a:spcPts val="575"/>
              </a:spcBef>
              <a:buClr>
                <a:srgbClr val="6F2F9F"/>
              </a:buClr>
              <a:buSzPct val="90000"/>
              <a:buChar char=""/>
              <a:tabLst>
                <a:tab pos="552450" algn="l"/>
              </a:tabLst>
            </a:pPr>
            <a:r>
              <a:rPr sz="2000" spc="15" dirty="0">
                <a:latin typeface="Arial"/>
                <a:cs typeface="Arial"/>
              </a:rPr>
              <a:t>All </a:t>
            </a:r>
            <a:r>
              <a:rPr sz="2000" spc="-15" dirty="0">
                <a:latin typeface="Arial"/>
                <a:cs typeface="Arial"/>
              </a:rPr>
              <a:t>reporting </a:t>
            </a:r>
            <a:r>
              <a:rPr sz="2000" spc="-30" dirty="0">
                <a:latin typeface="Arial"/>
                <a:cs typeface="Arial"/>
              </a:rPr>
              <a:t>should thus </a:t>
            </a:r>
            <a:r>
              <a:rPr sz="2000" spc="-85" dirty="0">
                <a:latin typeface="Arial"/>
                <a:cs typeface="Arial"/>
              </a:rPr>
              <a:t>be </a:t>
            </a:r>
            <a:r>
              <a:rPr sz="2000" spc="-175" dirty="0">
                <a:latin typeface="Arial"/>
                <a:cs typeface="Arial"/>
              </a:rPr>
              <a:t>as </a:t>
            </a:r>
            <a:r>
              <a:rPr sz="2000" spc="-80" dirty="0">
                <a:solidFill>
                  <a:srgbClr val="00AF4F"/>
                </a:solidFill>
                <a:latin typeface="Arial"/>
                <a:cs typeface="Arial"/>
              </a:rPr>
              <a:t>accurate </a:t>
            </a:r>
            <a:r>
              <a:rPr sz="2000" spc="-50" dirty="0">
                <a:solidFill>
                  <a:srgbClr val="00AF4F"/>
                </a:solidFill>
                <a:latin typeface="Arial"/>
                <a:cs typeface="Arial"/>
              </a:rPr>
              <a:t>and </a:t>
            </a:r>
            <a:r>
              <a:rPr sz="2000" spc="-60" dirty="0">
                <a:solidFill>
                  <a:srgbClr val="00AF4F"/>
                </a:solidFill>
                <a:latin typeface="Arial"/>
                <a:cs typeface="Arial"/>
              </a:rPr>
              <a:t>relevant </a:t>
            </a:r>
            <a:r>
              <a:rPr sz="2000" spc="-175" dirty="0">
                <a:latin typeface="Arial"/>
                <a:cs typeface="Arial"/>
              </a:rPr>
              <a:t>as</a:t>
            </a:r>
            <a:r>
              <a:rPr sz="2000" spc="175" dirty="0">
                <a:latin typeface="Arial"/>
                <a:cs typeface="Arial"/>
              </a:rPr>
              <a:t> </a:t>
            </a:r>
            <a:r>
              <a:rPr sz="2000" spc="-45" dirty="0">
                <a:latin typeface="Arial"/>
                <a:cs typeface="Arial"/>
              </a:rPr>
              <a:t>possible.</a:t>
            </a:r>
            <a:endParaRPr sz="2000">
              <a:latin typeface="Arial"/>
              <a:cs typeface="Arial"/>
            </a:endParaRPr>
          </a:p>
          <a:p>
            <a:pPr marL="551815" marR="5080" indent="-320040" algn="just">
              <a:lnSpc>
                <a:spcPct val="150000"/>
              </a:lnSpc>
              <a:spcBef>
                <a:spcPts val="695"/>
              </a:spcBef>
              <a:buClr>
                <a:srgbClr val="6F2F9F"/>
              </a:buClr>
              <a:buSzPct val="90000"/>
              <a:buChar char=""/>
              <a:tabLst>
                <a:tab pos="552450" algn="l"/>
              </a:tabLst>
            </a:pPr>
            <a:r>
              <a:rPr sz="2000" spc="-100" dirty="0">
                <a:latin typeface="Arial"/>
                <a:cs typeface="Arial"/>
              </a:rPr>
              <a:t>As </a:t>
            </a:r>
            <a:r>
              <a:rPr sz="2000" spc="-20" dirty="0">
                <a:latin typeface="Arial"/>
                <a:cs typeface="Arial"/>
              </a:rPr>
              <a:t>mentioned </a:t>
            </a:r>
            <a:r>
              <a:rPr sz="2000" spc="-60" dirty="0">
                <a:latin typeface="Arial"/>
                <a:cs typeface="Arial"/>
              </a:rPr>
              <a:t>earlier, </a:t>
            </a:r>
            <a:r>
              <a:rPr sz="2000" spc="-50" dirty="0">
                <a:solidFill>
                  <a:srgbClr val="00AF4F"/>
                </a:solidFill>
                <a:latin typeface="Arial"/>
                <a:cs typeface="Arial"/>
              </a:rPr>
              <a:t>external </a:t>
            </a:r>
            <a:r>
              <a:rPr sz="2000" spc="-40" dirty="0">
                <a:solidFill>
                  <a:srgbClr val="00AF4F"/>
                </a:solidFill>
                <a:latin typeface="Arial"/>
                <a:cs typeface="Arial"/>
              </a:rPr>
              <a:t>M&amp;E </a:t>
            </a:r>
            <a:r>
              <a:rPr sz="2000" spc="30" dirty="0">
                <a:solidFill>
                  <a:srgbClr val="00AF4F"/>
                </a:solidFill>
                <a:latin typeface="Arial"/>
                <a:cs typeface="Arial"/>
              </a:rPr>
              <a:t>will </a:t>
            </a:r>
            <a:r>
              <a:rPr sz="2000" spc="-20" dirty="0">
                <a:solidFill>
                  <a:srgbClr val="00AF4F"/>
                </a:solidFill>
                <a:latin typeface="Arial"/>
                <a:cs typeface="Arial"/>
              </a:rPr>
              <a:t>frequently </a:t>
            </a:r>
            <a:r>
              <a:rPr sz="2000" spc="-120" dirty="0">
                <a:solidFill>
                  <a:srgbClr val="00AF4F"/>
                </a:solidFill>
                <a:latin typeface="Arial"/>
                <a:cs typeface="Arial"/>
              </a:rPr>
              <a:t>use </a:t>
            </a:r>
            <a:r>
              <a:rPr sz="2000" spc="-30" dirty="0">
                <a:solidFill>
                  <a:srgbClr val="00AF4F"/>
                </a:solidFill>
                <a:latin typeface="Arial"/>
                <a:cs typeface="Arial"/>
              </a:rPr>
              <a:t>the </a:t>
            </a:r>
            <a:r>
              <a:rPr sz="2000" spc="-25" dirty="0">
                <a:solidFill>
                  <a:srgbClr val="00AF4F"/>
                </a:solidFill>
                <a:latin typeface="Arial"/>
                <a:cs typeface="Arial"/>
              </a:rPr>
              <a:t>internal  </a:t>
            </a:r>
            <a:r>
              <a:rPr sz="2000" spc="-35" dirty="0">
                <a:solidFill>
                  <a:srgbClr val="00AF4F"/>
                </a:solidFill>
                <a:latin typeface="Arial"/>
                <a:cs typeface="Arial"/>
              </a:rPr>
              <a:t>project </a:t>
            </a:r>
            <a:r>
              <a:rPr sz="2000" spc="-80" dirty="0">
                <a:solidFill>
                  <a:srgbClr val="00AF4F"/>
                </a:solidFill>
                <a:latin typeface="Arial"/>
                <a:cs typeface="Arial"/>
              </a:rPr>
              <a:t>progress </a:t>
            </a:r>
            <a:r>
              <a:rPr sz="2000" spc="-40" dirty="0">
                <a:solidFill>
                  <a:srgbClr val="00AF4F"/>
                </a:solidFill>
                <a:latin typeface="Arial"/>
                <a:cs typeface="Arial"/>
              </a:rPr>
              <a:t>reports </a:t>
            </a:r>
            <a:r>
              <a:rPr sz="2000" spc="-50" dirty="0">
                <a:latin typeface="Arial"/>
                <a:cs typeface="Arial"/>
              </a:rPr>
              <a:t>and </a:t>
            </a:r>
            <a:r>
              <a:rPr sz="2000" spc="-25" dirty="0">
                <a:latin typeface="Arial"/>
                <a:cs typeface="Arial"/>
              </a:rPr>
              <a:t>other </a:t>
            </a:r>
            <a:r>
              <a:rPr sz="2000" spc="-60" dirty="0">
                <a:latin typeface="Arial"/>
                <a:cs typeface="Arial"/>
              </a:rPr>
              <a:t>relevant </a:t>
            </a:r>
            <a:r>
              <a:rPr sz="2000" spc="5" dirty="0">
                <a:latin typeface="Arial"/>
                <a:cs typeface="Arial"/>
              </a:rPr>
              <a:t>information </a:t>
            </a:r>
            <a:r>
              <a:rPr sz="2000" spc="-175" dirty="0">
                <a:latin typeface="Arial"/>
                <a:cs typeface="Arial"/>
              </a:rPr>
              <a:t>as </a:t>
            </a:r>
            <a:r>
              <a:rPr sz="2000" spc="-35" dirty="0">
                <a:latin typeface="Arial"/>
                <a:cs typeface="Arial"/>
              </a:rPr>
              <a:t>part </a:t>
            </a:r>
            <a:r>
              <a:rPr sz="2000" spc="-20" dirty="0">
                <a:latin typeface="Arial"/>
                <a:cs typeface="Arial"/>
              </a:rPr>
              <a:t>of </a:t>
            </a:r>
            <a:r>
              <a:rPr sz="2000" spc="-30" dirty="0">
                <a:latin typeface="Arial"/>
                <a:cs typeface="Arial"/>
              </a:rPr>
              <a:t>the  </a:t>
            </a:r>
            <a:r>
              <a:rPr sz="2000" spc="5" dirty="0">
                <a:latin typeface="Arial"/>
                <a:cs typeface="Arial"/>
              </a:rPr>
              <a:t>information </a:t>
            </a:r>
            <a:r>
              <a:rPr sz="2000" spc="-60" dirty="0">
                <a:latin typeface="Arial"/>
                <a:cs typeface="Arial"/>
              </a:rPr>
              <a:t>gathered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40" dirty="0">
                <a:latin typeface="Arial"/>
                <a:cs typeface="Arial"/>
              </a:rPr>
              <a:t>externally </a:t>
            </a:r>
            <a:r>
              <a:rPr sz="2000" spc="10" dirty="0">
                <a:latin typeface="Arial"/>
                <a:cs typeface="Arial"/>
              </a:rPr>
              <a:t>monitor </a:t>
            </a:r>
            <a:r>
              <a:rPr sz="2000" spc="-50" dirty="0">
                <a:latin typeface="Arial"/>
                <a:cs typeface="Arial"/>
              </a:rPr>
              <a:t>and </a:t>
            </a:r>
            <a:r>
              <a:rPr sz="2000" spc="-80" dirty="0">
                <a:latin typeface="Arial"/>
                <a:cs typeface="Arial"/>
              </a:rPr>
              <a:t>evaluate </a:t>
            </a:r>
            <a:r>
              <a:rPr sz="2000" spc="-30" dirty="0">
                <a:latin typeface="Arial"/>
                <a:cs typeface="Arial"/>
              </a:rPr>
              <a:t>the</a:t>
            </a:r>
            <a:r>
              <a:rPr sz="2000" spc="-2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project.</a:t>
            </a:r>
            <a:endParaRPr sz="2000">
              <a:latin typeface="Arial"/>
              <a:cs typeface="Arial"/>
            </a:endParaRPr>
          </a:p>
          <a:p>
            <a:pPr marL="552450" marR="9525" indent="-320675" algn="just">
              <a:lnSpc>
                <a:spcPct val="150000"/>
              </a:lnSpc>
              <a:spcBef>
                <a:spcPts val="700"/>
              </a:spcBef>
              <a:buClr>
                <a:srgbClr val="6F2F9F"/>
              </a:buClr>
              <a:buSzPct val="90000"/>
              <a:buChar char=""/>
              <a:tabLst>
                <a:tab pos="552450" algn="l"/>
              </a:tabLst>
            </a:pPr>
            <a:r>
              <a:rPr sz="2000" spc="-85" dirty="0">
                <a:latin typeface="Arial"/>
                <a:cs typeface="Arial"/>
              </a:rPr>
              <a:t>For </a:t>
            </a:r>
            <a:r>
              <a:rPr sz="2000" spc="-55" dirty="0">
                <a:latin typeface="Arial"/>
                <a:cs typeface="Arial"/>
              </a:rPr>
              <a:t>external </a:t>
            </a:r>
            <a:r>
              <a:rPr sz="2000" spc="-35" dirty="0">
                <a:latin typeface="Arial"/>
                <a:cs typeface="Arial"/>
              </a:rPr>
              <a:t>M&amp;E </a:t>
            </a:r>
            <a:r>
              <a:rPr sz="2000" spc="-20" dirty="0">
                <a:latin typeface="Arial"/>
                <a:cs typeface="Arial"/>
              </a:rPr>
              <a:t>the report </a:t>
            </a:r>
            <a:r>
              <a:rPr sz="2000" spc="-65" dirty="0">
                <a:latin typeface="Arial"/>
                <a:cs typeface="Arial"/>
              </a:rPr>
              <a:t>is </a:t>
            </a:r>
            <a:r>
              <a:rPr sz="2000" spc="-45" dirty="0">
                <a:latin typeface="Arial"/>
                <a:cs typeface="Arial"/>
              </a:rPr>
              <a:t>usually called </a:t>
            </a:r>
            <a:r>
              <a:rPr sz="2000" spc="-85" dirty="0">
                <a:latin typeface="Arial"/>
                <a:cs typeface="Arial"/>
              </a:rPr>
              <a:t>an </a:t>
            </a:r>
            <a:r>
              <a:rPr sz="2000" spc="-40" dirty="0">
                <a:latin typeface="Arial"/>
                <a:cs typeface="Arial"/>
              </a:rPr>
              <a:t>evaluation </a:t>
            </a:r>
            <a:r>
              <a:rPr sz="2000" spc="-20" dirty="0">
                <a:latin typeface="Arial"/>
                <a:cs typeface="Arial"/>
              </a:rPr>
              <a:t>or </a:t>
            </a:r>
            <a:r>
              <a:rPr sz="2000" spc="-110" dirty="0">
                <a:latin typeface="Arial"/>
                <a:cs typeface="Arial"/>
              </a:rPr>
              <a:t>review  </a:t>
            </a:r>
            <a:r>
              <a:rPr sz="2000" spc="5" dirty="0">
                <a:latin typeface="Arial"/>
                <a:cs typeface="Arial"/>
              </a:rPr>
              <a:t>report.</a:t>
            </a:r>
            <a:endParaRPr sz="2000">
              <a:latin typeface="Arial"/>
              <a:cs typeface="Arial"/>
            </a:endParaRPr>
          </a:p>
          <a:p>
            <a:pPr marL="231775" algn="just">
              <a:lnSpc>
                <a:spcPct val="100000"/>
              </a:lnSpc>
              <a:spcBef>
                <a:spcPts val="1895"/>
              </a:spcBef>
            </a:pPr>
            <a:r>
              <a:rPr sz="2000" b="1" i="1" spc="-100" dirty="0">
                <a:solidFill>
                  <a:srgbClr val="006FBF"/>
                </a:solidFill>
                <a:latin typeface="Arial"/>
                <a:cs typeface="Arial"/>
              </a:rPr>
              <a:t>Step </a:t>
            </a:r>
            <a:r>
              <a:rPr sz="2000" b="1" i="1" spc="-55" dirty="0">
                <a:solidFill>
                  <a:srgbClr val="006FBF"/>
                </a:solidFill>
                <a:latin typeface="Arial"/>
                <a:cs typeface="Arial"/>
              </a:rPr>
              <a:t>6: </a:t>
            </a:r>
            <a:r>
              <a:rPr sz="2000" b="1" i="1" u="sng" spc="-40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Disseminate </a:t>
            </a:r>
            <a:r>
              <a:rPr sz="2000" b="1" i="1" u="sng" spc="-5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Findings </a:t>
            </a:r>
            <a:r>
              <a:rPr sz="2000" b="1" i="1" u="sng" spc="-1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and</a:t>
            </a:r>
            <a:r>
              <a:rPr sz="2000" b="1" i="1" u="sng" spc="-8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 </a:t>
            </a:r>
            <a:r>
              <a:rPr sz="2000" b="1" i="1" u="sng" spc="-4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Recommendations</a:t>
            </a:r>
            <a:endParaRPr sz="2000">
              <a:latin typeface="Arial"/>
              <a:cs typeface="Arial"/>
            </a:endParaRPr>
          </a:p>
          <a:p>
            <a:pPr marL="551815" marR="10795" indent="-320040" algn="just">
              <a:lnSpc>
                <a:spcPct val="150000"/>
              </a:lnSpc>
              <a:spcBef>
                <a:spcPts val="695"/>
              </a:spcBef>
              <a:buClr>
                <a:srgbClr val="6F2F9F"/>
              </a:buClr>
              <a:buSzPct val="90000"/>
              <a:buChar char=""/>
              <a:tabLst>
                <a:tab pos="552450" algn="l"/>
              </a:tabLst>
            </a:pPr>
            <a:r>
              <a:rPr sz="2000" spc="-50" dirty="0">
                <a:latin typeface="Arial"/>
                <a:cs typeface="Arial"/>
              </a:rPr>
              <a:t>The </a:t>
            </a:r>
            <a:r>
              <a:rPr sz="2000" spc="-40" dirty="0">
                <a:latin typeface="Arial"/>
                <a:cs typeface="Arial"/>
              </a:rPr>
              <a:t>evaluation </a:t>
            </a:r>
            <a:r>
              <a:rPr sz="2000" spc="-45" dirty="0">
                <a:latin typeface="Arial"/>
                <a:cs typeface="Arial"/>
              </a:rPr>
              <a:t>reports, </a:t>
            </a:r>
            <a:r>
              <a:rPr sz="2000" spc="-20" dirty="0">
                <a:latin typeface="Arial"/>
                <a:cs typeface="Arial"/>
              </a:rPr>
              <a:t>or </a:t>
            </a:r>
            <a:r>
              <a:rPr sz="2000" spc="-65" dirty="0">
                <a:latin typeface="Arial"/>
                <a:cs typeface="Arial"/>
              </a:rPr>
              <a:t>summaries </a:t>
            </a:r>
            <a:r>
              <a:rPr sz="2000" spc="-20" dirty="0">
                <a:latin typeface="Arial"/>
                <a:cs typeface="Arial"/>
              </a:rPr>
              <a:t>of </a:t>
            </a:r>
            <a:r>
              <a:rPr sz="2000" spc="-90" dirty="0">
                <a:latin typeface="Arial"/>
                <a:cs typeface="Arial"/>
              </a:rPr>
              <a:t>these </a:t>
            </a:r>
            <a:r>
              <a:rPr sz="2000" spc="-45" dirty="0">
                <a:latin typeface="Arial"/>
                <a:cs typeface="Arial"/>
              </a:rPr>
              <a:t>reports, </a:t>
            </a:r>
            <a:r>
              <a:rPr sz="2000" spc="-30" dirty="0">
                <a:latin typeface="Arial"/>
                <a:cs typeface="Arial"/>
              </a:rPr>
              <a:t>should </a:t>
            </a:r>
            <a:r>
              <a:rPr sz="2000" spc="-85" dirty="0">
                <a:latin typeface="Arial"/>
                <a:cs typeface="Arial"/>
              </a:rPr>
              <a:t>be </a:t>
            </a:r>
            <a:r>
              <a:rPr sz="2000" spc="-75" dirty="0">
                <a:latin typeface="Arial"/>
                <a:cs typeface="Arial"/>
              </a:rPr>
              <a:t>widely </a:t>
            </a:r>
            <a:r>
              <a:rPr sz="2000" spc="-75" dirty="0">
                <a:solidFill>
                  <a:srgbClr val="00AF4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AF4F"/>
                </a:solidFill>
                <a:latin typeface="Arial"/>
                <a:cs typeface="Arial"/>
              </a:rPr>
              <a:t>distributed </a:t>
            </a:r>
            <a:r>
              <a:rPr sz="2000" spc="-50" dirty="0">
                <a:solidFill>
                  <a:srgbClr val="00AF4F"/>
                </a:solidFill>
                <a:latin typeface="Arial"/>
                <a:cs typeface="Arial"/>
              </a:rPr>
              <a:t>and </a:t>
            </a:r>
            <a:r>
              <a:rPr sz="2000" spc="-70" dirty="0">
                <a:solidFill>
                  <a:srgbClr val="00AF4F"/>
                </a:solidFill>
                <a:latin typeface="Arial"/>
                <a:cs typeface="Arial"/>
              </a:rPr>
              <a:t>presented </a:t>
            </a:r>
            <a:r>
              <a:rPr sz="2000" dirty="0">
                <a:solidFill>
                  <a:srgbClr val="00AF4F"/>
                </a:solidFill>
                <a:latin typeface="Arial"/>
                <a:cs typeface="Arial"/>
              </a:rPr>
              <a:t>to </a:t>
            </a:r>
            <a:r>
              <a:rPr sz="2000" spc="-40" dirty="0">
                <a:solidFill>
                  <a:srgbClr val="00AF4F"/>
                </a:solidFill>
                <a:latin typeface="Arial"/>
                <a:cs typeface="Arial"/>
              </a:rPr>
              <a:t>decision-makers </a:t>
            </a:r>
            <a:r>
              <a:rPr sz="2000" spc="-45" dirty="0">
                <a:solidFill>
                  <a:srgbClr val="00AF4F"/>
                </a:solidFill>
                <a:latin typeface="Arial"/>
                <a:cs typeface="Arial"/>
              </a:rPr>
              <a:t>and </a:t>
            </a:r>
            <a:r>
              <a:rPr sz="2000" spc="-70" dirty="0">
                <a:solidFill>
                  <a:srgbClr val="00AF4F"/>
                </a:solidFill>
                <a:latin typeface="Arial"/>
                <a:cs typeface="Arial"/>
              </a:rPr>
              <a:t>key </a:t>
            </a:r>
            <a:r>
              <a:rPr sz="2000" spc="-60" dirty="0">
                <a:solidFill>
                  <a:srgbClr val="00AF4F"/>
                </a:solidFill>
                <a:latin typeface="Arial"/>
                <a:cs typeface="Arial"/>
              </a:rPr>
              <a:t>stakeholders </a:t>
            </a:r>
            <a:r>
              <a:rPr sz="2000" spc="-5" dirty="0">
                <a:latin typeface="Arial"/>
                <a:cs typeface="Arial"/>
              </a:rPr>
              <a:t>-  </a:t>
            </a:r>
            <a:r>
              <a:rPr sz="2000" dirty="0">
                <a:latin typeface="Arial"/>
                <a:cs typeface="Arial"/>
              </a:rPr>
              <a:t>including </a:t>
            </a:r>
            <a:r>
              <a:rPr sz="2000" spc="-65" dirty="0">
                <a:latin typeface="Arial"/>
                <a:cs typeface="Arial"/>
              </a:rPr>
              <a:t>those </a:t>
            </a:r>
            <a:r>
              <a:rPr sz="2000" spc="-15" dirty="0">
                <a:latin typeface="Arial"/>
                <a:cs typeface="Arial"/>
              </a:rPr>
              <a:t>who </a:t>
            </a:r>
            <a:r>
              <a:rPr sz="2000" spc="-85" dirty="0">
                <a:latin typeface="Arial"/>
                <a:cs typeface="Arial"/>
              </a:rPr>
              <a:t>were </a:t>
            </a:r>
            <a:r>
              <a:rPr sz="2000" spc="-50" dirty="0">
                <a:latin typeface="Arial"/>
                <a:cs typeface="Arial"/>
              </a:rPr>
              <a:t>consulted </a:t>
            </a:r>
            <a:r>
              <a:rPr sz="2000" spc="30" dirty="0">
                <a:latin typeface="Arial"/>
                <a:cs typeface="Arial"/>
              </a:rPr>
              <a:t>in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40" dirty="0">
                <a:latin typeface="Arial"/>
                <a:cs typeface="Arial"/>
              </a:rPr>
              <a:t>M&amp;E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90" dirty="0">
                <a:latin typeface="Arial"/>
                <a:cs typeface="Arial"/>
              </a:rPr>
              <a:t>process.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48588" y="901700"/>
            <a:ext cx="16484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185" dirty="0">
                <a:solidFill>
                  <a:srgbClr val="BF0000"/>
                </a:solidFill>
                <a:latin typeface="Arial"/>
                <a:cs typeface="Arial"/>
              </a:rPr>
              <a:t>Cont…...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pc="-5" dirty="0"/>
              <a:t>26</a:t>
            </a:r>
          </a:p>
          <a:p>
            <a:pPr marL="231775" algn="just">
              <a:lnSpc>
                <a:spcPct val="100000"/>
              </a:lnSpc>
              <a:spcBef>
                <a:spcPts val="575"/>
              </a:spcBef>
            </a:pPr>
            <a:r>
              <a:rPr sz="2000" i="1" spc="-100" dirty="0">
                <a:solidFill>
                  <a:srgbClr val="006FBF"/>
                </a:solidFill>
                <a:latin typeface="Arial"/>
                <a:cs typeface="Arial"/>
              </a:rPr>
              <a:t>Step </a:t>
            </a:r>
            <a:r>
              <a:rPr sz="2000" i="1" spc="-140" dirty="0">
                <a:solidFill>
                  <a:srgbClr val="006FBF"/>
                </a:solidFill>
                <a:latin typeface="Arial"/>
                <a:cs typeface="Arial"/>
              </a:rPr>
              <a:t>7: </a:t>
            </a:r>
            <a:r>
              <a:rPr sz="2000" i="1" u="sng" spc="-1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Learn </a:t>
            </a:r>
            <a:r>
              <a:rPr sz="2000" i="1" u="sng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from </a:t>
            </a:r>
            <a:r>
              <a:rPr sz="2000" i="1" u="sng" spc="-20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the</a:t>
            </a:r>
            <a:r>
              <a:rPr sz="2000" i="1" u="sng" spc="17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 </a:t>
            </a:r>
            <a:r>
              <a:rPr sz="2000" i="1" u="sng" spc="-1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M&amp;E</a:t>
            </a:r>
            <a:endParaRPr sz="2000">
              <a:latin typeface="Arial"/>
              <a:cs typeface="Arial"/>
            </a:endParaRPr>
          </a:p>
          <a:p>
            <a:pPr marL="551815" marR="5080" indent="-320040" algn="just">
              <a:lnSpc>
                <a:spcPct val="150000"/>
              </a:lnSpc>
              <a:spcBef>
                <a:spcPts val="695"/>
              </a:spcBef>
              <a:buClr>
                <a:srgbClr val="6F2F9F"/>
              </a:buClr>
              <a:buSzPct val="90000"/>
              <a:buChar char=""/>
              <a:tabLst>
                <a:tab pos="553085" algn="l"/>
              </a:tabLst>
            </a:pPr>
            <a:r>
              <a:rPr sz="2000" b="0" spc="-40" dirty="0">
                <a:solidFill>
                  <a:srgbClr val="000000"/>
                </a:solidFill>
                <a:latin typeface="Arial"/>
                <a:cs typeface="Arial"/>
              </a:rPr>
              <a:t>M&amp;E </a:t>
            </a:r>
            <a:r>
              <a:rPr sz="2000" b="0" spc="-45" dirty="0">
                <a:solidFill>
                  <a:srgbClr val="00AF4F"/>
                </a:solidFill>
                <a:latin typeface="Arial"/>
                <a:cs typeface="Arial"/>
              </a:rPr>
              <a:t>provides </a:t>
            </a:r>
            <a:r>
              <a:rPr sz="2000" b="0" spc="5" dirty="0">
                <a:solidFill>
                  <a:srgbClr val="00AF4F"/>
                </a:solidFill>
                <a:latin typeface="Arial"/>
                <a:cs typeface="Arial"/>
              </a:rPr>
              <a:t>information </a:t>
            </a:r>
            <a:r>
              <a:rPr sz="2000" b="0" spc="-50" dirty="0">
                <a:solidFill>
                  <a:srgbClr val="000000"/>
                </a:solidFill>
                <a:latin typeface="Arial"/>
                <a:cs typeface="Arial"/>
              </a:rPr>
              <a:t>and </a:t>
            </a:r>
            <a:r>
              <a:rPr sz="2000" b="0" spc="-70" dirty="0">
                <a:solidFill>
                  <a:srgbClr val="000000"/>
                </a:solidFill>
                <a:latin typeface="Arial"/>
                <a:cs typeface="Arial"/>
              </a:rPr>
              <a:t>facts </a:t>
            </a:r>
            <a:r>
              <a:rPr sz="2000" b="0" spc="-10" dirty="0">
                <a:solidFill>
                  <a:srgbClr val="000000"/>
                </a:solidFill>
                <a:latin typeface="Arial"/>
                <a:cs typeface="Arial"/>
              </a:rPr>
              <a:t>that, </a:t>
            </a:r>
            <a:r>
              <a:rPr sz="2000" b="0" spc="-40" dirty="0">
                <a:solidFill>
                  <a:srgbClr val="000000"/>
                </a:solidFill>
                <a:latin typeface="Arial"/>
                <a:cs typeface="Arial"/>
              </a:rPr>
              <a:t>when </a:t>
            </a:r>
            <a:r>
              <a:rPr sz="2000" b="0" spc="-60" dirty="0">
                <a:solidFill>
                  <a:srgbClr val="000000"/>
                </a:solidFill>
                <a:latin typeface="Arial"/>
                <a:cs typeface="Arial"/>
              </a:rPr>
              <a:t>analyzed, </a:t>
            </a:r>
            <a:r>
              <a:rPr sz="2000" b="0" spc="-70" dirty="0">
                <a:solidFill>
                  <a:srgbClr val="000000"/>
                </a:solidFill>
                <a:latin typeface="Arial"/>
                <a:cs typeface="Arial"/>
              </a:rPr>
              <a:t>understood  </a:t>
            </a:r>
            <a:r>
              <a:rPr sz="2000" b="0" spc="-50" dirty="0">
                <a:solidFill>
                  <a:srgbClr val="000000"/>
                </a:solidFill>
                <a:latin typeface="Arial"/>
                <a:cs typeface="Arial"/>
              </a:rPr>
              <a:t>and </a:t>
            </a:r>
            <a:r>
              <a:rPr sz="2000" b="0" spc="-80" dirty="0">
                <a:solidFill>
                  <a:srgbClr val="000000"/>
                </a:solidFill>
                <a:latin typeface="Arial"/>
                <a:cs typeface="Arial"/>
              </a:rPr>
              <a:t>accepted, </a:t>
            </a:r>
            <a:r>
              <a:rPr sz="2000" b="0" spc="-75" dirty="0">
                <a:solidFill>
                  <a:srgbClr val="00AF4F"/>
                </a:solidFill>
                <a:latin typeface="Arial"/>
                <a:cs typeface="Arial"/>
              </a:rPr>
              <a:t>become </a:t>
            </a:r>
            <a:r>
              <a:rPr sz="2000" b="0" spc="-50" dirty="0">
                <a:solidFill>
                  <a:srgbClr val="00AF4F"/>
                </a:solidFill>
                <a:latin typeface="Arial"/>
                <a:cs typeface="Arial"/>
              </a:rPr>
              <a:t>knowledge </a:t>
            </a:r>
            <a:r>
              <a:rPr sz="2000" b="0" spc="-15" dirty="0">
                <a:solidFill>
                  <a:srgbClr val="000000"/>
                </a:solidFill>
                <a:latin typeface="Arial"/>
                <a:cs typeface="Arial"/>
              </a:rPr>
              <a:t>that </a:t>
            </a:r>
            <a:r>
              <a:rPr sz="2000" b="0" spc="-80" dirty="0">
                <a:solidFill>
                  <a:srgbClr val="000000"/>
                </a:solidFill>
                <a:latin typeface="Arial"/>
                <a:cs typeface="Arial"/>
              </a:rPr>
              <a:t>can </a:t>
            </a:r>
            <a:r>
              <a:rPr sz="2000" b="0" spc="-85" dirty="0">
                <a:solidFill>
                  <a:srgbClr val="000000"/>
                </a:solidFill>
                <a:latin typeface="Arial"/>
                <a:cs typeface="Arial"/>
              </a:rPr>
              <a:t>be </a:t>
            </a:r>
            <a:r>
              <a:rPr sz="2000" b="0" spc="-90" dirty="0">
                <a:solidFill>
                  <a:srgbClr val="000000"/>
                </a:solidFill>
                <a:latin typeface="Arial"/>
                <a:cs typeface="Arial"/>
              </a:rPr>
              <a:t>used </a:t>
            </a:r>
            <a:r>
              <a:rPr sz="2000" b="0" dirty="0">
                <a:solidFill>
                  <a:srgbClr val="000000"/>
                </a:solidFill>
                <a:latin typeface="Arial"/>
                <a:cs typeface="Arial"/>
              </a:rPr>
              <a:t>to </a:t>
            </a:r>
            <a:r>
              <a:rPr sz="2000" b="0" spc="-30" dirty="0">
                <a:solidFill>
                  <a:srgbClr val="000000"/>
                </a:solidFill>
                <a:latin typeface="Arial"/>
                <a:cs typeface="Arial"/>
              </a:rPr>
              <a:t>improve </a:t>
            </a:r>
            <a:r>
              <a:rPr sz="2000" b="0" spc="-60" dirty="0">
                <a:solidFill>
                  <a:srgbClr val="000000"/>
                </a:solidFill>
                <a:latin typeface="Arial"/>
                <a:cs typeface="Arial"/>
              </a:rPr>
              <a:t>Project  </a:t>
            </a:r>
            <a:r>
              <a:rPr sz="2000" b="0" spc="-75" dirty="0">
                <a:solidFill>
                  <a:srgbClr val="000000"/>
                </a:solidFill>
                <a:latin typeface="Arial"/>
                <a:cs typeface="Arial"/>
              </a:rPr>
              <a:t>management</a:t>
            </a:r>
            <a:r>
              <a:rPr sz="2000" b="0" spc="-3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b="0" spc="-50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551815" indent="-320675" algn="just">
              <a:lnSpc>
                <a:spcPct val="100000"/>
              </a:lnSpc>
              <a:spcBef>
                <a:spcPts val="1900"/>
              </a:spcBef>
              <a:buClr>
                <a:srgbClr val="6F2F9F"/>
              </a:buClr>
              <a:buSzPct val="90000"/>
              <a:buChar char=""/>
              <a:tabLst>
                <a:tab pos="552450" algn="l"/>
              </a:tabLst>
            </a:pPr>
            <a:r>
              <a:rPr sz="2000" b="0" spc="-110" dirty="0">
                <a:solidFill>
                  <a:srgbClr val="000000"/>
                </a:solidFill>
                <a:latin typeface="Arial"/>
                <a:cs typeface="Arial"/>
              </a:rPr>
              <a:t>Besides </a:t>
            </a:r>
            <a:r>
              <a:rPr sz="2000" b="0" spc="-30" dirty="0">
                <a:solidFill>
                  <a:srgbClr val="00AF4F"/>
                </a:solidFill>
                <a:latin typeface="Arial"/>
                <a:cs typeface="Arial"/>
              </a:rPr>
              <a:t>learning </a:t>
            </a:r>
            <a:r>
              <a:rPr sz="2000" b="0" spc="-35" dirty="0">
                <a:solidFill>
                  <a:srgbClr val="00AF4F"/>
                </a:solidFill>
                <a:latin typeface="Arial"/>
                <a:cs typeface="Arial"/>
              </a:rPr>
              <a:t>about </a:t>
            </a:r>
            <a:r>
              <a:rPr sz="2000" b="0" spc="-30" dirty="0">
                <a:solidFill>
                  <a:srgbClr val="00AF4F"/>
                </a:solidFill>
                <a:latin typeface="Arial"/>
                <a:cs typeface="Arial"/>
              </a:rPr>
              <a:t>the </a:t>
            </a:r>
            <a:r>
              <a:rPr sz="2000" b="0" spc="-65" dirty="0">
                <a:solidFill>
                  <a:srgbClr val="00AF4F"/>
                </a:solidFill>
                <a:latin typeface="Arial"/>
                <a:cs typeface="Arial"/>
              </a:rPr>
              <a:t>progress/achievements </a:t>
            </a:r>
            <a:r>
              <a:rPr sz="2000" b="0" spc="-20" dirty="0">
                <a:solidFill>
                  <a:srgbClr val="000000"/>
                </a:solidFill>
                <a:latin typeface="Arial"/>
                <a:cs typeface="Arial"/>
              </a:rPr>
              <a:t>of the </a:t>
            </a:r>
            <a:r>
              <a:rPr sz="2000" b="0" spc="-35" dirty="0">
                <a:solidFill>
                  <a:srgbClr val="000000"/>
                </a:solidFill>
                <a:latin typeface="Arial"/>
                <a:cs typeface="Arial"/>
              </a:rPr>
              <a:t>project</a:t>
            </a:r>
            <a:r>
              <a:rPr sz="2000" b="0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b="0" spc="-50" dirty="0">
                <a:solidFill>
                  <a:srgbClr val="000000"/>
                </a:solidFill>
                <a:latin typeface="Arial"/>
                <a:cs typeface="Arial"/>
              </a:rPr>
              <a:t>outputs,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60780" y="4338624"/>
            <a:ext cx="212153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  <a:tabLst>
                <a:tab pos="554990" algn="l"/>
                <a:tab pos="866140" algn="l"/>
                <a:tab pos="1191895" algn="l"/>
                <a:tab pos="1329055" algn="l"/>
              </a:tabLst>
            </a:pPr>
            <a:r>
              <a:rPr sz="2000" spc="-155" dirty="0">
                <a:latin typeface="Arial"/>
                <a:cs typeface="Arial"/>
              </a:rPr>
              <a:t>e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-20" dirty="0">
                <a:latin typeface="Arial"/>
                <a:cs typeface="Arial"/>
              </a:rPr>
              <a:t>c</a:t>
            </a:r>
            <a:r>
              <a:rPr sz="2000" spc="-50" dirty="0">
                <a:latin typeface="Arial"/>
                <a:cs typeface="Arial"/>
              </a:rPr>
              <a:t>,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65" dirty="0">
                <a:latin typeface="Arial"/>
                <a:cs typeface="Arial"/>
              </a:rPr>
              <a:t>i</a:t>
            </a:r>
            <a:r>
              <a:rPr sz="2000" spc="-5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60" dirty="0">
                <a:latin typeface="Arial"/>
                <a:cs typeface="Arial"/>
              </a:rPr>
              <a:t>i</a:t>
            </a:r>
            <a:r>
              <a:rPr sz="2000" spc="-19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60" dirty="0">
                <a:latin typeface="Arial"/>
                <a:cs typeface="Arial"/>
              </a:rPr>
              <a:t>e</a:t>
            </a:r>
            <a:r>
              <a:rPr sz="2000" spc="-190" dirty="0">
                <a:latin typeface="Arial"/>
                <a:cs typeface="Arial"/>
              </a:rPr>
              <a:t>ss</a:t>
            </a:r>
            <a:r>
              <a:rPr sz="2000" spc="-155" dirty="0">
                <a:latin typeface="Arial"/>
                <a:cs typeface="Arial"/>
              </a:rPr>
              <a:t>e</a:t>
            </a:r>
            <a:r>
              <a:rPr sz="2000" spc="15" dirty="0">
                <a:latin typeface="Arial"/>
                <a:cs typeface="Arial"/>
              </a:rPr>
              <a:t>n</a:t>
            </a:r>
            <a:r>
              <a:rPr sz="2000" spc="60" dirty="0">
                <a:latin typeface="Arial"/>
                <a:cs typeface="Arial"/>
              </a:rPr>
              <a:t>ti</a:t>
            </a:r>
            <a:r>
              <a:rPr sz="2000" spc="-16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l  </a:t>
            </a:r>
            <a:r>
              <a:rPr sz="2000" spc="-75" dirty="0">
                <a:latin typeface="Arial"/>
                <a:cs typeface="Arial"/>
              </a:rPr>
              <a:t>strategies,		</a:t>
            </a:r>
            <a:r>
              <a:rPr sz="2000" spc="-35" dirty="0">
                <a:latin typeface="Arial"/>
                <a:cs typeface="Arial"/>
              </a:rPr>
              <a:t>project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47257" y="4338624"/>
            <a:ext cx="575246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 marR="5080" indent="-3175">
              <a:lnSpc>
                <a:spcPct val="150000"/>
              </a:lnSpc>
              <a:spcBef>
                <a:spcPts val="100"/>
              </a:spcBef>
              <a:tabLst>
                <a:tab pos="384175" algn="l"/>
                <a:tab pos="941705" algn="l"/>
                <a:tab pos="1097280" algn="l"/>
                <a:tab pos="1566545" algn="l"/>
                <a:tab pos="1779905" algn="l"/>
                <a:tab pos="2468245" algn="l"/>
                <a:tab pos="3270250" algn="l"/>
                <a:tab pos="3617595" algn="l"/>
                <a:tab pos="4243070" algn="l"/>
                <a:tab pos="4477385" algn="l"/>
                <a:tab pos="4672330" algn="l"/>
                <a:tab pos="5349240" algn="l"/>
              </a:tabLst>
            </a:pPr>
            <a:r>
              <a:rPr sz="2000" dirty="0">
                <a:latin typeface="Arial"/>
                <a:cs typeface="Arial"/>
              </a:rPr>
              <a:t>to	</a:t>
            </a:r>
            <a:r>
              <a:rPr sz="2000" spc="-45" dirty="0">
                <a:latin typeface="Arial"/>
                <a:cs typeface="Arial"/>
              </a:rPr>
              <a:t>learn		</a:t>
            </a:r>
            <a:r>
              <a:rPr sz="2000" dirty="0">
                <a:latin typeface="Arial"/>
                <a:cs typeface="Arial"/>
              </a:rPr>
              <a:t>from	</a:t>
            </a:r>
            <a:r>
              <a:rPr sz="2000" spc="-40" dirty="0">
                <a:latin typeface="Arial"/>
                <a:cs typeface="Arial"/>
              </a:rPr>
              <a:t>what	</a:t>
            </a:r>
            <a:r>
              <a:rPr sz="2000" spc="-45" dirty="0">
                <a:latin typeface="Arial"/>
                <a:cs typeface="Arial"/>
              </a:rPr>
              <a:t>works	regarding	</a:t>
            </a:r>
            <a:r>
              <a:rPr sz="2000" spc="-25" dirty="0">
                <a:latin typeface="Arial"/>
                <a:cs typeface="Arial"/>
              </a:rPr>
              <a:t>partnership  </a:t>
            </a:r>
            <a:r>
              <a:rPr sz="2000" spc="-75" dirty="0">
                <a:latin typeface="Arial"/>
                <a:cs typeface="Arial"/>
              </a:rPr>
              <a:t>de</a:t>
            </a:r>
            <a:r>
              <a:rPr sz="2000" spc="-185" dirty="0">
                <a:latin typeface="Arial"/>
                <a:cs typeface="Arial"/>
              </a:rPr>
              <a:t>s</a:t>
            </a:r>
            <a:r>
              <a:rPr sz="2000" spc="60" dirty="0">
                <a:latin typeface="Arial"/>
                <a:cs typeface="Arial"/>
              </a:rPr>
              <a:t>i</a:t>
            </a:r>
            <a:r>
              <a:rPr sz="2000" spc="-110" dirty="0">
                <a:latin typeface="Arial"/>
                <a:cs typeface="Arial"/>
              </a:rPr>
              <a:t>g</a:t>
            </a:r>
            <a:r>
              <a:rPr sz="2000" spc="-5" dirty="0">
                <a:latin typeface="Arial"/>
                <a:cs typeface="Arial"/>
              </a:rPr>
              <a:t>n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60" dirty="0">
                <a:latin typeface="Arial"/>
                <a:cs typeface="Arial"/>
              </a:rPr>
              <a:t>a</a:t>
            </a:r>
            <a:r>
              <a:rPr sz="2000" spc="10" dirty="0">
                <a:latin typeface="Arial"/>
                <a:cs typeface="Arial"/>
              </a:rPr>
              <a:t>n</a:t>
            </a:r>
            <a:r>
              <a:rPr sz="2000" spc="-5" dirty="0">
                <a:latin typeface="Arial"/>
                <a:cs typeface="Arial"/>
              </a:rPr>
              <a:t>d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65" dirty="0">
                <a:latin typeface="Arial"/>
                <a:cs typeface="Arial"/>
              </a:rPr>
              <a:t>i</a:t>
            </a:r>
            <a:r>
              <a:rPr sz="2000" spc="20" dirty="0">
                <a:latin typeface="Arial"/>
                <a:cs typeface="Arial"/>
              </a:rPr>
              <a:t>m</a:t>
            </a:r>
            <a:r>
              <a:rPr sz="2000" spc="-10" dirty="0">
                <a:latin typeface="Arial"/>
                <a:cs typeface="Arial"/>
              </a:rPr>
              <a:t>p</a:t>
            </a:r>
            <a:r>
              <a:rPr sz="2000" spc="40" dirty="0">
                <a:latin typeface="Arial"/>
                <a:cs typeface="Arial"/>
              </a:rPr>
              <a:t>l</a:t>
            </a:r>
            <a:r>
              <a:rPr sz="2000" spc="-135" dirty="0">
                <a:latin typeface="Arial"/>
                <a:cs typeface="Arial"/>
              </a:rPr>
              <a:t>e</a:t>
            </a:r>
            <a:r>
              <a:rPr sz="2000" spc="20" dirty="0">
                <a:latin typeface="Arial"/>
                <a:cs typeface="Arial"/>
              </a:rPr>
              <a:t>m</a:t>
            </a:r>
            <a:r>
              <a:rPr sz="2000" spc="-155" dirty="0">
                <a:latin typeface="Arial"/>
                <a:cs typeface="Arial"/>
              </a:rPr>
              <a:t>e</a:t>
            </a:r>
            <a:r>
              <a:rPr sz="2000" spc="15" dirty="0">
                <a:latin typeface="Arial"/>
                <a:cs typeface="Arial"/>
              </a:rPr>
              <a:t>n</a:t>
            </a:r>
            <a:r>
              <a:rPr sz="2000" spc="80" dirty="0">
                <a:latin typeface="Arial"/>
                <a:cs typeface="Arial"/>
              </a:rPr>
              <a:t>t</a:t>
            </a:r>
            <a:r>
              <a:rPr sz="2000" spc="-155" dirty="0">
                <a:latin typeface="Arial"/>
                <a:cs typeface="Arial"/>
              </a:rPr>
              <a:t>a</a:t>
            </a:r>
            <a:r>
              <a:rPr sz="2000" spc="60" dirty="0">
                <a:latin typeface="Arial"/>
                <a:cs typeface="Arial"/>
              </a:rPr>
              <a:t>ti</a:t>
            </a:r>
            <a:r>
              <a:rPr sz="2000" spc="-35" dirty="0">
                <a:latin typeface="Arial"/>
                <a:cs typeface="Arial"/>
              </a:rPr>
              <a:t>o</a:t>
            </a:r>
            <a:r>
              <a:rPr sz="2000" spc="10" dirty="0">
                <a:latin typeface="Arial"/>
                <a:cs typeface="Arial"/>
              </a:rPr>
              <a:t>n</a:t>
            </a:r>
            <a:r>
              <a:rPr sz="2000" spc="-50" dirty="0">
                <a:latin typeface="Arial"/>
                <a:cs typeface="Arial"/>
              </a:rPr>
              <a:t>,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60" dirty="0">
                <a:latin typeface="Arial"/>
                <a:cs typeface="Arial"/>
              </a:rPr>
              <a:t>a</a:t>
            </a:r>
            <a:r>
              <a:rPr sz="2000" spc="10" dirty="0">
                <a:latin typeface="Arial"/>
                <a:cs typeface="Arial"/>
              </a:rPr>
              <a:t>n</a:t>
            </a:r>
            <a:r>
              <a:rPr sz="2000" spc="-5" dirty="0">
                <a:latin typeface="Arial"/>
                <a:cs typeface="Arial"/>
              </a:rPr>
              <a:t>d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-3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		</a:t>
            </a:r>
            <a:r>
              <a:rPr sz="2000" spc="5" dirty="0">
                <a:latin typeface="Arial"/>
                <a:cs typeface="Arial"/>
              </a:rPr>
              <a:t>f</a:t>
            </a:r>
            <a:r>
              <a:rPr sz="2000" spc="-160" dirty="0">
                <a:latin typeface="Arial"/>
                <a:cs typeface="Arial"/>
              </a:rPr>
              <a:t>ee</a:t>
            </a:r>
            <a:r>
              <a:rPr sz="2000" spc="-5" dirty="0">
                <a:latin typeface="Arial"/>
                <a:cs typeface="Arial"/>
              </a:rPr>
              <a:t>d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60" dirty="0">
                <a:latin typeface="Arial"/>
                <a:cs typeface="Arial"/>
              </a:rPr>
              <a:t>t</a:t>
            </a:r>
            <a:r>
              <a:rPr sz="2000" spc="15" dirty="0">
                <a:latin typeface="Arial"/>
                <a:cs typeface="Arial"/>
              </a:rPr>
              <a:t>h</a:t>
            </a:r>
            <a:r>
              <a:rPr sz="2000" spc="60" dirty="0">
                <a:latin typeface="Arial"/>
                <a:cs typeface="Arial"/>
              </a:rPr>
              <a:t>i</a:t>
            </a:r>
            <a:r>
              <a:rPr sz="2000" spc="-195" dirty="0"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0739" y="5406644"/>
            <a:ext cx="8349615" cy="13322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32740">
              <a:lnSpc>
                <a:spcPct val="100000"/>
              </a:lnSpc>
              <a:spcBef>
                <a:spcPts val="90"/>
              </a:spcBef>
            </a:pPr>
            <a:r>
              <a:rPr sz="2000" spc="-55" dirty="0">
                <a:latin typeface="Arial"/>
                <a:cs typeface="Arial"/>
              </a:rPr>
              <a:t>knowledge </a:t>
            </a:r>
            <a:r>
              <a:rPr sz="2000" spc="-65" dirty="0">
                <a:latin typeface="Arial"/>
                <a:cs typeface="Arial"/>
              </a:rPr>
              <a:t>back </a:t>
            </a:r>
            <a:r>
              <a:rPr sz="2000" spc="20" dirty="0">
                <a:latin typeface="Arial"/>
                <a:cs typeface="Arial"/>
              </a:rPr>
              <a:t>into </a:t>
            </a:r>
            <a:r>
              <a:rPr sz="2000" spc="-35" dirty="0">
                <a:latin typeface="Arial"/>
                <a:cs typeface="Arial"/>
              </a:rPr>
              <a:t>ongoing </a:t>
            </a:r>
            <a:r>
              <a:rPr sz="2000" spc="-50" dirty="0">
                <a:latin typeface="Arial"/>
                <a:cs typeface="Arial"/>
              </a:rPr>
              <a:t>and </a:t>
            </a:r>
            <a:r>
              <a:rPr sz="2000" spc="-5" dirty="0">
                <a:solidFill>
                  <a:srgbClr val="00AF4F"/>
                </a:solidFill>
                <a:latin typeface="Arial"/>
                <a:cs typeface="Arial"/>
              </a:rPr>
              <a:t>future </a:t>
            </a:r>
            <a:r>
              <a:rPr sz="2000" spc="-45" dirty="0">
                <a:solidFill>
                  <a:srgbClr val="00AF4F"/>
                </a:solidFill>
                <a:latin typeface="Arial"/>
                <a:cs typeface="Arial"/>
              </a:rPr>
              <a:t>projects </a:t>
            </a:r>
            <a:r>
              <a:rPr sz="2000" spc="-50" dirty="0">
                <a:solidFill>
                  <a:srgbClr val="00AF4F"/>
                </a:solidFill>
                <a:latin typeface="Arial"/>
                <a:cs typeface="Arial"/>
              </a:rPr>
              <a:t>and</a:t>
            </a:r>
            <a:r>
              <a:rPr sz="2000" spc="434" dirty="0">
                <a:solidFill>
                  <a:srgbClr val="00AF4F"/>
                </a:solidFill>
                <a:latin typeface="Arial"/>
                <a:cs typeface="Arial"/>
              </a:rPr>
              <a:t> </a:t>
            </a:r>
            <a:r>
              <a:rPr sz="2000" spc="-40" dirty="0">
                <a:solidFill>
                  <a:srgbClr val="00AF4F"/>
                </a:solidFill>
                <a:latin typeface="Arial"/>
                <a:cs typeface="Arial"/>
              </a:rPr>
              <a:t>policies</a:t>
            </a:r>
            <a:endParaRPr sz="2000">
              <a:latin typeface="Arial"/>
              <a:cs typeface="Arial"/>
            </a:endParaRPr>
          </a:p>
          <a:p>
            <a:pPr marL="332740" marR="5080" indent="-320675">
              <a:lnSpc>
                <a:spcPct val="150000"/>
              </a:lnSpc>
              <a:spcBef>
                <a:spcPts val="695"/>
              </a:spcBef>
              <a:tabLst>
                <a:tab pos="332105" algn="l"/>
                <a:tab pos="957580" algn="l"/>
                <a:tab pos="2423160" algn="l"/>
                <a:tab pos="3005455" algn="l"/>
                <a:tab pos="4084320" algn="l"/>
                <a:tab pos="4352925" algn="l"/>
                <a:tab pos="5215890" algn="l"/>
                <a:tab pos="5584190" algn="l"/>
                <a:tab pos="6623684" algn="l"/>
                <a:tab pos="7126605" algn="l"/>
              </a:tabLst>
            </a:pPr>
            <a:r>
              <a:rPr sz="1800" spc="105" dirty="0">
                <a:solidFill>
                  <a:srgbClr val="6F2F9F"/>
                </a:solidFill>
                <a:latin typeface="Arial"/>
                <a:cs typeface="Arial"/>
              </a:rPr>
              <a:t>	</a:t>
            </a:r>
            <a:r>
              <a:rPr sz="2000" dirty="0">
                <a:latin typeface="Arial"/>
                <a:cs typeface="Arial"/>
              </a:rPr>
              <a:t>T</a:t>
            </a:r>
            <a:r>
              <a:rPr sz="2000" spc="15" dirty="0">
                <a:latin typeface="Arial"/>
                <a:cs typeface="Arial"/>
              </a:rPr>
              <a:t>h</a:t>
            </a:r>
            <a:r>
              <a:rPr sz="2000" spc="60" dirty="0">
                <a:latin typeface="Arial"/>
                <a:cs typeface="Arial"/>
              </a:rPr>
              <a:t>i</a:t>
            </a:r>
            <a:r>
              <a:rPr sz="2000" spc="-19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65" dirty="0">
                <a:latin typeface="Arial"/>
                <a:cs typeface="Arial"/>
              </a:rPr>
              <a:t>i</a:t>
            </a:r>
            <a:r>
              <a:rPr sz="2000" spc="15" dirty="0">
                <a:latin typeface="Arial"/>
                <a:cs typeface="Arial"/>
              </a:rPr>
              <a:t>n</a:t>
            </a:r>
            <a:r>
              <a:rPr sz="2000" spc="5" dirty="0">
                <a:latin typeface="Arial"/>
                <a:cs typeface="Arial"/>
              </a:rPr>
              <a:t>f</a:t>
            </a:r>
            <a:r>
              <a:rPr sz="2000" spc="-35" dirty="0">
                <a:latin typeface="Arial"/>
                <a:cs typeface="Arial"/>
              </a:rPr>
              <a:t>o</a:t>
            </a:r>
            <a:r>
              <a:rPr sz="2000" spc="45" dirty="0">
                <a:latin typeface="Arial"/>
                <a:cs typeface="Arial"/>
              </a:rPr>
              <a:t>r</a:t>
            </a:r>
            <a:r>
              <a:rPr sz="2000" spc="20" dirty="0">
                <a:latin typeface="Arial"/>
                <a:cs typeface="Arial"/>
              </a:rPr>
              <a:t>m</a:t>
            </a:r>
            <a:r>
              <a:rPr sz="2000" spc="-155" dirty="0">
                <a:latin typeface="Arial"/>
                <a:cs typeface="Arial"/>
              </a:rPr>
              <a:t>a</a:t>
            </a:r>
            <a:r>
              <a:rPr sz="2000" spc="60" dirty="0">
                <a:latin typeface="Arial"/>
                <a:cs typeface="Arial"/>
              </a:rPr>
              <a:t>ti</a:t>
            </a:r>
            <a:r>
              <a:rPr sz="2000" spc="-35" dirty="0">
                <a:latin typeface="Arial"/>
                <a:cs typeface="Arial"/>
              </a:rPr>
              <a:t>o</a:t>
            </a:r>
            <a:r>
              <a:rPr sz="2000" spc="-5" dirty="0">
                <a:latin typeface="Arial"/>
                <a:cs typeface="Arial"/>
              </a:rPr>
              <a:t>n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60" dirty="0">
                <a:latin typeface="Arial"/>
                <a:cs typeface="Arial"/>
              </a:rPr>
              <a:t>a</a:t>
            </a:r>
            <a:r>
              <a:rPr sz="2000" spc="40" dirty="0">
                <a:latin typeface="Arial"/>
                <a:cs typeface="Arial"/>
              </a:rPr>
              <a:t>l</a:t>
            </a:r>
            <a:r>
              <a:rPr sz="2000" spc="-190" dirty="0">
                <a:latin typeface="Arial"/>
                <a:cs typeface="Arial"/>
              </a:rPr>
              <a:t>s</a:t>
            </a:r>
            <a:r>
              <a:rPr sz="2000" spc="-3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p</a:t>
            </a:r>
            <a:r>
              <a:rPr sz="2000" spc="20" dirty="0">
                <a:latin typeface="Arial"/>
                <a:cs typeface="Arial"/>
              </a:rPr>
              <a:t>r</a:t>
            </a:r>
            <a:r>
              <a:rPr sz="2000" spc="-55" dirty="0">
                <a:latin typeface="Arial"/>
                <a:cs typeface="Arial"/>
              </a:rPr>
              <a:t>o</a:t>
            </a:r>
            <a:r>
              <a:rPr sz="2000" spc="-40" dirty="0">
                <a:latin typeface="Arial"/>
                <a:cs typeface="Arial"/>
              </a:rPr>
              <a:t>v</a:t>
            </a:r>
            <a:r>
              <a:rPr sz="2000" spc="60" dirty="0">
                <a:latin typeface="Arial"/>
                <a:cs typeface="Arial"/>
              </a:rPr>
              <a:t>i</a:t>
            </a:r>
            <a:r>
              <a:rPr sz="2000" spc="-75" dirty="0">
                <a:latin typeface="Arial"/>
                <a:cs typeface="Arial"/>
              </a:rPr>
              <a:t>de</a:t>
            </a:r>
            <a:r>
              <a:rPr sz="2000" spc="-19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6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20" dirty="0">
                <a:latin typeface="Arial"/>
                <a:cs typeface="Arial"/>
              </a:rPr>
              <a:t>m</a:t>
            </a:r>
            <a:r>
              <a:rPr sz="2000" spc="-135" dirty="0">
                <a:latin typeface="Arial"/>
                <a:cs typeface="Arial"/>
              </a:rPr>
              <a:t>e</a:t>
            </a:r>
            <a:r>
              <a:rPr sz="2000" spc="-160" dirty="0">
                <a:latin typeface="Arial"/>
                <a:cs typeface="Arial"/>
              </a:rPr>
              <a:t>a</a:t>
            </a:r>
            <a:r>
              <a:rPr sz="2000" spc="10" dirty="0">
                <a:latin typeface="Arial"/>
                <a:cs typeface="Arial"/>
              </a:rPr>
              <a:t>n</a:t>
            </a:r>
            <a:r>
              <a:rPr sz="2000" spc="-19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-3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20" dirty="0">
                <a:latin typeface="Arial"/>
                <a:cs typeface="Arial"/>
              </a:rPr>
              <a:t>r</a:t>
            </a:r>
            <a:r>
              <a:rPr sz="2000" spc="-160" dirty="0">
                <a:latin typeface="Arial"/>
                <a:cs typeface="Arial"/>
              </a:rPr>
              <a:t>e</a:t>
            </a:r>
            <a:r>
              <a:rPr sz="2000" spc="-90" dirty="0">
                <a:latin typeface="Arial"/>
                <a:cs typeface="Arial"/>
              </a:rPr>
              <a:t>g</a:t>
            </a:r>
            <a:r>
              <a:rPr sz="2000" spc="5" dirty="0">
                <a:latin typeface="Arial"/>
                <a:cs typeface="Arial"/>
              </a:rPr>
              <a:t>u</a:t>
            </a:r>
            <a:r>
              <a:rPr sz="2000" spc="40" dirty="0">
                <a:latin typeface="Arial"/>
                <a:cs typeface="Arial"/>
              </a:rPr>
              <a:t>l</a:t>
            </a:r>
            <a:r>
              <a:rPr sz="2000" spc="-155" dirty="0">
                <a:latin typeface="Arial"/>
                <a:cs typeface="Arial"/>
              </a:rPr>
              <a:t>a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-160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60" dirty="0">
                <a:latin typeface="Arial"/>
                <a:cs typeface="Arial"/>
              </a:rPr>
              <a:t>t</a:t>
            </a:r>
            <a:r>
              <a:rPr sz="2000" spc="15" dirty="0">
                <a:latin typeface="Arial"/>
                <a:cs typeface="Arial"/>
              </a:rPr>
              <a:t>h</a:t>
            </a:r>
            <a:r>
              <a:rPr sz="2000" spc="-160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90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u</a:t>
            </a:r>
            <a:r>
              <a:rPr sz="2000" spc="-160" dirty="0">
                <a:latin typeface="Arial"/>
                <a:cs typeface="Arial"/>
              </a:rPr>
              <a:t>s</a:t>
            </a:r>
            <a:r>
              <a:rPr sz="2000" spc="60" dirty="0">
                <a:latin typeface="Arial"/>
                <a:cs typeface="Arial"/>
              </a:rPr>
              <a:t>t</a:t>
            </a:r>
            <a:r>
              <a:rPr sz="2000" spc="-155" dirty="0">
                <a:latin typeface="Arial"/>
                <a:cs typeface="Arial"/>
              </a:rPr>
              <a:t>a</a:t>
            </a:r>
            <a:r>
              <a:rPr sz="2000" spc="65" dirty="0">
                <a:latin typeface="Arial"/>
                <a:cs typeface="Arial"/>
              </a:rPr>
              <a:t>i</a:t>
            </a:r>
            <a:r>
              <a:rPr sz="2000" spc="10" dirty="0">
                <a:latin typeface="Arial"/>
                <a:cs typeface="Arial"/>
              </a:rPr>
              <a:t>n</a:t>
            </a:r>
            <a:r>
              <a:rPr sz="2000" spc="-160" dirty="0">
                <a:latin typeface="Arial"/>
                <a:cs typeface="Arial"/>
              </a:rPr>
              <a:t>a</a:t>
            </a:r>
            <a:r>
              <a:rPr sz="2000" spc="-10" dirty="0">
                <a:latin typeface="Arial"/>
                <a:cs typeface="Arial"/>
              </a:rPr>
              <a:t>b</a:t>
            </a:r>
            <a:r>
              <a:rPr sz="2000" spc="65" dirty="0">
                <a:latin typeface="Arial"/>
                <a:cs typeface="Arial"/>
              </a:rPr>
              <a:t>l</a:t>
            </a:r>
            <a:r>
              <a:rPr sz="2000" spc="-110" dirty="0">
                <a:latin typeface="Arial"/>
                <a:cs typeface="Arial"/>
              </a:rPr>
              <a:t>e  </a:t>
            </a:r>
            <a:r>
              <a:rPr sz="2000" spc="-75" dirty="0">
                <a:latin typeface="Arial"/>
                <a:cs typeface="Arial"/>
              </a:rPr>
              <a:t>management </a:t>
            </a:r>
            <a:r>
              <a:rPr sz="2000" spc="-20" dirty="0">
                <a:latin typeface="Arial"/>
                <a:cs typeface="Arial"/>
              </a:rPr>
              <a:t>of </a:t>
            </a:r>
            <a:r>
              <a:rPr sz="2000" spc="-80" dirty="0">
                <a:latin typeface="Arial"/>
                <a:cs typeface="Arial"/>
              </a:rPr>
              <a:t>state </a:t>
            </a:r>
            <a:r>
              <a:rPr sz="2000" spc="-45" dirty="0">
                <a:latin typeface="Arial"/>
                <a:cs typeface="Arial"/>
              </a:rPr>
              <a:t>projects </a:t>
            </a:r>
            <a:r>
              <a:rPr sz="2000" spc="-40" dirty="0">
                <a:latin typeface="Arial"/>
                <a:cs typeface="Arial"/>
              </a:rPr>
              <a:t>by </a:t>
            </a:r>
            <a:r>
              <a:rPr sz="2000" spc="-25" dirty="0">
                <a:latin typeface="Arial"/>
                <a:cs typeface="Arial"/>
              </a:rPr>
              <a:t>other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90" dirty="0">
                <a:latin typeface="Arial"/>
                <a:cs typeface="Arial"/>
              </a:rPr>
              <a:t>agencies.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148588" y="901700"/>
            <a:ext cx="16484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185" dirty="0">
                <a:solidFill>
                  <a:srgbClr val="BF0000"/>
                </a:solidFill>
                <a:latin typeface="Arial"/>
                <a:cs typeface="Arial"/>
              </a:rPr>
              <a:t>Cont…...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1283" y="1742948"/>
            <a:ext cx="2025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27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0739" y="1875840"/>
            <a:ext cx="8373745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marR="5080" indent="-320040" algn="just">
              <a:lnSpc>
                <a:spcPct val="150000"/>
              </a:lnSpc>
              <a:spcBef>
                <a:spcPts val="100"/>
              </a:spcBef>
            </a:pPr>
            <a:r>
              <a:rPr sz="1800" spc="105" dirty="0">
                <a:solidFill>
                  <a:srgbClr val="6F2F9F"/>
                </a:solidFill>
                <a:latin typeface="Arial"/>
                <a:cs typeface="Arial"/>
              </a:rPr>
              <a:t> </a:t>
            </a:r>
            <a:r>
              <a:rPr sz="2000" spc="-60" dirty="0">
                <a:latin typeface="Arial"/>
                <a:cs typeface="Arial"/>
              </a:rPr>
              <a:t>Project </a:t>
            </a:r>
            <a:r>
              <a:rPr sz="2000" spc="-55" dirty="0">
                <a:latin typeface="Arial"/>
                <a:cs typeface="Arial"/>
              </a:rPr>
              <a:t>evaluations </a:t>
            </a:r>
            <a:r>
              <a:rPr sz="2000" spc="-80" dirty="0">
                <a:latin typeface="Arial"/>
                <a:cs typeface="Arial"/>
              </a:rPr>
              <a:t>can </a:t>
            </a:r>
            <a:r>
              <a:rPr sz="2000" spc="-15" dirty="0">
                <a:latin typeface="Arial"/>
                <a:cs typeface="Arial"/>
              </a:rPr>
              <a:t>help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dirty="0">
                <a:solidFill>
                  <a:srgbClr val="00AF4F"/>
                </a:solidFill>
                <a:latin typeface="Arial"/>
                <a:cs typeface="Arial"/>
              </a:rPr>
              <a:t>bring </a:t>
            </a:r>
            <a:r>
              <a:rPr sz="2000" spc="-45" dirty="0">
                <a:solidFill>
                  <a:srgbClr val="00AF4F"/>
                </a:solidFill>
                <a:latin typeface="Arial"/>
                <a:cs typeface="Arial"/>
              </a:rPr>
              <a:t>development </a:t>
            </a:r>
            <a:r>
              <a:rPr sz="2000" spc="-40" dirty="0">
                <a:solidFill>
                  <a:srgbClr val="00AF4F"/>
                </a:solidFill>
                <a:latin typeface="Arial"/>
                <a:cs typeface="Arial"/>
              </a:rPr>
              <a:t>partners together</a:t>
            </a:r>
            <a:r>
              <a:rPr sz="2000" spc="-40" dirty="0">
                <a:latin typeface="Arial"/>
                <a:cs typeface="Arial"/>
              </a:rPr>
              <a:t>, </a:t>
            </a:r>
            <a:r>
              <a:rPr sz="2000" spc="-155" dirty="0">
                <a:latin typeface="Arial"/>
                <a:cs typeface="Arial"/>
              </a:rPr>
              <a:t>and  </a:t>
            </a:r>
            <a:r>
              <a:rPr sz="2000" spc="-40" dirty="0">
                <a:latin typeface="Arial"/>
                <a:cs typeface="Arial"/>
              </a:rPr>
              <a:t>when </a:t>
            </a:r>
            <a:r>
              <a:rPr sz="2000" spc="-15" dirty="0">
                <a:latin typeface="Arial"/>
                <a:cs typeface="Arial"/>
              </a:rPr>
              <a:t>this </a:t>
            </a:r>
            <a:r>
              <a:rPr sz="2000" spc="-65" dirty="0">
                <a:latin typeface="Arial"/>
                <a:cs typeface="Arial"/>
              </a:rPr>
              <a:t>occurs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30" dirty="0">
                <a:solidFill>
                  <a:srgbClr val="6F2F9F"/>
                </a:solidFill>
                <a:latin typeface="Arial"/>
                <a:cs typeface="Arial"/>
              </a:rPr>
              <a:t>learning </a:t>
            </a:r>
            <a:r>
              <a:rPr sz="2000" dirty="0">
                <a:solidFill>
                  <a:srgbClr val="6F2F9F"/>
                </a:solidFill>
                <a:latin typeface="Arial"/>
                <a:cs typeface="Arial"/>
              </a:rPr>
              <a:t>from </a:t>
            </a:r>
            <a:r>
              <a:rPr sz="2000" spc="-40" dirty="0">
                <a:solidFill>
                  <a:srgbClr val="6F2F9F"/>
                </a:solidFill>
                <a:latin typeface="Arial"/>
                <a:cs typeface="Arial"/>
              </a:rPr>
              <a:t>M&amp;E </a:t>
            </a:r>
            <a:r>
              <a:rPr sz="2000" spc="-140" dirty="0">
                <a:solidFill>
                  <a:srgbClr val="00AF4F"/>
                </a:solidFill>
                <a:latin typeface="Arial"/>
                <a:cs typeface="Arial"/>
              </a:rPr>
              <a:t>goes </a:t>
            </a:r>
            <a:r>
              <a:rPr sz="2000" spc="-50" dirty="0">
                <a:solidFill>
                  <a:srgbClr val="00AF4F"/>
                </a:solidFill>
                <a:latin typeface="Arial"/>
                <a:cs typeface="Arial"/>
              </a:rPr>
              <a:t>beyond </a:t>
            </a:r>
            <a:r>
              <a:rPr sz="2000" spc="-35" dirty="0">
                <a:latin typeface="Arial"/>
                <a:cs typeface="Arial"/>
              </a:rPr>
              <a:t>project </a:t>
            </a:r>
            <a:r>
              <a:rPr sz="2000" dirty="0">
                <a:latin typeface="Arial"/>
                <a:cs typeface="Arial"/>
              </a:rPr>
              <a:t>to  </a:t>
            </a:r>
            <a:r>
              <a:rPr sz="2000" spc="-60" dirty="0">
                <a:latin typeface="Arial"/>
                <a:cs typeface="Arial"/>
              </a:rPr>
              <a:t>stakeholders </a:t>
            </a:r>
            <a:r>
              <a:rPr sz="2000" spc="-40" dirty="0">
                <a:latin typeface="Arial"/>
                <a:cs typeface="Arial"/>
              </a:rPr>
              <a:t>involved </a:t>
            </a:r>
            <a:r>
              <a:rPr sz="2000" spc="30" dirty="0">
                <a:latin typeface="Arial"/>
                <a:cs typeface="Arial"/>
              </a:rPr>
              <a:t>in </a:t>
            </a:r>
            <a:r>
              <a:rPr sz="2000" spc="-25" dirty="0">
                <a:latin typeface="Arial"/>
                <a:cs typeface="Arial"/>
              </a:rPr>
              <a:t>other </a:t>
            </a:r>
            <a:r>
              <a:rPr sz="2000" spc="-45" dirty="0">
                <a:latin typeface="Arial"/>
                <a:cs typeface="Arial"/>
              </a:rPr>
              <a:t>development </a:t>
            </a:r>
            <a:r>
              <a:rPr sz="2000" spc="-50" dirty="0">
                <a:latin typeface="Arial"/>
                <a:cs typeface="Arial"/>
              </a:rPr>
              <a:t>and </a:t>
            </a:r>
            <a:r>
              <a:rPr sz="2000" spc="-30" dirty="0">
                <a:latin typeface="Arial"/>
                <a:cs typeface="Arial"/>
              </a:rPr>
              <a:t>natural </a:t>
            </a:r>
            <a:r>
              <a:rPr sz="2000" spc="-80" dirty="0">
                <a:latin typeface="Arial"/>
                <a:cs typeface="Arial"/>
              </a:rPr>
              <a:t>resource  </a:t>
            </a:r>
            <a:r>
              <a:rPr sz="2000" spc="-75" dirty="0">
                <a:latin typeface="Arial"/>
                <a:cs typeface="Arial"/>
              </a:rPr>
              <a:t>management </a:t>
            </a:r>
            <a:r>
              <a:rPr sz="2000" spc="-35" dirty="0">
                <a:latin typeface="Arial"/>
                <a:cs typeface="Arial"/>
              </a:rPr>
              <a:t>activities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48588" y="901700"/>
            <a:ext cx="16484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185" dirty="0">
                <a:solidFill>
                  <a:srgbClr val="BF0000"/>
                </a:solidFill>
                <a:latin typeface="Arial"/>
                <a:cs typeface="Arial"/>
              </a:rPr>
              <a:t>Cont…...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7344" y="2127505"/>
            <a:ext cx="204214" cy="2042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70051" y="1690296"/>
            <a:ext cx="8540750" cy="515175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  <a:p>
            <a:pPr marL="506095">
              <a:lnSpc>
                <a:spcPct val="100000"/>
              </a:lnSpc>
              <a:spcBef>
                <a:spcPts val="665"/>
              </a:spcBef>
            </a:pPr>
            <a:r>
              <a:rPr sz="2200" b="1" i="1" u="heavy" spc="-1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Arial"/>
                <a:cs typeface="Arial"/>
              </a:rPr>
              <a:t>Evaluation</a:t>
            </a:r>
            <a:endParaRPr sz="2200">
              <a:latin typeface="Arial"/>
              <a:cs typeface="Arial"/>
            </a:endParaRPr>
          </a:p>
          <a:p>
            <a:pPr marL="506095" marR="5080" indent="-320040">
              <a:lnSpc>
                <a:spcPct val="150000"/>
              </a:lnSpc>
              <a:spcBef>
                <a:spcPts val="750"/>
              </a:spcBef>
              <a:buClr>
                <a:srgbClr val="6F2F9F"/>
              </a:buClr>
              <a:buSzPct val="90000"/>
              <a:buChar char=""/>
              <a:tabLst>
                <a:tab pos="506730" algn="l"/>
                <a:tab pos="507365" algn="l"/>
              </a:tabLst>
            </a:pPr>
            <a:r>
              <a:rPr sz="2000" spc="-85" dirty="0">
                <a:latin typeface="Arial"/>
                <a:cs typeface="Arial"/>
              </a:rPr>
              <a:t>Is </a:t>
            </a:r>
            <a:r>
              <a:rPr sz="2000" spc="-160" dirty="0">
                <a:latin typeface="Arial"/>
                <a:cs typeface="Arial"/>
              </a:rPr>
              <a:t>a </a:t>
            </a:r>
            <a:r>
              <a:rPr sz="2000" spc="-75" dirty="0">
                <a:solidFill>
                  <a:srgbClr val="00AF4F"/>
                </a:solidFill>
                <a:latin typeface="Arial"/>
                <a:cs typeface="Arial"/>
              </a:rPr>
              <a:t>selective </a:t>
            </a:r>
            <a:r>
              <a:rPr sz="2000" spc="-45" dirty="0">
                <a:solidFill>
                  <a:srgbClr val="00AF4F"/>
                </a:solidFill>
                <a:latin typeface="Arial"/>
                <a:cs typeface="Arial"/>
              </a:rPr>
              <a:t>and </a:t>
            </a:r>
            <a:r>
              <a:rPr sz="2000" spc="-15" dirty="0">
                <a:solidFill>
                  <a:srgbClr val="00AF4F"/>
                </a:solidFill>
                <a:latin typeface="Arial"/>
                <a:cs typeface="Arial"/>
              </a:rPr>
              <a:t>periodic </a:t>
            </a:r>
            <a:r>
              <a:rPr sz="2000" spc="-95" dirty="0">
                <a:solidFill>
                  <a:srgbClr val="00AF4F"/>
                </a:solidFill>
                <a:latin typeface="Arial"/>
                <a:cs typeface="Arial"/>
              </a:rPr>
              <a:t>exercise </a:t>
            </a:r>
            <a:r>
              <a:rPr sz="2000" spc="-20" dirty="0">
                <a:latin typeface="Arial"/>
                <a:cs typeface="Arial"/>
              </a:rPr>
              <a:t>that </a:t>
            </a:r>
            <a:r>
              <a:rPr sz="2000" spc="-40" dirty="0">
                <a:latin typeface="Arial"/>
                <a:cs typeface="Arial"/>
              </a:rPr>
              <a:t>attempts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35" dirty="0">
                <a:latin typeface="Arial"/>
                <a:cs typeface="Arial"/>
              </a:rPr>
              <a:t>objectively </a:t>
            </a:r>
            <a:r>
              <a:rPr sz="2000" spc="-180" dirty="0">
                <a:latin typeface="Arial"/>
                <a:cs typeface="Arial"/>
              </a:rPr>
              <a:t>assess </a:t>
            </a:r>
            <a:r>
              <a:rPr sz="2000" spc="-20" dirty="0">
                <a:latin typeface="Arial"/>
                <a:cs typeface="Arial"/>
              </a:rPr>
              <a:t>the </a:t>
            </a:r>
            <a:r>
              <a:rPr sz="2000" spc="-20" dirty="0">
                <a:solidFill>
                  <a:srgbClr val="00AF4F"/>
                </a:solidFill>
                <a:latin typeface="Arial"/>
                <a:cs typeface="Arial"/>
              </a:rPr>
              <a:t> </a:t>
            </a:r>
            <a:r>
              <a:rPr sz="2000" spc="-55" dirty="0">
                <a:solidFill>
                  <a:srgbClr val="00AF4F"/>
                </a:solidFill>
                <a:latin typeface="Arial"/>
                <a:cs typeface="Arial"/>
              </a:rPr>
              <a:t>overall </a:t>
            </a:r>
            <a:r>
              <a:rPr sz="2000" spc="-80" dirty="0">
                <a:solidFill>
                  <a:srgbClr val="00AF4F"/>
                </a:solidFill>
                <a:latin typeface="Arial"/>
                <a:cs typeface="Arial"/>
              </a:rPr>
              <a:t>progress </a:t>
            </a:r>
            <a:r>
              <a:rPr sz="2000" spc="-50" dirty="0">
                <a:solidFill>
                  <a:srgbClr val="00AF4F"/>
                </a:solidFill>
                <a:latin typeface="Arial"/>
                <a:cs typeface="Arial"/>
              </a:rPr>
              <a:t>and </a:t>
            </a:r>
            <a:r>
              <a:rPr sz="2000" spc="5" dirty="0">
                <a:solidFill>
                  <a:srgbClr val="00AF4F"/>
                </a:solidFill>
                <a:latin typeface="Arial"/>
                <a:cs typeface="Arial"/>
              </a:rPr>
              <a:t>worth </a:t>
            </a:r>
            <a:r>
              <a:rPr sz="2000" spc="-20" dirty="0">
                <a:solidFill>
                  <a:srgbClr val="00AF4F"/>
                </a:solidFill>
                <a:latin typeface="Arial"/>
                <a:cs typeface="Arial"/>
              </a:rPr>
              <a:t>of </a:t>
            </a:r>
            <a:r>
              <a:rPr sz="2000" spc="-160" dirty="0">
                <a:solidFill>
                  <a:srgbClr val="00AF4F"/>
                </a:solidFill>
                <a:latin typeface="Arial"/>
                <a:cs typeface="Arial"/>
              </a:rPr>
              <a:t>a</a:t>
            </a:r>
            <a:r>
              <a:rPr sz="2000" spc="-350" dirty="0">
                <a:solidFill>
                  <a:srgbClr val="00AF4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AF4F"/>
                </a:solidFill>
                <a:latin typeface="Arial"/>
                <a:cs typeface="Arial"/>
              </a:rPr>
              <a:t>project</a:t>
            </a:r>
            <a:r>
              <a:rPr sz="2000" spc="-10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506095" marR="10160" indent="-320040">
              <a:lnSpc>
                <a:spcPct val="150000"/>
              </a:lnSpc>
              <a:spcBef>
                <a:spcPts val="695"/>
              </a:spcBef>
              <a:buClr>
                <a:srgbClr val="6F2F9F"/>
              </a:buClr>
              <a:buSzPct val="90000"/>
              <a:buChar char=""/>
              <a:tabLst>
                <a:tab pos="506730" algn="l"/>
                <a:tab pos="507365" algn="l"/>
                <a:tab pos="3127375" algn="l"/>
              </a:tabLst>
            </a:pPr>
            <a:r>
              <a:rPr sz="2000" dirty="0">
                <a:latin typeface="Arial"/>
                <a:cs typeface="Arial"/>
              </a:rPr>
              <a:t>It  </a:t>
            </a:r>
            <a:r>
              <a:rPr sz="2000" spc="-135" dirty="0">
                <a:latin typeface="Arial"/>
                <a:cs typeface="Arial"/>
              </a:rPr>
              <a:t>uses</a:t>
            </a:r>
            <a:r>
              <a:rPr sz="2000" spc="-235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the</a:t>
            </a:r>
            <a:r>
              <a:rPr sz="2000" spc="155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information	</a:t>
            </a:r>
            <a:r>
              <a:rPr sz="2000" spc="-60" dirty="0">
                <a:latin typeface="Arial"/>
                <a:cs typeface="Arial"/>
              </a:rPr>
              <a:t>gathered </a:t>
            </a:r>
            <a:r>
              <a:rPr sz="2000" spc="-10" dirty="0">
                <a:latin typeface="Arial"/>
                <a:cs typeface="Arial"/>
              </a:rPr>
              <a:t>through </a:t>
            </a:r>
            <a:r>
              <a:rPr sz="2000" spc="10" dirty="0">
                <a:latin typeface="Arial"/>
                <a:cs typeface="Arial"/>
              </a:rPr>
              <a:t>monitoring </a:t>
            </a:r>
            <a:r>
              <a:rPr sz="2000" spc="-50" dirty="0">
                <a:latin typeface="Arial"/>
                <a:cs typeface="Arial"/>
              </a:rPr>
              <a:t>and </a:t>
            </a:r>
            <a:r>
              <a:rPr sz="2000" spc="-25" dirty="0">
                <a:latin typeface="Arial"/>
                <a:cs typeface="Arial"/>
              </a:rPr>
              <a:t>other </a:t>
            </a:r>
            <a:r>
              <a:rPr sz="2000" spc="-90" dirty="0">
                <a:latin typeface="Arial"/>
                <a:cs typeface="Arial"/>
              </a:rPr>
              <a:t>research  </a:t>
            </a:r>
            <a:r>
              <a:rPr sz="2000" spc="-35" dirty="0">
                <a:latin typeface="Arial"/>
                <a:cs typeface="Arial"/>
              </a:rPr>
              <a:t>activities</a:t>
            </a:r>
            <a:r>
              <a:rPr sz="2000" spc="-245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2686050">
              <a:lnSpc>
                <a:spcPct val="100000"/>
              </a:lnSpc>
              <a:spcBef>
                <a:spcPts val="1050"/>
              </a:spcBef>
            </a:pPr>
            <a:r>
              <a:rPr sz="2200" b="1" i="1" u="heavy" spc="10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Monitoring </a:t>
            </a:r>
            <a:r>
              <a:rPr sz="2200" b="1" i="1" u="heavy" spc="-17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Vs</a:t>
            </a:r>
            <a:r>
              <a:rPr sz="2200" b="1" i="1" u="heavy" spc="-35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 </a:t>
            </a:r>
            <a:r>
              <a:rPr sz="2200" b="1" i="1" u="heavy" spc="-1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Evaluation</a:t>
            </a:r>
            <a:r>
              <a:rPr sz="2200" b="1" i="1" u="heavy" spc="-10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 </a:t>
            </a:r>
            <a:endParaRPr sz="2200">
              <a:latin typeface="Arial"/>
              <a:cs typeface="Arial"/>
            </a:endParaRPr>
          </a:p>
          <a:p>
            <a:pPr marL="506095" marR="26670" indent="-320040">
              <a:lnSpc>
                <a:spcPct val="150000"/>
              </a:lnSpc>
              <a:spcBef>
                <a:spcPts val="345"/>
              </a:spcBef>
              <a:buClr>
                <a:srgbClr val="6F2F9F"/>
              </a:buClr>
              <a:buSzPct val="90000"/>
              <a:buChar char=""/>
              <a:tabLst>
                <a:tab pos="506730" algn="l"/>
                <a:tab pos="507365" algn="l"/>
                <a:tab pos="1896110" algn="l"/>
                <a:tab pos="2776855" algn="l"/>
                <a:tab pos="3822700" algn="l"/>
                <a:tab pos="4319270" algn="l"/>
                <a:tab pos="5221605" algn="l"/>
                <a:tab pos="5535295" algn="l"/>
                <a:tab pos="5959475" algn="l"/>
                <a:tab pos="6659880" algn="l"/>
                <a:tab pos="7391400" algn="l"/>
              </a:tabLst>
            </a:pPr>
            <a:r>
              <a:rPr sz="2000" spc="5" dirty="0">
                <a:latin typeface="Arial"/>
                <a:cs typeface="Arial"/>
              </a:rPr>
              <a:t>M</a:t>
            </a:r>
            <a:r>
              <a:rPr sz="2000" spc="-35" dirty="0">
                <a:latin typeface="Arial"/>
                <a:cs typeface="Arial"/>
              </a:rPr>
              <a:t>o</a:t>
            </a:r>
            <a:r>
              <a:rPr sz="2000" spc="15" dirty="0">
                <a:latin typeface="Arial"/>
                <a:cs typeface="Arial"/>
              </a:rPr>
              <a:t>n</a:t>
            </a:r>
            <a:r>
              <a:rPr sz="2000" spc="65" dirty="0">
                <a:latin typeface="Arial"/>
                <a:cs typeface="Arial"/>
              </a:rPr>
              <a:t>i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-35" dirty="0">
                <a:latin typeface="Arial"/>
                <a:cs typeface="Arial"/>
              </a:rPr>
              <a:t>o</a:t>
            </a:r>
            <a:r>
              <a:rPr sz="2000" spc="45" dirty="0">
                <a:latin typeface="Arial"/>
                <a:cs typeface="Arial"/>
              </a:rPr>
              <a:t>r</a:t>
            </a:r>
            <a:r>
              <a:rPr sz="2000" spc="65" dirty="0">
                <a:latin typeface="Arial"/>
                <a:cs typeface="Arial"/>
              </a:rPr>
              <a:t>i</a:t>
            </a:r>
            <a:r>
              <a:rPr sz="2000" spc="10" dirty="0">
                <a:latin typeface="Arial"/>
                <a:cs typeface="Arial"/>
              </a:rPr>
              <a:t>n</a:t>
            </a:r>
            <a:r>
              <a:rPr sz="2000" spc="-105" dirty="0">
                <a:latin typeface="Arial"/>
                <a:cs typeface="Arial"/>
              </a:rPr>
              <a:t>g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90" dirty="0">
                <a:solidFill>
                  <a:srgbClr val="00AF4F"/>
                </a:solidFill>
                <a:latin typeface="Arial"/>
                <a:cs typeface="Arial"/>
              </a:rPr>
              <a:t>c</a:t>
            </a:r>
            <a:r>
              <a:rPr sz="2000" spc="15" dirty="0">
                <a:solidFill>
                  <a:srgbClr val="00AF4F"/>
                </a:solidFill>
                <a:latin typeface="Arial"/>
                <a:cs typeface="Arial"/>
              </a:rPr>
              <a:t>h</a:t>
            </a:r>
            <a:r>
              <a:rPr sz="2000" spc="-135" dirty="0">
                <a:solidFill>
                  <a:srgbClr val="00AF4F"/>
                </a:solidFill>
                <a:latin typeface="Arial"/>
                <a:cs typeface="Arial"/>
              </a:rPr>
              <a:t>e</a:t>
            </a:r>
            <a:r>
              <a:rPr sz="2000" spc="-70" dirty="0">
                <a:solidFill>
                  <a:srgbClr val="00AF4F"/>
                </a:solidFill>
                <a:latin typeface="Arial"/>
                <a:cs typeface="Arial"/>
              </a:rPr>
              <a:t>c</a:t>
            </a:r>
            <a:r>
              <a:rPr sz="2000" spc="20" dirty="0">
                <a:solidFill>
                  <a:srgbClr val="00AF4F"/>
                </a:solidFill>
                <a:latin typeface="Arial"/>
                <a:cs typeface="Arial"/>
              </a:rPr>
              <a:t>k</a:t>
            </a:r>
            <a:r>
              <a:rPr sz="2000" spc="-195" dirty="0">
                <a:solidFill>
                  <a:srgbClr val="00AF4F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00AF4F"/>
                </a:solidFill>
                <a:latin typeface="Arial"/>
                <a:cs typeface="Arial"/>
              </a:rPr>
              <a:t>	</a:t>
            </a:r>
            <a:r>
              <a:rPr sz="2000" spc="5" dirty="0">
                <a:latin typeface="Arial"/>
                <a:cs typeface="Arial"/>
              </a:rPr>
              <a:t>w</a:t>
            </a:r>
            <a:r>
              <a:rPr sz="2000" spc="15" dirty="0">
                <a:latin typeface="Arial"/>
                <a:cs typeface="Arial"/>
              </a:rPr>
              <a:t>h</a:t>
            </a:r>
            <a:r>
              <a:rPr sz="2000" spc="-155" dirty="0">
                <a:latin typeface="Arial"/>
                <a:cs typeface="Arial"/>
              </a:rPr>
              <a:t>e</a:t>
            </a:r>
            <a:r>
              <a:rPr sz="2000" spc="60" dirty="0">
                <a:latin typeface="Arial"/>
                <a:cs typeface="Arial"/>
              </a:rPr>
              <a:t>t</a:t>
            </a:r>
            <a:r>
              <a:rPr sz="2000" spc="15" dirty="0">
                <a:latin typeface="Arial"/>
                <a:cs typeface="Arial"/>
              </a:rPr>
              <a:t>h</a:t>
            </a:r>
            <a:r>
              <a:rPr sz="2000" spc="-13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60" dirty="0">
                <a:latin typeface="Arial"/>
                <a:cs typeface="Arial"/>
              </a:rPr>
              <a:t>t</a:t>
            </a:r>
            <a:r>
              <a:rPr sz="2000" spc="15" dirty="0">
                <a:latin typeface="Arial"/>
                <a:cs typeface="Arial"/>
              </a:rPr>
              <a:t>h</a:t>
            </a:r>
            <a:r>
              <a:rPr sz="2000" spc="-160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p</a:t>
            </a:r>
            <a:r>
              <a:rPr sz="2000" spc="20" dirty="0">
                <a:latin typeface="Arial"/>
                <a:cs typeface="Arial"/>
              </a:rPr>
              <a:t>r</a:t>
            </a:r>
            <a:r>
              <a:rPr sz="2000" spc="-35" dirty="0">
                <a:latin typeface="Arial"/>
                <a:cs typeface="Arial"/>
              </a:rPr>
              <a:t>o</a:t>
            </a:r>
            <a:r>
              <a:rPr sz="2000" spc="35" dirty="0">
                <a:latin typeface="Arial"/>
                <a:cs typeface="Arial"/>
              </a:rPr>
              <a:t>j</a:t>
            </a:r>
            <a:r>
              <a:rPr sz="2000" spc="-160" dirty="0">
                <a:latin typeface="Arial"/>
                <a:cs typeface="Arial"/>
              </a:rPr>
              <a:t>e</a:t>
            </a:r>
            <a:r>
              <a:rPr sz="2000" spc="-90" dirty="0">
                <a:latin typeface="Arial"/>
                <a:cs typeface="Arial"/>
              </a:rPr>
              <a:t>c</a:t>
            </a:r>
            <a:r>
              <a:rPr sz="2000" spc="-5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60" dirty="0">
                <a:latin typeface="Arial"/>
                <a:cs typeface="Arial"/>
              </a:rPr>
              <a:t>i</a:t>
            </a:r>
            <a:r>
              <a:rPr sz="2000" spc="-19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35" dirty="0">
                <a:latin typeface="Arial"/>
                <a:cs typeface="Arial"/>
              </a:rPr>
              <a:t>o</a:t>
            </a:r>
            <a:r>
              <a:rPr sz="2000" spc="-5" dirty="0">
                <a:latin typeface="Arial"/>
                <a:cs typeface="Arial"/>
              </a:rPr>
              <a:t>n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60" dirty="0">
                <a:latin typeface="Arial"/>
                <a:cs typeface="Arial"/>
              </a:rPr>
              <a:t>t</a:t>
            </a:r>
            <a:r>
              <a:rPr sz="2000" spc="20" dirty="0">
                <a:latin typeface="Arial"/>
                <a:cs typeface="Arial"/>
              </a:rPr>
              <a:t>r</a:t>
            </a:r>
            <a:r>
              <a:rPr sz="2000" spc="-160" dirty="0">
                <a:latin typeface="Arial"/>
                <a:cs typeface="Arial"/>
              </a:rPr>
              <a:t>a</a:t>
            </a:r>
            <a:r>
              <a:rPr sz="2000" spc="-70" dirty="0">
                <a:latin typeface="Arial"/>
                <a:cs typeface="Arial"/>
              </a:rPr>
              <a:t>c</a:t>
            </a:r>
            <a:r>
              <a:rPr sz="2000" spc="-5" dirty="0">
                <a:latin typeface="Arial"/>
                <a:cs typeface="Arial"/>
              </a:rPr>
              <a:t>k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20" dirty="0">
                <a:latin typeface="Arial"/>
                <a:cs typeface="Arial"/>
              </a:rPr>
              <a:t>w</a:t>
            </a:r>
            <a:r>
              <a:rPr sz="2000" spc="15" dirty="0">
                <a:latin typeface="Arial"/>
                <a:cs typeface="Arial"/>
              </a:rPr>
              <a:t>h</a:t>
            </a:r>
            <a:r>
              <a:rPr sz="2000" spc="65" dirty="0">
                <a:latin typeface="Arial"/>
                <a:cs typeface="Arial"/>
              </a:rPr>
              <a:t>i</a:t>
            </a:r>
            <a:r>
              <a:rPr sz="2000" spc="40" dirty="0">
                <a:latin typeface="Arial"/>
                <a:cs typeface="Arial"/>
              </a:rPr>
              <a:t>l</a:t>
            </a:r>
            <a:r>
              <a:rPr sz="2000" spc="-160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60" dirty="0">
                <a:latin typeface="Arial"/>
                <a:cs typeface="Arial"/>
              </a:rPr>
              <a:t>e</a:t>
            </a:r>
            <a:r>
              <a:rPr sz="2000" spc="-70" dirty="0">
                <a:latin typeface="Arial"/>
                <a:cs typeface="Arial"/>
              </a:rPr>
              <a:t>v</a:t>
            </a:r>
            <a:r>
              <a:rPr sz="2000" spc="-135" dirty="0">
                <a:latin typeface="Arial"/>
                <a:cs typeface="Arial"/>
              </a:rPr>
              <a:t>a</a:t>
            </a:r>
            <a:r>
              <a:rPr sz="2000" spc="40" dirty="0">
                <a:latin typeface="Arial"/>
                <a:cs typeface="Arial"/>
              </a:rPr>
              <a:t>l</a:t>
            </a:r>
            <a:r>
              <a:rPr sz="2000" dirty="0">
                <a:latin typeface="Arial"/>
                <a:cs typeface="Arial"/>
              </a:rPr>
              <a:t>u</a:t>
            </a:r>
            <a:r>
              <a:rPr sz="2000" spc="-155" dirty="0">
                <a:latin typeface="Arial"/>
                <a:cs typeface="Arial"/>
              </a:rPr>
              <a:t>a</a:t>
            </a:r>
            <a:r>
              <a:rPr sz="2000" spc="60" dirty="0">
                <a:latin typeface="Arial"/>
                <a:cs typeface="Arial"/>
              </a:rPr>
              <a:t>ti</a:t>
            </a:r>
            <a:r>
              <a:rPr sz="2000" spc="-35" dirty="0">
                <a:latin typeface="Arial"/>
                <a:cs typeface="Arial"/>
              </a:rPr>
              <a:t>o</a:t>
            </a:r>
            <a:r>
              <a:rPr sz="2000" spc="-5" dirty="0">
                <a:latin typeface="Arial"/>
                <a:cs typeface="Arial"/>
              </a:rPr>
              <a:t>n  </a:t>
            </a:r>
            <a:r>
              <a:rPr sz="2000" spc="-50" dirty="0">
                <a:solidFill>
                  <a:srgbClr val="00AF4F"/>
                </a:solidFill>
                <a:latin typeface="Arial"/>
                <a:cs typeface="Arial"/>
              </a:rPr>
              <a:t>questions </a:t>
            </a:r>
            <a:r>
              <a:rPr sz="2000" spc="-35" dirty="0">
                <a:latin typeface="Arial"/>
                <a:cs typeface="Arial"/>
              </a:rPr>
              <a:t>whether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35" dirty="0">
                <a:latin typeface="Arial"/>
                <a:cs typeface="Arial"/>
              </a:rPr>
              <a:t>project </a:t>
            </a:r>
            <a:r>
              <a:rPr sz="2000" spc="-65" dirty="0">
                <a:latin typeface="Arial"/>
                <a:cs typeface="Arial"/>
              </a:rPr>
              <a:t>is </a:t>
            </a:r>
            <a:r>
              <a:rPr sz="2000" spc="-20" dirty="0">
                <a:latin typeface="Arial"/>
                <a:cs typeface="Arial"/>
              </a:rPr>
              <a:t>on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5" dirty="0">
                <a:latin typeface="Arial"/>
                <a:cs typeface="Arial"/>
              </a:rPr>
              <a:t>right</a:t>
            </a:r>
            <a:r>
              <a:rPr sz="2000" spc="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track.</a:t>
            </a:r>
            <a:endParaRPr sz="2000">
              <a:latin typeface="Arial"/>
              <a:cs typeface="Arial"/>
            </a:endParaRPr>
          </a:p>
          <a:p>
            <a:pPr marL="506095" marR="20955" indent="-320040">
              <a:lnSpc>
                <a:spcPct val="150000"/>
              </a:lnSpc>
              <a:spcBef>
                <a:spcPts val="695"/>
              </a:spcBef>
              <a:buClr>
                <a:srgbClr val="6F2F9F"/>
              </a:buClr>
              <a:buSzPct val="90000"/>
              <a:buChar char=""/>
              <a:tabLst>
                <a:tab pos="506730" algn="l"/>
                <a:tab pos="507365" algn="l"/>
              </a:tabLst>
            </a:pPr>
            <a:r>
              <a:rPr sz="2000" spc="5" dirty="0">
                <a:latin typeface="Arial"/>
                <a:cs typeface="Arial"/>
              </a:rPr>
              <a:t>Monitoring </a:t>
            </a:r>
            <a:r>
              <a:rPr sz="2000" spc="-65" dirty="0">
                <a:latin typeface="Arial"/>
                <a:cs typeface="Arial"/>
              </a:rPr>
              <a:t>is </a:t>
            </a:r>
            <a:r>
              <a:rPr sz="2000" spc="-60" dirty="0">
                <a:latin typeface="Arial"/>
                <a:cs typeface="Arial"/>
              </a:rPr>
              <a:t>concerned </a:t>
            </a:r>
            <a:r>
              <a:rPr sz="2000" spc="35" dirty="0">
                <a:latin typeface="Arial"/>
                <a:cs typeface="Arial"/>
              </a:rPr>
              <a:t>with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5" dirty="0">
                <a:solidFill>
                  <a:srgbClr val="00AF4F"/>
                </a:solidFill>
                <a:latin typeface="Arial"/>
                <a:cs typeface="Arial"/>
              </a:rPr>
              <a:t>short-term </a:t>
            </a:r>
            <a:r>
              <a:rPr sz="2000" spc="-55" dirty="0">
                <a:solidFill>
                  <a:srgbClr val="00AF4F"/>
                </a:solidFill>
                <a:latin typeface="Arial"/>
                <a:cs typeface="Arial"/>
              </a:rPr>
              <a:t>performances </a:t>
            </a:r>
            <a:r>
              <a:rPr sz="2000" spc="-20" dirty="0">
                <a:latin typeface="Arial"/>
                <a:cs typeface="Arial"/>
              </a:rPr>
              <a:t>of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35" dirty="0">
                <a:latin typeface="Arial"/>
                <a:cs typeface="Arial"/>
              </a:rPr>
              <a:t>project  </a:t>
            </a:r>
            <a:r>
              <a:rPr sz="2000" spc="-10" dirty="0">
                <a:latin typeface="Arial"/>
                <a:cs typeface="Arial"/>
              </a:rPr>
              <a:t>while </a:t>
            </a:r>
            <a:r>
              <a:rPr sz="2000" spc="-45" dirty="0">
                <a:latin typeface="Arial"/>
                <a:cs typeface="Arial"/>
              </a:rPr>
              <a:t>evaluation </a:t>
            </a:r>
            <a:r>
              <a:rPr sz="2000" spc="-40" dirty="0">
                <a:latin typeface="Arial"/>
                <a:cs typeface="Arial"/>
              </a:rPr>
              <a:t>looks more </a:t>
            </a:r>
            <a:r>
              <a:rPr sz="2000" spc="-80" dirty="0">
                <a:latin typeface="Arial"/>
                <a:cs typeface="Arial"/>
              </a:rPr>
              <a:t>at </a:t>
            </a:r>
            <a:r>
              <a:rPr sz="2000" spc="-5" dirty="0">
                <a:solidFill>
                  <a:srgbClr val="00AF4F"/>
                </a:solidFill>
                <a:latin typeface="Arial"/>
                <a:cs typeface="Arial"/>
              </a:rPr>
              <a:t>long-term </a:t>
            </a:r>
            <a:r>
              <a:rPr sz="2000" spc="-70" dirty="0">
                <a:solidFill>
                  <a:srgbClr val="00AF4F"/>
                </a:solidFill>
                <a:latin typeface="Arial"/>
                <a:cs typeface="Arial"/>
              </a:rPr>
              <a:t>effects </a:t>
            </a:r>
            <a:r>
              <a:rPr sz="2000" spc="-20" dirty="0">
                <a:latin typeface="Arial"/>
                <a:cs typeface="Arial"/>
              </a:rPr>
              <a:t>of </a:t>
            </a:r>
            <a:r>
              <a:rPr sz="2000" spc="-35" dirty="0">
                <a:latin typeface="Arial"/>
                <a:cs typeface="Arial"/>
              </a:rPr>
              <a:t>project</a:t>
            </a:r>
            <a:r>
              <a:rPr sz="2000" spc="250" dirty="0">
                <a:latin typeface="Arial"/>
                <a:cs typeface="Arial"/>
              </a:rPr>
              <a:t> </a:t>
            </a:r>
            <a:r>
              <a:rPr sz="2000" spc="-85" dirty="0">
                <a:latin typeface="Arial"/>
                <a:cs typeface="Arial"/>
              </a:rPr>
              <a:t>goals.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51636" y="904747"/>
            <a:ext cx="16478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185" dirty="0">
                <a:solidFill>
                  <a:srgbClr val="BF0000"/>
                </a:solidFill>
                <a:latin typeface="Arial"/>
                <a:cs typeface="Arial"/>
              </a:rPr>
              <a:t>Cont…...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004" y="1690977"/>
            <a:ext cx="8549005" cy="450215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  <a:p>
            <a:pPr marL="506730" indent="-321310" algn="just">
              <a:lnSpc>
                <a:spcPct val="100000"/>
              </a:lnSpc>
              <a:spcBef>
                <a:spcPts val="575"/>
              </a:spcBef>
              <a:buClr>
                <a:srgbClr val="6F2F9F"/>
              </a:buClr>
              <a:buSzPct val="90000"/>
              <a:buChar char=""/>
              <a:tabLst>
                <a:tab pos="507365" algn="l"/>
              </a:tabLst>
            </a:pPr>
            <a:r>
              <a:rPr sz="2000" spc="5" dirty="0">
                <a:latin typeface="Arial"/>
                <a:cs typeface="Arial"/>
              </a:rPr>
              <a:t>Monitoring </a:t>
            </a:r>
            <a:r>
              <a:rPr sz="2000" spc="-60" dirty="0">
                <a:latin typeface="Arial"/>
                <a:cs typeface="Arial"/>
              </a:rPr>
              <a:t>tends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15" dirty="0">
                <a:solidFill>
                  <a:srgbClr val="00AF4F"/>
                </a:solidFill>
                <a:latin typeface="Arial"/>
                <a:cs typeface="Arial"/>
              </a:rPr>
              <a:t>underline </a:t>
            </a:r>
            <a:r>
              <a:rPr sz="2000" spc="15" dirty="0">
                <a:solidFill>
                  <a:srgbClr val="00AF4F"/>
                </a:solidFill>
                <a:latin typeface="Arial"/>
                <a:cs typeface="Arial"/>
              </a:rPr>
              <a:t>little </a:t>
            </a:r>
            <a:r>
              <a:rPr sz="2000" spc="-40" dirty="0">
                <a:solidFill>
                  <a:srgbClr val="00AF4F"/>
                </a:solidFill>
                <a:latin typeface="Arial"/>
                <a:cs typeface="Arial"/>
              </a:rPr>
              <a:t>problems </a:t>
            </a:r>
            <a:r>
              <a:rPr sz="2000" spc="-55" dirty="0">
                <a:latin typeface="Arial"/>
                <a:cs typeface="Arial"/>
              </a:rPr>
              <a:t>before </a:t>
            </a:r>
            <a:r>
              <a:rPr sz="2000" spc="-35" dirty="0">
                <a:latin typeface="Arial"/>
                <a:cs typeface="Arial"/>
              </a:rPr>
              <a:t>they </a:t>
            </a:r>
            <a:r>
              <a:rPr sz="2000" spc="-75" dirty="0">
                <a:latin typeface="Arial"/>
                <a:cs typeface="Arial"/>
              </a:rPr>
              <a:t>become</a:t>
            </a:r>
            <a:r>
              <a:rPr sz="2000" spc="310" dirty="0">
                <a:latin typeface="Arial"/>
                <a:cs typeface="Arial"/>
              </a:rPr>
              <a:t> </a:t>
            </a:r>
            <a:r>
              <a:rPr sz="2000" spc="-100" dirty="0">
                <a:latin typeface="Arial"/>
                <a:cs typeface="Arial"/>
              </a:rPr>
              <a:t>big</a:t>
            </a:r>
            <a:endParaRPr sz="2000">
              <a:latin typeface="Arial"/>
              <a:cs typeface="Arial"/>
            </a:endParaRPr>
          </a:p>
          <a:p>
            <a:pPr marL="506095" marR="9525" algn="just">
              <a:lnSpc>
                <a:spcPct val="150000"/>
              </a:lnSpc>
            </a:pPr>
            <a:r>
              <a:rPr sz="2000" spc="-95" dirty="0">
                <a:latin typeface="Arial"/>
                <a:cs typeface="Arial"/>
              </a:rPr>
              <a:t>ones </a:t>
            </a:r>
            <a:r>
              <a:rPr sz="2000" spc="-10" dirty="0">
                <a:latin typeface="Arial"/>
                <a:cs typeface="Arial"/>
              </a:rPr>
              <a:t>while </a:t>
            </a:r>
            <a:r>
              <a:rPr sz="2000" spc="-40" dirty="0">
                <a:latin typeface="Arial"/>
                <a:cs typeface="Arial"/>
              </a:rPr>
              <a:t>evaluation </a:t>
            </a:r>
            <a:r>
              <a:rPr sz="2000" spc="-65" dirty="0">
                <a:latin typeface="Arial"/>
                <a:cs typeface="Arial"/>
              </a:rPr>
              <a:t>is </a:t>
            </a:r>
            <a:r>
              <a:rPr sz="2000" spc="-160" dirty="0">
                <a:latin typeface="Arial"/>
                <a:cs typeface="Arial"/>
              </a:rPr>
              <a:t>a </a:t>
            </a:r>
            <a:r>
              <a:rPr sz="2000" spc="-65" dirty="0">
                <a:solidFill>
                  <a:srgbClr val="00AF4F"/>
                </a:solidFill>
                <a:latin typeface="Arial"/>
                <a:cs typeface="Arial"/>
              </a:rPr>
              <a:t>systematic </a:t>
            </a:r>
            <a:r>
              <a:rPr sz="2000" spc="-30" dirty="0">
                <a:solidFill>
                  <a:srgbClr val="00AF4F"/>
                </a:solidFill>
                <a:latin typeface="Arial"/>
                <a:cs typeface="Arial"/>
              </a:rPr>
              <a:t>examination </a:t>
            </a:r>
            <a:r>
              <a:rPr sz="2000" spc="-20" dirty="0">
                <a:latin typeface="Arial"/>
                <a:cs typeface="Arial"/>
              </a:rPr>
              <a:t>of </a:t>
            </a:r>
            <a:r>
              <a:rPr sz="2000" spc="-160" dirty="0">
                <a:latin typeface="Arial"/>
                <a:cs typeface="Arial"/>
              </a:rPr>
              <a:t>a </a:t>
            </a:r>
            <a:r>
              <a:rPr sz="2000" spc="-35" dirty="0">
                <a:latin typeface="Arial"/>
                <a:cs typeface="Arial"/>
              </a:rPr>
              <a:t>project </a:t>
            </a:r>
            <a:r>
              <a:rPr sz="2000" dirty="0">
                <a:latin typeface="Arial"/>
                <a:cs typeface="Arial"/>
              </a:rPr>
              <a:t>to  </a:t>
            </a:r>
            <a:r>
              <a:rPr sz="2000" spc="-30" dirty="0">
                <a:latin typeface="Arial"/>
                <a:cs typeface="Arial"/>
              </a:rPr>
              <a:t>determine </a:t>
            </a:r>
            <a:r>
              <a:rPr sz="2000" spc="-25" dirty="0">
                <a:latin typeface="Arial"/>
                <a:cs typeface="Arial"/>
              </a:rPr>
              <a:t>its </a:t>
            </a:r>
            <a:r>
              <a:rPr sz="2000" spc="-45" dirty="0">
                <a:latin typeface="Arial"/>
                <a:cs typeface="Arial"/>
              </a:rPr>
              <a:t>efficiency, </a:t>
            </a:r>
            <a:r>
              <a:rPr sz="2000" spc="-75" dirty="0">
                <a:latin typeface="Arial"/>
                <a:cs typeface="Arial"/>
              </a:rPr>
              <a:t>effectiveness, </a:t>
            </a:r>
            <a:r>
              <a:rPr sz="2000" spc="-15" dirty="0">
                <a:latin typeface="Arial"/>
                <a:cs typeface="Arial"/>
              </a:rPr>
              <a:t>impact, </a:t>
            </a:r>
            <a:r>
              <a:rPr sz="2000" spc="-40" dirty="0">
                <a:latin typeface="Arial"/>
                <a:cs typeface="Arial"/>
              </a:rPr>
              <a:t>sustainability, </a:t>
            </a:r>
            <a:r>
              <a:rPr sz="2000" spc="-50" dirty="0">
                <a:latin typeface="Arial"/>
                <a:cs typeface="Arial"/>
              </a:rPr>
              <a:t>and </a:t>
            </a:r>
            <a:r>
              <a:rPr sz="2000" spc="-20" dirty="0">
                <a:latin typeface="Arial"/>
                <a:cs typeface="Arial"/>
              </a:rPr>
              <a:t>the  </a:t>
            </a:r>
            <a:r>
              <a:rPr sz="2000" spc="-85" dirty="0">
                <a:latin typeface="Arial"/>
                <a:cs typeface="Arial"/>
              </a:rPr>
              <a:t>relevance </a:t>
            </a:r>
            <a:r>
              <a:rPr sz="2000" spc="-20" dirty="0">
                <a:latin typeface="Arial"/>
                <a:cs typeface="Arial"/>
              </a:rPr>
              <a:t>of </a:t>
            </a:r>
            <a:r>
              <a:rPr sz="2000" spc="-25" dirty="0">
                <a:latin typeface="Arial"/>
                <a:cs typeface="Arial"/>
              </a:rPr>
              <a:t>its</a:t>
            </a:r>
            <a:r>
              <a:rPr sz="2000" spc="175" dirty="0">
                <a:latin typeface="Arial"/>
                <a:cs typeface="Arial"/>
              </a:rPr>
              <a:t> </a:t>
            </a:r>
            <a:r>
              <a:rPr sz="2000" spc="-45" dirty="0">
                <a:latin typeface="Arial"/>
                <a:cs typeface="Arial"/>
              </a:rPr>
              <a:t>objectives.</a:t>
            </a:r>
            <a:endParaRPr sz="2000">
              <a:latin typeface="Arial"/>
              <a:cs typeface="Arial"/>
            </a:endParaRPr>
          </a:p>
          <a:p>
            <a:pPr marL="506730" marR="5715" indent="-320675" algn="just">
              <a:lnSpc>
                <a:spcPct val="150000"/>
              </a:lnSpc>
              <a:spcBef>
                <a:spcPts val="695"/>
              </a:spcBef>
              <a:buClr>
                <a:srgbClr val="6F2F9F"/>
              </a:buClr>
              <a:buSzPct val="90000"/>
              <a:buChar char=""/>
              <a:tabLst>
                <a:tab pos="506730" algn="l"/>
              </a:tabLst>
            </a:pPr>
            <a:r>
              <a:rPr sz="2000" spc="-30" dirty="0">
                <a:latin typeface="Arial"/>
                <a:cs typeface="Arial"/>
              </a:rPr>
              <a:t>Traditionally, </a:t>
            </a:r>
            <a:r>
              <a:rPr sz="2000" spc="-40" dirty="0">
                <a:latin typeface="Arial"/>
                <a:cs typeface="Arial"/>
              </a:rPr>
              <a:t>evaluation </a:t>
            </a:r>
            <a:r>
              <a:rPr sz="2000" spc="-114" dirty="0">
                <a:latin typeface="Arial"/>
                <a:cs typeface="Arial"/>
              </a:rPr>
              <a:t>has </a:t>
            </a:r>
            <a:r>
              <a:rPr sz="2000" spc="-85" dirty="0">
                <a:latin typeface="Arial"/>
                <a:cs typeface="Arial"/>
              </a:rPr>
              <a:t>been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75" dirty="0">
                <a:solidFill>
                  <a:srgbClr val="00AF4F"/>
                </a:solidFill>
                <a:latin typeface="Arial"/>
                <a:cs typeface="Arial"/>
              </a:rPr>
              <a:t>last </a:t>
            </a:r>
            <a:r>
              <a:rPr sz="2000" spc="-80" dirty="0">
                <a:solidFill>
                  <a:srgbClr val="00AF4F"/>
                </a:solidFill>
                <a:latin typeface="Arial"/>
                <a:cs typeface="Arial"/>
              </a:rPr>
              <a:t>step </a:t>
            </a:r>
            <a:r>
              <a:rPr sz="2000" spc="30" dirty="0">
                <a:latin typeface="Arial"/>
                <a:cs typeface="Arial"/>
              </a:rPr>
              <a:t>in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35" dirty="0">
                <a:latin typeface="Arial"/>
                <a:cs typeface="Arial"/>
              </a:rPr>
              <a:t>project </a:t>
            </a:r>
            <a:r>
              <a:rPr sz="2000" spc="-10" dirty="0">
                <a:latin typeface="Arial"/>
                <a:cs typeface="Arial"/>
              </a:rPr>
              <a:t>life </a:t>
            </a:r>
            <a:r>
              <a:rPr sz="2000" spc="-70" dirty="0">
                <a:latin typeface="Arial"/>
                <a:cs typeface="Arial"/>
              </a:rPr>
              <a:t>cycle </a:t>
            </a:r>
            <a:r>
              <a:rPr sz="2000" spc="-160" dirty="0">
                <a:latin typeface="Arial"/>
                <a:cs typeface="Arial"/>
              </a:rPr>
              <a:t>and  </a:t>
            </a:r>
            <a:r>
              <a:rPr sz="2000" spc="30" dirty="0">
                <a:latin typeface="Arial"/>
                <a:cs typeface="Arial"/>
              </a:rPr>
              <a:t>in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35" dirty="0">
                <a:latin typeface="Arial"/>
                <a:cs typeface="Arial"/>
              </a:rPr>
              <a:t>project </a:t>
            </a:r>
            <a:r>
              <a:rPr sz="2000" spc="-50" dirty="0">
                <a:latin typeface="Arial"/>
                <a:cs typeface="Arial"/>
              </a:rPr>
              <a:t>development</a:t>
            </a:r>
            <a:r>
              <a:rPr sz="2000" spc="295" dirty="0">
                <a:latin typeface="Arial"/>
                <a:cs typeface="Arial"/>
              </a:rPr>
              <a:t> </a:t>
            </a:r>
            <a:r>
              <a:rPr sz="2000" spc="-90" dirty="0">
                <a:latin typeface="Arial"/>
                <a:cs typeface="Arial"/>
              </a:rPr>
              <a:t>process.</a:t>
            </a:r>
            <a:endParaRPr sz="2000">
              <a:latin typeface="Arial"/>
              <a:cs typeface="Arial"/>
            </a:endParaRPr>
          </a:p>
          <a:p>
            <a:pPr marL="506095" marR="5080" indent="-320040" algn="just">
              <a:lnSpc>
                <a:spcPct val="150000"/>
              </a:lnSpc>
              <a:spcBef>
                <a:spcPts val="700"/>
              </a:spcBef>
              <a:buClr>
                <a:srgbClr val="6F2F9F"/>
              </a:buClr>
              <a:buSzPct val="90000"/>
              <a:buChar char=""/>
              <a:tabLst>
                <a:tab pos="507365" algn="l"/>
              </a:tabLst>
            </a:pPr>
            <a:r>
              <a:rPr sz="2000" spc="-85" dirty="0">
                <a:latin typeface="Arial"/>
                <a:cs typeface="Arial"/>
              </a:rPr>
              <a:t>However, </a:t>
            </a:r>
            <a:r>
              <a:rPr sz="2000" spc="30" dirty="0">
                <a:latin typeface="Arial"/>
                <a:cs typeface="Arial"/>
              </a:rPr>
              <a:t>it </a:t>
            </a:r>
            <a:r>
              <a:rPr sz="2000" spc="-95" dirty="0">
                <a:solidFill>
                  <a:srgbClr val="FF0000"/>
                </a:solidFill>
                <a:latin typeface="Arial"/>
                <a:cs typeface="Arial"/>
              </a:rPr>
              <a:t>does 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not </a:t>
            </a:r>
            <a:r>
              <a:rPr sz="2000" spc="-75" dirty="0">
                <a:latin typeface="Arial"/>
                <a:cs typeface="Arial"/>
              </a:rPr>
              <a:t>make </a:t>
            </a:r>
            <a:r>
              <a:rPr sz="2000" spc="-135" dirty="0">
                <a:latin typeface="Arial"/>
                <a:cs typeface="Arial"/>
              </a:rPr>
              <a:t>sense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30" dirty="0">
                <a:latin typeface="Arial"/>
                <a:cs typeface="Arial"/>
              </a:rPr>
              <a:t>wait </a:t>
            </a:r>
            <a:r>
              <a:rPr sz="2000" spc="30" dirty="0">
                <a:latin typeface="Arial"/>
                <a:cs typeface="Arial"/>
              </a:rPr>
              <a:t>until </a:t>
            </a:r>
            <a:r>
              <a:rPr sz="2000" spc="-20" dirty="0">
                <a:latin typeface="Arial"/>
                <a:cs typeface="Arial"/>
              </a:rPr>
              <a:t>the </a:t>
            </a:r>
            <a:r>
              <a:rPr sz="2000" spc="-35" dirty="0">
                <a:latin typeface="Arial"/>
                <a:cs typeface="Arial"/>
              </a:rPr>
              <a:t>project </a:t>
            </a:r>
            <a:r>
              <a:rPr sz="2000" spc="-65" dirty="0">
                <a:latin typeface="Arial"/>
                <a:cs typeface="Arial"/>
              </a:rPr>
              <a:t>is </a:t>
            </a:r>
            <a:r>
              <a:rPr sz="2000" spc="-20" dirty="0">
                <a:latin typeface="Arial"/>
                <a:cs typeface="Arial"/>
              </a:rPr>
              <a:t>finished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245" dirty="0">
                <a:latin typeface="Arial"/>
                <a:cs typeface="Arial"/>
              </a:rPr>
              <a:t>ask 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35" dirty="0">
                <a:latin typeface="Arial"/>
                <a:cs typeface="Arial"/>
              </a:rPr>
              <a:t>question </a:t>
            </a:r>
            <a:r>
              <a:rPr sz="2000" spc="20" dirty="0">
                <a:latin typeface="Arial"/>
                <a:cs typeface="Arial"/>
              </a:rPr>
              <a:t>“Did </a:t>
            </a:r>
            <a:r>
              <a:rPr sz="2000" spc="-100" dirty="0">
                <a:latin typeface="Arial"/>
                <a:cs typeface="Arial"/>
              </a:rPr>
              <a:t>we </a:t>
            </a:r>
            <a:r>
              <a:rPr sz="2000" spc="-15" dirty="0">
                <a:latin typeface="Arial"/>
                <a:cs typeface="Arial"/>
              </a:rPr>
              <a:t>do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5" dirty="0">
                <a:latin typeface="Arial"/>
                <a:cs typeface="Arial"/>
              </a:rPr>
              <a:t>right </a:t>
            </a:r>
            <a:r>
              <a:rPr sz="2000" spc="-30" dirty="0">
                <a:latin typeface="Arial"/>
                <a:cs typeface="Arial"/>
              </a:rPr>
              <a:t>thing?” </a:t>
            </a:r>
            <a:r>
              <a:rPr sz="2000" spc="-40" dirty="0">
                <a:latin typeface="Arial"/>
                <a:cs typeface="Arial"/>
              </a:rPr>
              <a:t>Indeed, </a:t>
            </a:r>
            <a:r>
              <a:rPr sz="2000" spc="-45" dirty="0">
                <a:latin typeface="Arial"/>
                <a:cs typeface="Arial"/>
              </a:rPr>
              <a:t>you </a:t>
            </a:r>
            <a:r>
              <a:rPr sz="2000" spc="-25" dirty="0">
                <a:latin typeface="Arial"/>
                <a:cs typeface="Arial"/>
              </a:rPr>
              <a:t>could </a:t>
            </a:r>
            <a:r>
              <a:rPr sz="2000" spc="-75" dirty="0">
                <a:latin typeface="Arial"/>
                <a:cs typeface="Arial"/>
              </a:rPr>
              <a:t>evaluate </a:t>
            </a:r>
            <a:r>
              <a:rPr sz="2000" spc="-20" dirty="0">
                <a:latin typeface="Arial"/>
                <a:cs typeface="Arial"/>
              </a:rPr>
              <a:t>the  </a:t>
            </a:r>
            <a:r>
              <a:rPr sz="2000" spc="-80" dirty="0">
                <a:latin typeface="Arial"/>
                <a:cs typeface="Arial"/>
              </a:rPr>
              <a:t>effectiveness at </a:t>
            </a:r>
            <a:r>
              <a:rPr sz="2000" spc="-105" dirty="0">
                <a:latin typeface="Arial"/>
                <a:cs typeface="Arial"/>
              </a:rPr>
              <a:t>each </a:t>
            </a:r>
            <a:r>
              <a:rPr sz="2000" spc="-120" dirty="0">
                <a:latin typeface="Arial"/>
                <a:cs typeface="Arial"/>
              </a:rPr>
              <a:t>stage </a:t>
            </a:r>
            <a:r>
              <a:rPr sz="2000" spc="-20" dirty="0">
                <a:latin typeface="Arial"/>
                <a:cs typeface="Arial"/>
              </a:rPr>
              <a:t>of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35" dirty="0">
                <a:latin typeface="Arial"/>
                <a:cs typeface="Arial"/>
              </a:rPr>
              <a:t>project </a:t>
            </a:r>
            <a:r>
              <a:rPr sz="2000" spc="-10" dirty="0">
                <a:latin typeface="Arial"/>
                <a:cs typeface="Arial"/>
              </a:rPr>
              <a:t>life</a:t>
            </a:r>
            <a:r>
              <a:rPr sz="2000" spc="-350" dirty="0">
                <a:latin typeface="Arial"/>
                <a:cs typeface="Arial"/>
              </a:rPr>
              <a:t> </a:t>
            </a:r>
            <a:r>
              <a:rPr sz="2000" spc="-60" dirty="0">
                <a:latin typeface="Arial"/>
                <a:cs typeface="Arial"/>
              </a:rPr>
              <a:t>cycle.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48588" y="901700"/>
            <a:ext cx="16484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185" dirty="0">
                <a:solidFill>
                  <a:srgbClr val="BF0000"/>
                </a:solidFill>
                <a:latin typeface="Arial"/>
                <a:cs typeface="Arial"/>
              </a:rPr>
              <a:t>Cont…...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004" y="1742948"/>
            <a:ext cx="1143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0739" y="1875840"/>
            <a:ext cx="8367395" cy="4911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marR="6985" indent="-320040">
              <a:lnSpc>
                <a:spcPct val="150000"/>
              </a:lnSpc>
              <a:spcBef>
                <a:spcPts val="100"/>
              </a:spcBef>
              <a:buClr>
                <a:srgbClr val="6F2F9F"/>
              </a:buClr>
              <a:buSzPct val="90000"/>
              <a:buChar char=""/>
              <a:tabLst>
                <a:tab pos="332740" algn="l"/>
                <a:tab pos="333375" algn="l"/>
                <a:tab pos="7306309" algn="l"/>
              </a:tabLst>
            </a:pPr>
            <a:r>
              <a:rPr sz="2000" spc="-40" dirty="0">
                <a:latin typeface="Arial"/>
                <a:cs typeface="Arial"/>
              </a:rPr>
              <a:t>M&amp;E  </a:t>
            </a:r>
            <a:r>
              <a:rPr sz="2000" spc="-85" dirty="0">
                <a:latin typeface="Arial"/>
                <a:cs typeface="Arial"/>
              </a:rPr>
              <a:t>can  </a:t>
            </a:r>
            <a:r>
              <a:rPr sz="2000" spc="-15" dirty="0">
                <a:latin typeface="Arial"/>
                <a:cs typeface="Arial"/>
              </a:rPr>
              <a:t>help </a:t>
            </a:r>
            <a:r>
              <a:rPr sz="2000" spc="-85" dirty="0">
                <a:latin typeface="Arial"/>
                <a:cs typeface="Arial"/>
              </a:rPr>
              <a:t>an  </a:t>
            </a:r>
            <a:r>
              <a:rPr sz="2000" spc="-30" dirty="0">
                <a:latin typeface="Arial"/>
                <a:cs typeface="Arial"/>
              </a:rPr>
              <a:t>organization 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55" dirty="0">
                <a:solidFill>
                  <a:srgbClr val="00AF4F"/>
                </a:solidFill>
                <a:latin typeface="Arial"/>
                <a:cs typeface="Arial"/>
              </a:rPr>
              <a:t>extract</a:t>
            </a:r>
            <a:r>
              <a:rPr sz="2000" spc="-130" dirty="0">
                <a:solidFill>
                  <a:srgbClr val="00AF4F"/>
                </a:solidFill>
                <a:latin typeface="Arial"/>
                <a:cs typeface="Arial"/>
              </a:rPr>
              <a:t> </a:t>
            </a:r>
            <a:r>
              <a:rPr sz="2000" spc="-60" dirty="0">
                <a:solidFill>
                  <a:srgbClr val="00AF4F"/>
                </a:solidFill>
                <a:latin typeface="Arial"/>
                <a:cs typeface="Arial"/>
              </a:rPr>
              <a:t>relevant</a:t>
            </a:r>
            <a:r>
              <a:rPr sz="2000" spc="360" dirty="0">
                <a:solidFill>
                  <a:srgbClr val="00AF4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00AF4F"/>
                </a:solidFill>
                <a:latin typeface="Arial"/>
                <a:cs typeface="Arial"/>
              </a:rPr>
              <a:t>information	</a:t>
            </a:r>
            <a:r>
              <a:rPr sz="2000" dirty="0">
                <a:latin typeface="Arial"/>
                <a:cs typeface="Arial"/>
              </a:rPr>
              <a:t>from </a:t>
            </a:r>
            <a:r>
              <a:rPr sz="2000" spc="-90" dirty="0">
                <a:latin typeface="Arial"/>
                <a:cs typeface="Arial"/>
              </a:rPr>
              <a:t>past  </a:t>
            </a:r>
            <a:r>
              <a:rPr sz="2000" spc="-50" dirty="0">
                <a:latin typeface="Arial"/>
                <a:cs typeface="Arial"/>
              </a:rPr>
              <a:t>and </a:t>
            </a:r>
            <a:r>
              <a:rPr sz="2000" spc="-35" dirty="0">
                <a:latin typeface="Arial"/>
                <a:cs typeface="Arial"/>
              </a:rPr>
              <a:t>ongoing activities </a:t>
            </a:r>
            <a:r>
              <a:rPr sz="2000" spc="-20" dirty="0">
                <a:latin typeface="Arial"/>
                <a:cs typeface="Arial"/>
              </a:rPr>
              <a:t>that </a:t>
            </a:r>
            <a:r>
              <a:rPr sz="2000" spc="-85" dirty="0">
                <a:latin typeface="Arial"/>
                <a:cs typeface="Arial"/>
              </a:rPr>
              <a:t>can be </a:t>
            </a:r>
            <a:r>
              <a:rPr sz="2000" spc="-90" dirty="0">
                <a:latin typeface="Arial"/>
                <a:cs typeface="Arial"/>
              </a:rPr>
              <a:t>used </a:t>
            </a:r>
            <a:r>
              <a:rPr sz="2000" spc="-175" dirty="0">
                <a:latin typeface="Arial"/>
                <a:cs typeface="Arial"/>
              </a:rPr>
              <a:t>as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100" dirty="0">
                <a:solidFill>
                  <a:srgbClr val="00AF4F"/>
                </a:solidFill>
                <a:latin typeface="Arial"/>
                <a:cs typeface="Arial"/>
              </a:rPr>
              <a:t>basis </a:t>
            </a:r>
            <a:r>
              <a:rPr sz="2000" spc="-10" dirty="0">
                <a:solidFill>
                  <a:srgbClr val="00AF4F"/>
                </a:solidFill>
                <a:latin typeface="Arial"/>
                <a:cs typeface="Arial"/>
              </a:rPr>
              <a:t>for </a:t>
            </a:r>
            <a:r>
              <a:rPr sz="2000" spc="-5" dirty="0">
                <a:solidFill>
                  <a:srgbClr val="00AF4F"/>
                </a:solidFill>
                <a:latin typeface="Arial"/>
                <a:cs typeface="Arial"/>
              </a:rPr>
              <a:t>future</a:t>
            </a:r>
            <a:r>
              <a:rPr sz="2000" spc="225" dirty="0">
                <a:solidFill>
                  <a:srgbClr val="00AF4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AF4F"/>
                </a:solidFill>
                <a:latin typeface="Arial"/>
                <a:cs typeface="Arial"/>
              </a:rPr>
              <a:t>planning</a:t>
            </a:r>
            <a:r>
              <a:rPr sz="2000" spc="-5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332740" marR="5080" indent="-320675">
              <a:lnSpc>
                <a:spcPct val="150000"/>
              </a:lnSpc>
              <a:spcBef>
                <a:spcPts val="695"/>
              </a:spcBef>
              <a:buClr>
                <a:srgbClr val="6F2F9F"/>
              </a:buClr>
              <a:buSzPct val="90000"/>
              <a:buChar char=""/>
              <a:tabLst>
                <a:tab pos="332105" algn="l"/>
                <a:tab pos="332740" algn="l"/>
                <a:tab pos="5736590" algn="l"/>
              </a:tabLst>
            </a:pPr>
            <a:r>
              <a:rPr sz="2000" spc="-10" dirty="0">
                <a:latin typeface="Arial"/>
                <a:cs typeface="Arial"/>
              </a:rPr>
              <a:t>A </a:t>
            </a:r>
            <a:r>
              <a:rPr sz="2000" spc="-25" dirty="0">
                <a:latin typeface="Arial"/>
                <a:cs typeface="Arial"/>
              </a:rPr>
              <a:t>structured  </a:t>
            </a:r>
            <a:r>
              <a:rPr sz="2000" spc="-35" dirty="0">
                <a:latin typeface="Arial"/>
                <a:cs typeface="Arial"/>
              </a:rPr>
              <a:t>M&amp;E  </a:t>
            </a:r>
            <a:r>
              <a:rPr sz="2000" spc="-50" dirty="0">
                <a:latin typeface="Arial"/>
                <a:cs typeface="Arial"/>
              </a:rPr>
              <a:t>approach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00" dirty="0">
                <a:latin typeface="Arial"/>
                <a:cs typeface="Arial"/>
              </a:rPr>
              <a:t>makes</a:t>
            </a:r>
            <a:r>
              <a:rPr sz="2000" spc="165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information	</a:t>
            </a:r>
            <a:r>
              <a:rPr sz="2000" spc="-65" dirty="0">
                <a:latin typeface="Arial"/>
                <a:cs typeface="Arial"/>
              </a:rPr>
              <a:t>available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25" dirty="0">
                <a:solidFill>
                  <a:srgbClr val="00AF4F"/>
                </a:solidFill>
                <a:latin typeface="Arial"/>
                <a:cs typeface="Arial"/>
              </a:rPr>
              <a:t>support </a:t>
            </a:r>
            <a:r>
              <a:rPr sz="2000" spc="-30" dirty="0">
                <a:latin typeface="Arial"/>
                <a:cs typeface="Arial"/>
              </a:rPr>
              <a:t>the  </a:t>
            </a:r>
            <a:r>
              <a:rPr sz="2000" spc="-15" dirty="0">
                <a:latin typeface="Arial"/>
                <a:cs typeface="Arial"/>
              </a:rPr>
              <a:t>implementation </a:t>
            </a:r>
            <a:r>
              <a:rPr sz="2000" spc="-20" dirty="0">
                <a:latin typeface="Arial"/>
                <a:cs typeface="Arial"/>
              </a:rPr>
              <a:t>of </a:t>
            </a:r>
            <a:r>
              <a:rPr sz="2000" spc="-45" dirty="0">
                <a:latin typeface="Arial"/>
                <a:cs typeface="Arial"/>
              </a:rPr>
              <a:t>projects </a:t>
            </a:r>
            <a:r>
              <a:rPr sz="2000" spc="-50" dirty="0">
                <a:latin typeface="Arial"/>
                <a:cs typeface="Arial"/>
              </a:rPr>
              <a:t>and </a:t>
            </a:r>
            <a:r>
              <a:rPr sz="2000" spc="-10" dirty="0">
                <a:latin typeface="Arial"/>
                <a:cs typeface="Arial"/>
              </a:rPr>
              <a:t>which </a:t>
            </a:r>
            <a:r>
              <a:rPr sz="2000" spc="-85" dirty="0">
                <a:latin typeface="Arial"/>
                <a:cs typeface="Arial"/>
              </a:rPr>
              <a:t>enhance </a:t>
            </a:r>
            <a:r>
              <a:rPr sz="2000" spc="-35" dirty="0">
                <a:solidFill>
                  <a:srgbClr val="00AF4F"/>
                </a:solidFill>
                <a:latin typeface="Arial"/>
                <a:cs typeface="Arial"/>
              </a:rPr>
              <a:t>project</a:t>
            </a:r>
            <a:r>
              <a:rPr sz="2000" spc="305" dirty="0">
                <a:solidFill>
                  <a:srgbClr val="00AF4F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00AF4F"/>
                </a:solidFill>
                <a:latin typeface="Arial"/>
                <a:cs typeface="Arial"/>
              </a:rPr>
              <a:t>sustainability</a:t>
            </a:r>
            <a:r>
              <a:rPr sz="2000" spc="-15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332740" marR="19050" indent="-320040">
              <a:lnSpc>
                <a:spcPct val="150000"/>
              </a:lnSpc>
              <a:spcBef>
                <a:spcPts val="695"/>
              </a:spcBef>
              <a:buClr>
                <a:srgbClr val="6F2F9F"/>
              </a:buClr>
              <a:buSzPct val="90000"/>
              <a:buChar char=""/>
              <a:tabLst>
                <a:tab pos="332740" algn="l"/>
                <a:tab pos="333375" algn="l"/>
                <a:tab pos="6019800" algn="l"/>
              </a:tabLst>
            </a:pPr>
            <a:r>
              <a:rPr sz="2000" spc="-40" dirty="0">
                <a:latin typeface="Arial"/>
                <a:cs typeface="Arial"/>
              </a:rPr>
              <a:t>M&amp;E  </a:t>
            </a:r>
            <a:r>
              <a:rPr sz="2000" spc="-85" dirty="0">
                <a:latin typeface="Arial"/>
                <a:cs typeface="Arial"/>
              </a:rPr>
              <a:t>can </a:t>
            </a:r>
            <a:r>
              <a:rPr sz="2000" spc="-55" dirty="0">
                <a:latin typeface="Arial"/>
                <a:cs typeface="Arial"/>
              </a:rPr>
              <a:t>helps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40" dirty="0">
                <a:solidFill>
                  <a:srgbClr val="00AF4F"/>
                </a:solidFill>
                <a:latin typeface="Arial"/>
                <a:cs typeface="Arial"/>
              </a:rPr>
              <a:t>strength</a:t>
            </a:r>
            <a:r>
              <a:rPr sz="2000" spc="330" dirty="0">
                <a:solidFill>
                  <a:srgbClr val="00AF4F"/>
                </a:solidFill>
                <a:latin typeface="Arial"/>
                <a:cs typeface="Arial"/>
              </a:rPr>
              <a:t> </a:t>
            </a:r>
            <a:r>
              <a:rPr sz="2000" spc="-35" dirty="0">
                <a:latin typeface="Arial"/>
                <a:cs typeface="Arial"/>
              </a:rPr>
              <a:t>project</a:t>
            </a:r>
            <a:r>
              <a:rPr sz="2000" spc="229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implementation	</a:t>
            </a:r>
            <a:r>
              <a:rPr sz="2000" spc="-45" dirty="0">
                <a:latin typeface="Arial"/>
                <a:cs typeface="Arial"/>
              </a:rPr>
              <a:t>and </a:t>
            </a:r>
            <a:r>
              <a:rPr sz="2000" spc="-85" dirty="0">
                <a:latin typeface="Arial"/>
                <a:cs typeface="Arial"/>
              </a:rPr>
              <a:t>encourage </a:t>
            </a:r>
            <a:r>
              <a:rPr sz="2000" spc="-55" dirty="0">
                <a:latin typeface="Arial"/>
                <a:cs typeface="Arial"/>
              </a:rPr>
              <a:t>useful </a:t>
            </a:r>
            <a:r>
              <a:rPr sz="2000" spc="-55" dirty="0">
                <a:solidFill>
                  <a:srgbClr val="00AF4F"/>
                </a:solidFill>
                <a:latin typeface="Arial"/>
                <a:cs typeface="Arial"/>
              </a:rPr>
              <a:t> </a:t>
            </a:r>
            <a:r>
              <a:rPr sz="2000" spc="-40" dirty="0">
                <a:solidFill>
                  <a:srgbClr val="00AF4F"/>
                </a:solidFill>
                <a:latin typeface="Arial"/>
                <a:cs typeface="Arial"/>
              </a:rPr>
              <a:t>partnerships </a:t>
            </a:r>
            <a:r>
              <a:rPr sz="2000" spc="30" dirty="0">
                <a:latin typeface="Arial"/>
                <a:cs typeface="Arial"/>
              </a:rPr>
              <a:t>with </a:t>
            </a:r>
            <a:r>
              <a:rPr sz="2000" spc="-80" dirty="0">
                <a:latin typeface="Arial"/>
                <a:cs typeface="Arial"/>
              </a:rPr>
              <a:t>key</a:t>
            </a:r>
            <a:r>
              <a:rPr sz="2000" spc="-285" dirty="0">
                <a:latin typeface="Arial"/>
                <a:cs typeface="Arial"/>
              </a:rPr>
              <a:t> </a:t>
            </a:r>
            <a:r>
              <a:rPr sz="2000" spc="-45" dirty="0">
                <a:latin typeface="Arial"/>
                <a:cs typeface="Arial"/>
              </a:rPr>
              <a:t>stakeholders.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2000" b="1" u="sng" spc="-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The</a:t>
            </a:r>
            <a:r>
              <a:rPr sz="2000" b="1" u="sng" spc="-140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 </a:t>
            </a:r>
            <a:r>
              <a:rPr sz="2000" b="1" u="sng" spc="10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main</a:t>
            </a:r>
            <a:r>
              <a:rPr sz="2000" b="1" u="sng" spc="-12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 </a:t>
            </a:r>
            <a:r>
              <a:rPr sz="2000" b="1" u="sng" spc="-50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objectives</a:t>
            </a:r>
            <a:r>
              <a:rPr sz="2000" b="1" u="sng" spc="-150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 </a:t>
            </a:r>
            <a:r>
              <a:rPr sz="2000" b="1" u="sng" spc="-1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of </a:t>
            </a:r>
            <a:r>
              <a:rPr sz="2000" b="1" u="sng" spc="-20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M&amp;E</a:t>
            </a:r>
            <a:r>
              <a:rPr sz="2000" b="1" u="sng" spc="-12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 </a:t>
            </a:r>
            <a:r>
              <a:rPr sz="2000" b="1" u="sng" spc="-30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are</a:t>
            </a:r>
            <a:r>
              <a:rPr sz="2000" b="1" u="sng" spc="-90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 </a:t>
            </a:r>
            <a:r>
              <a:rPr sz="2000" b="1" u="sng" spc="-100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:</a:t>
            </a:r>
            <a:r>
              <a:rPr sz="2000" b="1" u="sng" spc="-70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 </a:t>
            </a:r>
            <a:endParaRPr sz="2000">
              <a:latin typeface="Arial"/>
              <a:cs typeface="Arial"/>
            </a:endParaRPr>
          </a:p>
          <a:p>
            <a:pPr marL="652780" lvl="1" indent="-274955">
              <a:lnSpc>
                <a:spcPct val="100000"/>
              </a:lnSpc>
              <a:spcBef>
                <a:spcPts val="1440"/>
              </a:spcBef>
              <a:buClr>
                <a:srgbClr val="6F2F9F"/>
              </a:buClr>
              <a:buSzPct val="90000"/>
              <a:buChar char=""/>
              <a:tabLst>
                <a:tab pos="652780" algn="l"/>
              </a:tabLst>
            </a:pPr>
            <a:r>
              <a:rPr sz="2000" spc="-85" dirty="0">
                <a:latin typeface="Arial"/>
                <a:cs typeface="Arial"/>
              </a:rPr>
              <a:t>Ensure </a:t>
            </a:r>
            <a:r>
              <a:rPr sz="2000" spc="-5" dirty="0">
                <a:latin typeface="Arial"/>
                <a:cs typeface="Arial"/>
              </a:rPr>
              <a:t>informed</a:t>
            </a:r>
            <a:r>
              <a:rPr sz="2000" spc="21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decision-making</a:t>
            </a:r>
            <a:endParaRPr sz="2000">
              <a:latin typeface="Arial"/>
              <a:cs typeface="Arial"/>
            </a:endParaRPr>
          </a:p>
          <a:p>
            <a:pPr marL="652780" lvl="1" indent="-274955">
              <a:lnSpc>
                <a:spcPct val="100000"/>
              </a:lnSpc>
              <a:spcBef>
                <a:spcPts val="1800"/>
              </a:spcBef>
              <a:buClr>
                <a:srgbClr val="6F2F9F"/>
              </a:buClr>
              <a:buSzPct val="90000"/>
              <a:buChar char=""/>
              <a:tabLst>
                <a:tab pos="652780" algn="l"/>
              </a:tabLst>
            </a:pPr>
            <a:r>
              <a:rPr sz="2000" spc="-90" dirty="0">
                <a:latin typeface="Arial"/>
                <a:cs typeface="Arial"/>
              </a:rPr>
              <a:t>Enhance </a:t>
            </a:r>
            <a:r>
              <a:rPr sz="2000" spc="-35" dirty="0">
                <a:latin typeface="Arial"/>
                <a:cs typeface="Arial"/>
              </a:rPr>
              <a:t>organizational </a:t>
            </a:r>
            <a:r>
              <a:rPr sz="2000" spc="-50" dirty="0">
                <a:latin typeface="Arial"/>
                <a:cs typeface="Arial"/>
              </a:rPr>
              <a:t>and development</a:t>
            </a:r>
            <a:r>
              <a:rPr sz="2000" spc="140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learning</a:t>
            </a:r>
            <a:endParaRPr sz="2000">
              <a:latin typeface="Arial"/>
              <a:cs typeface="Arial"/>
            </a:endParaRPr>
          </a:p>
          <a:p>
            <a:pPr marL="652780" lvl="1" indent="-274955">
              <a:lnSpc>
                <a:spcPct val="100000"/>
              </a:lnSpc>
              <a:spcBef>
                <a:spcPts val="1800"/>
              </a:spcBef>
              <a:buClr>
                <a:srgbClr val="6F2F9F"/>
              </a:buClr>
              <a:buSzPct val="90000"/>
              <a:buChar char=""/>
              <a:tabLst>
                <a:tab pos="652780" algn="l"/>
              </a:tabLst>
            </a:pPr>
            <a:r>
              <a:rPr sz="2000" spc="-85" dirty="0">
                <a:latin typeface="Arial"/>
                <a:cs typeface="Arial"/>
              </a:rPr>
              <a:t>Assist </a:t>
            </a:r>
            <a:r>
              <a:rPr sz="2000" spc="30" dirty="0">
                <a:latin typeface="Arial"/>
                <a:cs typeface="Arial"/>
              </a:rPr>
              <a:t>in </a:t>
            </a:r>
            <a:r>
              <a:rPr sz="2000" spc="-10" dirty="0">
                <a:latin typeface="Arial"/>
                <a:cs typeface="Arial"/>
              </a:rPr>
              <a:t>policy </a:t>
            </a:r>
            <a:r>
              <a:rPr sz="2000" spc="-50" dirty="0">
                <a:latin typeface="Arial"/>
                <a:cs typeface="Arial"/>
              </a:rPr>
              <a:t>development and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improvement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48588" y="883412"/>
            <a:ext cx="6612890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0" i="0" spc="5" dirty="0">
                <a:solidFill>
                  <a:srgbClr val="BF0000"/>
                </a:solidFill>
                <a:latin typeface="Times New Roman"/>
                <a:cs typeface="Times New Roman"/>
              </a:rPr>
              <a:t>4.2. </a:t>
            </a:r>
            <a:r>
              <a:rPr sz="3200" b="0" i="0" spc="10" dirty="0">
                <a:solidFill>
                  <a:srgbClr val="BF0000"/>
                </a:solidFill>
                <a:latin typeface="Arial"/>
                <a:cs typeface="Arial"/>
              </a:rPr>
              <a:t>Why Monitoring </a:t>
            </a:r>
            <a:r>
              <a:rPr sz="3200" b="0" i="0" spc="-80" dirty="0">
                <a:solidFill>
                  <a:srgbClr val="BF0000"/>
                </a:solidFill>
                <a:latin typeface="Arial"/>
                <a:cs typeface="Arial"/>
              </a:rPr>
              <a:t>and</a:t>
            </a:r>
            <a:r>
              <a:rPr sz="3200" b="0" i="0" spc="-26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sz="3200" b="0" i="0" spc="-95" dirty="0">
                <a:solidFill>
                  <a:srgbClr val="BF0000"/>
                </a:solidFill>
                <a:latin typeface="Arial"/>
                <a:cs typeface="Arial"/>
              </a:rPr>
              <a:t>Evaluation?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004" y="1690977"/>
            <a:ext cx="7873365" cy="173482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  <a:p>
            <a:pPr marL="826135" indent="-274955">
              <a:lnSpc>
                <a:spcPct val="100000"/>
              </a:lnSpc>
              <a:spcBef>
                <a:spcPts val="575"/>
              </a:spcBef>
              <a:buClr>
                <a:srgbClr val="6F2F9F"/>
              </a:buClr>
              <a:buSzPct val="90000"/>
              <a:buChar char=""/>
              <a:tabLst>
                <a:tab pos="826769" algn="l"/>
              </a:tabLst>
            </a:pPr>
            <a:r>
              <a:rPr sz="2000" spc="-50" dirty="0">
                <a:latin typeface="Arial"/>
                <a:cs typeface="Arial"/>
              </a:rPr>
              <a:t>Provide </a:t>
            </a:r>
            <a:r>
              <a:rPr sz="2000" spc="-65" dirty="0">
                <a:latin typeface="Arial"/>
                <a:cs typeface="Arial"/>
              </a:rPr>
              <a:t>mechanisms </a:t>
            </a:r>
            <a:r>
              <a:rPr sz="2000" spc="-10" dirty="0">
                <a:latin typeface="Arial"/>
                <a:cs typeface="Arial"/>
              </a:rPr>
              <a:t>for</a:t>
            </a:r>
            <a:r>
              <a:rPr sz="2000" spc="-295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accountability</a:t>
            </a:r>
            <a:endParaRPr sz="2000">
              <a:latin typeface="Arial"/>
              <a:cs typeface="Arial"/>
            </a:endParaRPr>
          </a:p>
          <a:p>
            <a:pPr marL="826135" indent="-274955">
              <a:lnSpc>
                <a:spcPct val="100000"/>
              </a:lnSpc>
              <a:spcBef>
                <a:spcPts val="1800"/>
              </a:spcBef>
              <a:buClr>
                <a:srgbClr val="6F2F9F"/>
              </a:buClr>
              <a:buSzPct val="90000"/>
              <a:buChar char=""/>
              <a:tabLst>
                <a:tab pos="826769" algn="l"/>
              </a:tabLst>
            </a:pPr>
            <a:r>
              <a:rPr sz="2000" spc="-50" dirty="0">
                <a:latin typeface="Arial"/>
                <a:cs typeface="Arial"/>
              </a:rPr>
              <a:t>Promote </a:t>
            </a:r>
            <a:r>
              <a:rPr sz="2000" spc="-25" dirty="0">
                <a:latin typeface="Arial"/>
                <a:cs typeface="Arial"/>
              </a:rPr>
              <a:t>partnership </a:t>
            </a:r>
            <a:r>
              <a:rPr sz="2000" spc="-50" dirty="0">
                <a:latin typeface="Arial"/>
                <a:cs typeface="Arial"/>
              </a:rPr>
              <a:t>and </a:t>
            </a:r>
            <a:r>
              <a:rPr sz="2000" spc="-55" dirty="0">
                <a:latin typeface="Arial"/>
                <a:cs typeface="Arial"/>
              </a:rPr>
              <a:t>knowledge </a:t>
            </a:r>
            <a:r>
              <a:rPr sz="2000" spc="-50" dirty="0">
                <a:latin typeface="Arial"/>
                <a:cs typeface="Arial"/>
              </a:rPr>
              <a:t>transfer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345" dirty="0">
                <a:latin typeface="Arial"/>
                <a:cs typeface="Arial"/>
              </a:rPr>
              <a:t> </a:t>
            </a:r>
            <a:r>
              <a:rPr sz="2000" spc="-80" dirty="0">
                <a:latin typeface="Arial"/>
                <a:cs typeface="Arial"/>
              </a:rPr>
              <a:t>key </a:t>
            </a:r>
            <a:r>
              <a:rPr sz="2000" spc="-100" dirty="0">
                <a:latin typeface="Arial"/>
                <a:cs typeface="Arial"/>
              </a:rPr>
              <a:t>Stakeholders</a:t>
            </a:r>
            <a:endParaRPr sz="2000">
              <a:latin typeface="Arial"/>
              <a:cs typeface="Arial"/>
            </a:endParaRPr>
          </a:p>
          <a:p>
            <a:pPr marL="826135" indent="-274955">
              <a:lnSpc>
                <a:spcPct val="100000"/>
              </a:lnSpc>
              <a:spcBef>
                <a:spcPts val="1800"/>
              </a:spcBef>
              <a:buClr>
                <a:srgbClr val="6F2F9F"/>
              </a:buClr>
              <a:buSzPct val="90000"/>
              <a:buChar char=""/>
              <a:tabLst>
                <a:tab pos="826769" algn="l"/>
              </a:tabLst>
            </a:pPr>
            <a:r>
              <a:rPr sz="2000" spc="-5" dirty="0">
                <a:latin typeface="Arial"/>
                <a:cs typeface="Arial"/>
              </a:rPr>
              <a:t>Build </a:t>
            </a:r>
            <a:r>
              <a:rPr sz="2000" spc="-55" dirty="0">
                <a:latin typeface="Arial"/>
                <a:cs typeface="Arial"/>
              </a:rPr>
              <a:t>capacity </a:t>
            </a:r>
            <a:r>
              <a:rPr sz="2000" spc="30" dirty="0">
                <a:latin typeface="Arial"/>
                <a:cs typeface="Arial"/>
              </a:rPr>
              <a:t>in </a:t>
            </a:r>
            <a:r>
              <a:rPr sz="2000" spc="-40" dirty="0">
                <a:latin typeface="Arial"/>
                <a:cs typeface="Arial"/>
              </a:rPr>
              <a:t>M&amp;E tools </a:t>
            </a:r>
            <a:r>
              <a:rPr sz="2000" spc="-50" dirty="0">
                <a:latin typeface="Arial"/>
                <a:cs typeface="Arial"/>
              </a:rPr>
              <a:t>and</a:t>
            </a:r>
            <a:r>
              <a:rPr sz="2000" spc="285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techniques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48588" y="901700"/>
            <a:ext cx="16484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185" dirty="0">
                <a:solidFill>
                  <a:srgbClr val="BF0000"/>
                </a:solidFill>
                <a:latin typeface="Arial"/>
                <a:cs typeface="Arial"/>
              </a:rPr>
              <a:t>Cont…...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7344" y="2115311"/>
            <a:ext cx="188975" cy="1889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7344" y="3663696"/>
            <a:ext cx="188975" cy="1859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70051" y="1688848"/>
            <a:ext cx="8550910" cy="5229860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  <a:p>
            <a:pPr marL="506730">
              <a:lnSpc>
                <a:spcPct val="100000"/>
              </a:lnSpc>
              <a:spcBef>
                <a:spcPts val="600"/>
              </a:spcBef>
            </a:pPr>
            <a:r>
              <a:rPr sz="2000" b="1" i="1" u="sng" spc="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Arial"/>
                <a:cs typeface="Arial"/>
              </a:rPr>
              <a:t>Internal </a:t>
            </a:r>
            <a:r>
              <a:rPr sz="2000" b="1" i="1" u="sng" spc="-4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Arial"/>
                <a:cs typeface="Arial"/>
              </a:rPr>
              <a:t>Project</a:t>
            </a:r>
            <a:r>
              <a:rPr sz="2000" b="1" i="1" u="sng" spc="-120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Arial"/>
                <a:cs typeface="Arial"/>
              </a:rPr>
              <a:t> </a:t>
            </a:r>
            <a:r>
              <a:rPr sz="2000" b="1" i="1" u="sng" spc="-1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Arial"/>
                <a:cs typeface="Arial"/>
              </a:rPr>
              <a:t>M&amp;E</a:t>
            </a:r>
            <a:endParaRPr sz="2000">
              <a:latin typeface="Arial"/>
              <a:cs typeface="Arial"/>
            </a:endParaRPr>
          </a:p>
          <a:p>
            <a:pPr marL="506730" marR="5080" indent="-320675">
              <a:lnSpc>
                <a:spcPct val="150000"/>
              </a:lnSpc>
              <a:spcBef>
                <a:spcPts val="695"/>
              </a:spcBef>
              <a:buClr>
                <a:srgbClr val="6F2F9F"/>
              </a:buClr>
              <a:buSzPct val="90000"/>
              <a:buChar char=""/>
              <a:tabLst>
                <a:tab pos="506730" algn="l"/>
                <a:tab pos="507365" algn="l"/>
              </a:tabLst>
            </a:pPr>
            <a:r>
              <a:rPr sz="2000" spc="-85" dirty="0">
                <a:latin typeface="Arial"/>
                <a:cs typeface="Arial"/>
              </a:rPr>
              <a:t>Is </a:t>
            </a:r>
            <a:r>
              <a:rPr sz="2000" spc="20" dirty="0">
                <a:latin typeface="Arial"/>
                <a:cs typeface="Arial"/>
              </a:rPr>
              <a:t>built </a:t>
            </a:r>
            <a:r>
              <a:rPr sz="2000" spc="-10" dirty="0">
                <a:latin typeface="Arial"/>
                <a:cs typeface="Arial"/>
              </a:rPr>
              <a:t>for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65" dirty="0">
                <a:latin typeface="Arial"/>
                <a:cs typeface="Arial"/>
              </a:rPr>
              <a:t>design </a:t>
            </a:r>
            <a:r>
              <a:rPr sz="2000" spc="-20" dirty="0">
                <a:latin typeface="Arial"/>
                <a:cs typeface="Arial"/>
              </a:rPr>
              <a:t>of </a:t>
            </a:r>
            <a:r>
              <a:rPr sz="2000" spc="-160" dirty="0">
                <a:latin typeface="Arial"/>
                <a:cs typeface="Arial"/>
              </a:rPr>
              <a:t>a </a:t>
            </a:r>
            <a:r>
              <a:rPr sz="2000" spc="-35" dirty="0">
                <a:latin typeface="Arial"/>
                <a:cs typeface="Arial"/>
              </a:rPr>
              <a:t>project </a:t>
            </a:r>
            <a:r>
              <a:rPr sz="2000" spc="-50" dirty="0">
                <a:latin typeface="Arial"/>
                <a:cs typeface="Arial"/>
              </a:rPr>
              <a:t>and </a:t>
            </a:r>
            <a:r>
              <a:rPr sz="2000" spc="-65" dirty="0">
                <a:latin typeface="Arial"/>
                <a:cs typeface="Arial"/>
              </a:rPr>
              <a:t>is </a:t>
            </a:r>
            <a:r>
              <a:rPr sz="2000" spc="-35" dirty="0">
                <a:latin typeface="Arial"/>
                <a:cs typeface="Arial"/>
              </a:rPr>
              <a:t>undertaken </a:t>
            </a:r>
            <a:r>
              <a:rPr sz="2000" spc="-30" dirty="0">
                <a:latin typeface="Arial"/>
                <a:cs typeface="Arial"/>
              </a:rPr>
              <a:t>by the </a:t>
            </a:r>
            <a:r>
              <a:rPr sz="2000" spc="-75" dirty="0">
                <a:latin typeface="Arial"/>
                <a:cs typeface="Arial"/>
              </a:rPr>
              <a:t>team </a:t>
            </a:r>
            <a:r>
              <a:rPr sz="2000" spc="-20" dirty="0">
                <a:latin typeface="Arial"/>
                <a:cs typeface="Arial"/>
              </a:rPr>
              <a:t>that </a:t>
            </a:r>
            <a:r>
              <a:rPr sz="2000" spc="-65" dirty="0">
                <a:latin typeface="Arial"/>
                <a:cs typeface="Arial"/>
              </a:rPr>
              <a:t>is </a:t>
            </a:r>
            <a:r>
              <a:rPr sz="2000" spc="-65" dirty="0">
                <a:solidFill>
                  <a:srgbClr val="00AF4F"/>
                </a:solidFill>
                <a:latin typeface="Arial"/>
                <a:cs typeface="Arial"/>
              </a:rPr>
              <a:t> </a:t>
            </a:r>
            <a:r>
              <a:rPr sz="2000" spc="-60" dirty="0">
                <a:solidFill>
                  <a:srgbClr val="00AF4F"/>
                </a:solidFill>
                <a:latin typeface="Arial"/>
                <a:cs typeface="Arial"/>
              </a:rPr>
              <a:t>responsible </a:t>
            </a:r>
            <a:r>
              <a:rPr sz="2000" spc="-10" dirty="0">
                <a:solidFill>
                  <a:srgbClr val="00AF4F"/>
                </a:solidFill>
                <a:latin typeface="Arial"/>
                <a:cs typeface="Arial"/>
              </a:rPr>
              <a:t>for </a:t>
            </a:r>
            <a:r>
              <a:rPr sz="2000" spc="-75" dirty="0">
                <a:solidFill>
                  <a:srgbClr val="00AF4F"/>
                </a:solidFill>
                <a:latin typeface="Arial"/>
                <a:cs typeface="Arial"/>
              </a:rPr>
              <a:t>management </a:t>
            </a:r>
            <a:r>
              <a:rPr sz="2000" spc="-50" dirty="0">
                <a:solidFill>
                  <a:srgbClr val="00AF4F"/>
                </a:solidFill>
                <a:latin typeface="Arial"/>
                <a:cs typeface="Arial"/>
              </a:rPr>
              <a:t>and </a:t>
            </a:r>
            <a:r>
              <a:rPr sz="2000" spc="-15" dirty="0">
                <a:solidFill>
                  <a:srgbClr val="00AF4F"/>
                </a:solidFill>
                <a:latin typeface="Arial"/>
                <a:cs typeface="Arial"/>
              </a:rPr>
              <a:t>implementation </a:t>
            </a:r>
            <a:r>
              <a:rPr sz="2000" spc="-20" dirty="0">
                <a:solidFill>
                  <a:srgbClr val="00AF4F"/>
                </a:solidFill>
                <a:latin typeface="Arial"/>
                <a:cs typeface="Arial"/>
              </a:rPr>
              <a:t>of </a:t>
            </a:r>
            <a:r>
              <a:rPr sz="2000" spc="-30" dirty="0">
                <a:solidFill>
                  <a:srgbClr val="00AF4F"/>
                </a:solidFill>
                <a:latin typeface="Arial"/>
                <a:cs typeface="Arial"/>
              </a:rPr>
              <a:t>the</a:t>
            </a:r>
            <a:r>
              <a:rPr sz="2000" spc="-55" dirty="0">
                <a:solidFill>
                  <a:srgbClr val="00AF4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AF4F"/>
                </a:solidFill>
                <a:latin typeface="Arial"/>
                <a:cs typeface="Arial"/>
              </a:rPr>
              <a:t>project</a:t>
            </a:r>
            <a:r>
              <a:rPr sz="2000" spc="-10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506095">
              <a:lnSpc>
                <a:spcPct val="100000"/>
              </a:lnSpc>
              <a:spcBef>
                <a:spcPts val="1900"/>
              </a:spcBef>
            </a:pPr>
            <a:r>
              <a:rPr sz="2000" b="1" i="1" u="sng" spc="-2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Arial"/>
                <a:cs typeface="Arial"/>
              </a:rPr>
              <a:t>External </a:t>
            </a:r>
            <a:r>
              <a:rPr sz="2000" b="1" i="1" u="sng" spc="-4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Arial"/>
                <a:cs typeface="Arial"/>
              </a:rPr>
              <a:t>Project</a:t>
            </a:r>
            <a:r>
              <a:rPr sz="2000" b="1" i="1" u="sng" spc="-200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Arial"/>
                <a:cs typeface="Arial"/>
              </a:rPr>
              <a:t> </a:t>
            </a:r>
            <a:r>
              <a:rPr sz="2000" b="1" i="1" u="sng" spc="-1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Arial"/>
                <a:cs typeface="Arial"/>
              </a:rPr>
              <a:t>M&amp;E</a:t>
            </a:r>
            <a:endParaRPr sz="2000">
              <a:latin typeface="Arial"/>
              <a:cs typeface="Arial"/>
            </a:endParaRPr>
          </a:p>
          <a:p>
            <a:pPr marL="506095" marR="14604" indent="-320675">
              <a:lnSpc>
                <a:spcPct val="150000"/>
              </a:lnSpc>
              <a:spcBef>
                <a:spcPts val="695"/>
              </a:spcBef>
              <a:buClr>
                <a:srgbClr val="6F2F9F"/>
              </a:buClr>
              <a:buSzPct val="90000"/>
              <a:buChar char=""/>
              <a:tabLst>
                <a:tab pos="506730" algn="l"/>
                <a:tab pos="507365" algn="l"/>
              </a:tabLst>
            </a:pPr>
            <a:r>
              <a:rPr sz="2000" spc="-85" dirty="0">
                <a:latin typeface="Arial"/>
                <a:cs typeface="Arial"/>
              </a:rPr>
              <a:t>Is </a:t>
            </a:r>
            <a:r>
              <a:rPr sz="2000" spc="-40" dirty="0">
                <a:latin typeface="Arial"/>
                <a:cs typeface="Arial"/>
              </a:rPr>
              <a:t>carried </a:t>
            </a:r>
            <a:r>
              <a:rPr sz="2000" spc="-15" dirty="0">
                <a:latin typeface="Arial"/>
                <a:cs typeface="Arial"/>
              </a:rPr>
              <a:t>out </a:t>
            </a:r>
            <a:r>
              <a:rPr sz="2000" spc="-40" dirty="0">
                <a:latin typeface="Arial"/>
                <a:cs typeface="Arial"/>
              </a:rPr>
              <a:t>by </a:t>
            </a:r>
            <a:r>
              <a:rPr sz="2000" spc="-85" dirty="0">
                <a:latin typeface="Arial"/>
                <a:cs typeface="Arial"/>
              </a:rPr>
              <a:t>an </a:t>
            </a:r>
            <a:r>
              <a:rPr sz="2000" spc="-35" dirty="0">
                <a:solidFill>
                  <a:srgbClr val="00AF4F"/>
                </a:solidFill>
                <a:latin typeface="Arial"/>
                <a:cs typeface="Arial"/>
              </a:rPr>
              <a:t>outside </a:t>
            </a:r>
            <a:r>
              <a:rPr sz="2000" spc="-45" dirty="0">
                <a:solidFill>
                  <a:srgbClr val="00AF4F"/>
                </a:solidFill>
                <a:latin typeface="Arial"/>
                <a:cs typeface="Arial"/>
              </a:rPr>
              <a:t>team</a:t>
            </a:r>
            <a:r>
              <a:rPr sz="2000" spc="-45" dirty="0">
                <a:latin typeface="Arial"/>
                <a:cs typeface="Arial"/>
              </a:rPr>
              <a:t>, </a:t>
            </a:r>
            <a:r>
              <a:rPr sz="2000" spc="-10" dirty="0">
                <a:latin typeface="Arial"/>
                <a:cs typeface="Arial"/>
              </a:rPr>
              <a:t>which </a:t>
            </a:r>
            <a:r>
              <a:rPr sz="2000" spc="-65" dirty="0">
                <a:latin typeface="Arial"/>
                <a:cs typeface="Arial"/>
              </a:rPr>
              <a:t>is </a:t>
            </a:r>
            <a:r>
              <a:rPr sz="2000" spc="-10" dirty="0">
                <a:solidFill>
                  <a:srgbClr val="00AF4F"/>
                </a:solidFill>
                <a:latin typeface="Arial"/>
                <a:cs typeface="Arial"/>
              </a:rPr>
              <a:t>not </a:t>
            </a:r>
            <a:r>
              <a:rPr sz="2000" spc="-15" dirty="0">
                <a:solidFill>
                  <a:srgbClr val="00AF4F"/>
                </a:solidFill>
                <a:latin typeface="Arial"/>
                <a:cs typeface="Arial"/>
              </a:rPr>
              <a:t>directly </a:t>
            </a:r>
            <a:r>
              <a:rPr sz="2000" spc="-60" dirty="0">
                <a:solidFill>
                  <a:srgbClr val="00AF4F"/>
                </a:solidFill>
                <a:latin typeface="Arial"/>
                <a:cs typeface="Arial"/>
              </a:rPr>
              <a:t>responsible </a:t>
            </a:r>
            <a:r>
              <a:rPr sz="2000" spc="-10" dirty="0">
                <a:latin typeface="Arial"/>
                <a:cs typeface="Arial"/>
              </a:rPr>
              <a:t>for </a:t>
            </a:r>
            <a:r>
              <a:rPr sz="2000" spc="-30" dirty="0">
                <a:latin typeface="Arial"/>
                <a:cs typeface="Arial"/>
              </a:rPr>
              <a:t>the  </a:t>
            </a:r>
            <a:r>
              <a:rPr sz="2000" spc="-75" dirty="0">
                <a:latin typeface="Arial"/>
                <a:cs typeface="Arial"/>
              </a:rPr>
              <a:t>management </a:t>
            </a:r>
            <a:r>
              <a:rPr sz="2000" spc="-20" dirty="0">
                <a:latin typeface="Arial"/>
                <a:cs typeface="Arial"/>
              </a:rPr>
              <a:t>or </a:t>
            </a:r>
            <a:r>
              <a:rPr sz="2000" spc="-15" dirty="0">
                <a:latin typeface="Arial"/>
                <a:cs typeface="Arial"/>
              </a:rPr>
              <a:t>implementation </a:t>
            </a:r>
            <a:r>
              <a:rPr sz="2000" spc="-20" dirty="0">
                <a:latin typeface="Arial"/>
                <a:cs typeface="Arial"/>
              </a:rPr>
              <a:t>of </a:t>
            </a:r>
            <a:r>
              <a:rPr sz="2000" spc="-30" dirty="0">
                <a:latin typeface="Arial"/>
                <a:cs typeface="Arial"/>
              </a:rPr>
              <a:t>the</a:t>
            </a:r>
            <a:r>
              <a:rPr sz="2000" spc="-3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project.</a:t>
            </a:r>
            <a:endParaRPr sz="2000">
              <a:latin typeface="Arial"/>
              <a:cs typeface="Arial"/>
            </a:endParaRPr>
          </a:p>
          <a:p>
            <a:pPr marL="506095" marR="31750" indent="-320675">
              <a:lnSpc>
                <a:spcPct val="150000"/>
              </a:lnSpc>
              <a:spcBef>
                <a:spcPts val="695"/>
              </a:spcBef>
              <a:buClr>
                <a:srgbClr val="6F2F9F"/>
              </a:buClr>
              <a:buSzPct val="90000"/>
              <a:buChar char=""/>
              <a:tabLst>
                <a:tab pos="506730" algn="l"/>
                <a:tab pos="507365" algn="l"/>
              </a:tabLst>
            </a:pPr>
            <a:r>
              <a:rPr sz="2000" dirty="0">
                <a:latin typeface="Arial"/>
                <a:cs typeface="Arial"/>
              </a:rPr>
              <a:t>It </a:t>
            </a:r>
            <a:r>
              <a:rPr sz="2000" spc="-180" dirty="0">
                <a:latin typeface="Arial"/>
                <a:cs typeface="Arial"/>
              </a:rPr>
              <a:t>assess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80" dirty="0">
                <a:solidFill>
                  <a:srgbClr val="00AF4F"/>
                </a:solidFill>
                <a:latin typeface="Arial"/>
                <a:cs typeface="Arial"/>
              </a:rPr>
              <a:t>effectiveness </a:t>
            </a:r>
            <a:r>
              <a:rPr sz="2000" spc="-20" dirty="0">
                <a:solidFill>
                  <a:srgbClr val="00AF4F"/>
                </a:solidFill>
                <a:latin typeface="Arial"/>
                <a:cs typeface="Arial"/>
              </a:rPr>
              <a:t>of </a:t>
            </a:r>
            <a:r>
              <a:rPr sz="2000" spc="-30" dirty="0">
                <a:solidFill>
                  <a:srgbClr val="00AF4F"/>
                </a:solidFill>
                <a:latin typeface="Arial"/>
                <a:cs typeface="Arial"/>
              </a:rPr>
              <a:t>the </a:t>
            </a:r>
            <a:r>
              <a:rPr sz="2000" spc="-20" dirty="0">
                <a:solidFill>
                  <a:srgbClr val="00AF4F"/>
                </a:solidFill>
                <a:latin typeface="Arial"/>
                <a:cs typeface="Arial"/>
              </a:rPr>
              <a:t>internal </a:t>
            </a:r>
            <a:r>
              <a:rPr sz="2000" spc="-40" dirty="0">
                <a:solidFill>
                  <a:srgbClr val="00AF4F"/>
                </a:solidFill>
                <a:latin typeface="Arial"/>
                <a:cs typeface="Arial"/>
              </a:rPr>
              <a:t>M&amp;E </a:t>
            </a:r>
            <a:r>
              <a:rPr sz="2000" dirty="0">
                <a:latin typeface="Arial"/>
                <a:cs typeface="Arial"/>
              </a:rPr>
              <a:t>put </a:t>
            </a:r>
            <a:r>
              <a:rPr sz="2000" spc="30" dirty="0">
                <a:latin typeface="Arial"/>
                <a:cs typeface="Arial"/>
              </a:rPr>
              <a:t>in </a:t>
            </a:r>
            <a:r>
              <a:rPr sz="2000" spc="-80" dirty="0">
                <a:latin typeface="Arial"/>
                <a:cs typeface="Arial"/>
              </a:rPr>
              <a:t>place </a:t>
            </a:r>
            <a:r>
              <a:rPr sz="2000" spc="-40" dirty="0">
                <a:latin typeface="Arial"/>
                <a:cs typeface="Arial"/>
              </a:rPr>
              <a:t>by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35" dirty="0">
                <a:latin typeface="Arial"/>
                <a:cs typeface="Arial"/>
              </a:rPr>
              <a:t>project  </a:t>
            </a:r>
            <a:r>
              <a:rPr sz="2000" spc="-75" dirty="0">
                <a:latin typeface="Arial"/>
                <a:cs typeface="Arial"/>
              </a:rPr>
              <a:t>management</a:t>
            </a:r>
            <a:r>
              <a:rPr sz="2000" spc="185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team.</a:t>
            </a:r>
            <a:endParaRPr sz="2000">
              <a:latin typeface="Arial"/>
              <a:cs typeface="Arial"/>
            </a:endParaRPr>
          </a:p>
          <a:p>
            <a:pPr marL="506095" marR="6985" indent="-320040">
              <a:lnSpc>
                <a:spcPct val="150000"/>
              </a:lnSpc>
              <a:spcBef>
                <a:spcPts val="695"/>
              </a:spcBef>
              <a:buClr>
                <a:srgbClr val="6F2F9F"/>
              </a:buClr>
              <a:buSzPct val="90000"/>
              <a:buChar char=""/>
              <a:tabLst>
                <a:tab pos="506095" algn="l"/>
                <a:tab pos="506730" algn="l"/>
              </a:tabLst>
            </a:pPr>
            <a:r>
              <a:rPr sz="2000" spc="-55" dirty="0">
                <a:latin typeface="Arial"/>
                <a:cs typeface="Arial"/>
              </a:rPr>
              <a:t>External </a:t>
            </a:r>
            <a:r>
              <a:rPr sz="2000" spc="10" dirty="0">
                <a:latin typeface="Arial"/>
                <a:cs typeface="Arial"/>
              </a:rPr>
              <a:t>monitoring </a:t>
            </a:r>
            <a:r>
              <a:rPr sz="2000" spc="-85" dirty="0">
                <a:latin typeface="Arial"/>
                <a:cs typeface="Arial"/>
              </a:rPr>
              <a:t>can </a:t>
            </a:r>
            <a:r>
              <a:rPr sz="2000" spc="-65" dirty="0">
                <a:latin typeface="Arial"/>
                <a:cs typeface="Arial"/>
              </a:rPr>
              <a:t>take </a:t>
            </a:r>
            <a:r>
              <a:rPr sz="2000" spc="-80" dirty="0">
                <a:latin typeface="Arial"/>
                <a:cs typeface="Arial"/>
              </a:rPr>
              <a:t>place </a:t>
            </a:r>
            <a:r>
              <a:rPr sz="2000" spc="-75" dirty="0">
                <a:latin typeface="Arial"/>
                <a:cs typeface="Arial"/>
              </a:rPr>
              <a:t>once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35" dirty="0">
                <a:latin typeface="Arial"/>
                <a:cs typeface="Arial"/>
              </a:rPr>
              <a:t>project </a:t>
            </a:r>
            <a:r>
              <a:rPr sz="2000" spc="-105" dirty="0">
                <a:latin typeface="Arial"/>
                <a:cs typeface="Arial"/>
              </a:rPr>
              <a:t>has </a:t>
            </a:r>
            <a:r>
              <a:rPr sz="2000" spc="-85" dirty="0">
                <a:latin typeface="Arial"/>
                <a:cs typeface="Arial"/>
              </a:rPr>
              <a:t>been </a:t>
            </a:r>
            <a:r>
              <a:rPr sz="2000" spc="-20" dirty="0">
                <a:solidFill>
                  <a:srgbClr val="00AF4F"/>
                </a:solidFill>
                <a:latin typeface="Arial"/>
                <a:cs typeface="Arial"/>
              </a:rPr>
              <a:t>completed</a:t>
            </a:r>
            <a:r>
              <a:rPr sz="2000" spc="-20" dirty="0">
                <a:latin typeface="Arial"/>
                <a:cs typeface="Arial"/>
              </a:rPr>
              <a:t>,  </a:t>
            </a:r>
            <a:r>
              <a:rPr sz="2000" spc="-15" dirty="0">
                <a:latin typeface="Arial"/>
                <a:cs typeface="Arial"/>
              </a:rPr>
              <a:t>and/or </a:t>
            </a:r>
            <a:r>
              <a:rPr sz="2000" spc="5" dirty="0">
                <a:latin typeface="Arial"/>
                <a:cs typeface="Arial"/>
              </a:rPr>
              <a:t>during </a:t>
            </a:r>
            <a:r>
              <a:rPr sz="2000" spc="-15" dirty="0">
                <a:solidFill>
                  <a:srgbClr val="00AF4F"/>
                </a:solidFill>
                <a:latin typeface="Arial"/>
                <a:cs typeface="Arial"/>
              </a:rPr>
              <a:t>implementation </a:t>
            </a:r>
            <a:r>
              <a:rPr sz="2000" spc="-20" dirty="0">
                <a:latin typeface="Arial"/>
                <a:cs typeface="Arial"/>
              </a:rPr>
              <a:t>of </a:t>
            </a:r>
            <a:r>
              <a:rPr sz="2000" spc="-30" dirty="0">
                <a:latin typeface="Arial"/>
                <a:cs typeface="Arial"/>
              </a:rPr>
              <a:t>the</a:t>
            </a:r>
            <a:r>
              <a:rPr sz="2000" spc="13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project.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51636" y="886460"/>
            <a:ext cx="724090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0" i="0" spc="5" dirty="0">
                <a:solidFill>
                  <a:srgbClr val="BF0000"/>
                </a:solidFill>
                <a:latin typeface="Times New Roman"/>
                <a:cs typeface="Times New Roman"/>
              </a:rPr>
              <a:t>4.3. </a:t>
            </a:r>
            <a:r>
              <a:rPr sz="3200" b="0" i="0" spc="-45" dirty="0">
                <a:solidFill>
                  <a:srgbClr val="BF0000"/>
                </a:solidFill>
                <a:latin typeface="Arial"/>
                <a:cs typeface="Arial"/>
              </a:rPr>
              <a:t>Kinds </a:t>
            </a:r>
            <a:r>
              <a:rPr sz="3200" b="0" i="0" spc="-30" dirty="0">
                <a:solidFill>
                  <a:srgbClr val="BF0000"/>
                </a:solidFill>
                <a:latin typeface="Arial"/>
                <a:cs typeface="Arial"/>
              </a:rPr>
              <a:t>of </a:t>
            </a:r>
            <a:r>
              <a:rPr sz="3200" b="0" i="0" spc="10" dirty="0">
                <a:solidFill>
                  <a:srgbClr val="BF0000"/>
                </a:solidFill>
                <a:latin typeface="Arial"/>
                <a:cs typeface="Arial"/>
              </a:rPr>
              <a:t>Monitoring </a:t>
            </a:r>
            <a:r>
              <a:rPr sz="3200" b="0" i="0" spc="-80" dirty="0">
                <a:solidFill>
                  <a:srgbClr val="BF0000"/>
                </a:solidFill>
                <a:latin typeface="Arial"/>
                <a:cs typeface="Arial"/>
              </a:rPr>
              <a:t>and</a:t>
            </a:r>
            <a:r>
              <a:rPr sz="3200" b="0" i="0" spc="-9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sz="3200" b="0" i="0" spc="-95" dirty="0">
                <a:solidFill>
                  <a:srgbClr val="BF0000"/>
                </a:solidFill>
                <a:latin typeface="Arial"/>
                <a:cs typeface="Arial"/>
              </a:rPr>
              <a:t>Evaluation?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004" y="1742948"/>
            <a:ext cx="1143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0739" y="1875840"/>
            <a:ext cx="8373109" cy="34912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marR="5080" indent="-320040" algn="just">
              <a:lnSpc>
                <a:spcPct val="150000"/>
              </a:lnSpc>
              <a:spcBef>
                <a:spcPts val="100"/>
              </a:spcBef>
              <a:buClr>
                <a:srgbClr val="6F2F9F"/>
              </a:buClr>
              <a:buSzPct val="90000"/>
              <a:buChar char=""/>
              <a:tabLst>
                <a:tab pos="332740" algn="l"/>
              </a:tabLst>
            </a:pPr>
            <a:r>
              <a:rPr sz="2000" spc="-55" dirty="0">
                <a:latin typeface="Arial"/>
                <a:cs typeface="Arial"/>
              </a:rPr>
              <a:t>External </a:t>
            </a:r>
            <a:r>
              <a:rPr sz="2000" spc="-40" dirty="0">
                <a:latin typeface="Arial"/>
                <a:cs typeface="Arial"/>
              </a:rPr>
              <a:t>M&amp;E </a:t>
            </a:r>
            <a:r>
              <a:rPr sz="2000" spc="-65" dirty="0">
                <a:latin typeface="Arial"/>
                <a:cs typeface="Arial"/>
              </a:rPr>
              <a:t>is </a:t>
            </a:r>
            <a:r>
              <a:rPr sz="2000" spc="-25" dirty="0">
                <a:latin typeface="Arial"/>
                <a:cs typeface="Arial"/>
              </a:rPr>
              <a:t>often </a:t>
            </a:r>
            <a:r>
              <a:rPr sz="2000" spc="-30" dirty="0">
                <a:solidFill>
                  <a:srgbClr val="00AF4F"/>
                </a:solidFill>
                <a:latin typeface="Arial"/>
                <a:cs typeface="Arial"/>
              </a:rPr>
              <a:t>required </a:t>
            </a:r>
            <a:r>
              <a:rPr sz="2000" spc="-40" dirty="0">
                <a:solidFill>
                  <a:srgbClr val="00AF4F"/>
                </a:solidFill>
                <a:latin typeface="Arial"/>
                <a:cs typeface="Arial"/>
              </a:rPr>
              <a:t>by </a:t>
            </a:r>
            <a:r>
              <a:rPr sz="2000" spc="-10" dirty="0">
                <a:solidFill>
                  <a:srgbClr val="00AF4F"/>
                </a:solidFill>
                <a:latin typeface="Arial"/>
                <a:cs typeface="Arial"/>
              </a:rPr>
              <a:t>donor </a:t>
            </a:r>
            <a:r>
              <a:rPr sz="2000" spc="-105" dirty="0">
                <a:solidFill>
                  <a:srgbClr val="00AF4F"/>
                </a:solidFill>
                <a:latin typeface="Arial"/>
                <a:cs typeface="Arial"/>
              </a:rPr>
              <a:t>agencies </a:t>
            </a:r>
            <a:r>
              <a:rPr sz="2000" spc="-20" dirty="0">
                <a:latin typeface="Arial"/>
                <a:cs typeface="Arial"/>
              </a:rPr>
              <a:t>or </a:t>
            </a:r>
            <a:r>
              <a:rPr sz="2000" spc="-75" dirty="0">
                <a:solidFill>
                  <a:srgbClr val="00AF4F"/>
                </a:solidFill>
                <a:latin typeface="Arial"/>
                <a:cs typeface="Arial"/>
              </a:rPr>
              <a:t>government  </a:t>
            </a:r>
            <a:r>
              <a:rPr sz="2000" spc="-40" dirty="0">
                <a:solidFill>
                  <a:srgbClr val="00AF4F"/>
                </a:solidFill>
                <a:latin typeface="Arial"/>
                <a:cs typeface="Arial"/>
              </a:rPr>
              <a:t>organizations </a:t>
            </a:r>
            <a:r>
              <a:rPr sz="2000" spc="-50" dirty="0">
                <a:latin typeface="Arial"/>
                <a:cs typeface="Arial"/>
              </a:rPr>
              <a:t>, </a:t>
            </a:r>
            <a:r>
              <a:rPr sz="2000" spc="30" dirty="0">
                <a:latin typeface="Arial"/>
                <a:cs typeface="Arial"/>
              </a:rPr>
              <a:t>if </a:t>
            </a:r>
            <a:r>
              <a:rPr sz="2000" spc="-10" dirty="0">
                <a:latin typeface="Arial"/>
                <a:cs typeface="Arial"/>
              </a:rPr>
              <a:t>for </a:t>
            </a:r>
            <a:r>
              <a:rPr sz="2000" spc="-60" dirty="0">
                <a:latin typeface="Arial"/>
                <a:cs typeface="Arial"/>
              </a:rPr>
              <a:t>example, </a:t>
            </a:r>
            <a:r>
              <a:rPr sz="2000" spc="-30" dirty="0">
                <a:latin typeface="Arial"/>
                <a:cs typeface="Arial"/>
              </a:rPr>
              <a:t>they </a:t>
            </a:r>
            <a:r>
              <a:rPr sz="2000" spc="-80" dirty="0">
                <a:latin typeface="Arial"/>
                <a:cs typeface="Arial"/>
              </a:rPr>
              <a:t>need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10" dirty="0">
                <a:latin typeface="Arial"/>
                <a:cs typeface="Arial"/>
              </a:rPr>
              <a:t>know </a:t>
            </a:r>
            <a:r>
              <a:rPr sz="2000" spc="-15" dirty="0">
                <a:latin typeface="Arial"/>
                <a:cs typeface="Arial"/>
              </a:rPr>
              <a:t>how </a:t>
            </a:r>
            <a:r>
              <a:rPr sz="2000" spc="-5" dirty="0">
                <a:latin typeface="Arial"/>
                <a:cs typeface="Arial"/>
              </a:rPr>
              <a:t>their </a:t>
            </a:r>
            <a:r>
              <a:rPr sz="2000" spc="-25" dirty="0">
                <a:latin typeface="Arial"/>
                <a:cs typeface="Arial"/>
              </a:rPr>
              <a:t>funds </a:t>
            </a:r>
            <a:r>
              <a:rPr sz="2000" spc="-100" dirty="0">
                <a:latin typeface="Arial"/>
                <a:cs typeface="Arial"/>
              </a:rPr>
              <a:t>are  </a:t>
            </a:r>
            <a:r>
              <a:rPr sz="2000" spc="-40" dirty="0">
                <a:latin typeface="Arial"/>
                <a:cs typeface="Arial"/>
              </a:rPr>
              <a:t>being </a:t>
            </a:r>
            <a:r>
              <a:rPr sz="2000" spc="-70" dirty="0">
                <a:latin typeface="Arial"/>
                <a:cs typeface="Arial"/>
              </a:rPr>
              <a:t>spent </a:t>
            </a:r>
            <a:r>
              <a:rPr sz="2000" spc="-20" dirty="0">
                <a:latin typeface="Arial"/>
                <a:cs typeface="Arial"/>
              </a:rPr>
              <a:t>or </a:t>
            </a:r>
            <a:r>
              <a:rPr sz="2000" spc="30" dirty="0">
                <a:latin typeface="Arial"/>
                <a:cs typeface="Arial"/>
              </a:rPr>
              <a:t>if </a:t>
            </a:r>
            <a:r>
              <a:rPr sz="2000" spc="-5" dirty="0">
                <a:latin typeface="Arial"/>
                <a:cs typeface="Arial"/>
              </a:rPr>
              <a:t>their </a:t>
            </a:r>
            <a:r>
              <a:rPr sz="2000" spc="-40" dirty="0">
                <a:latin typeface="Arial"/>
                <a:cs typeface="Arial"/>
              </a:rPr>
              <a:t>policies </a:t>
            </a:r>
            <a:r>
              <a:rPr sz="2000" spc="-100" dirty="0">
                <a:latin typeface="Arial"/>
                <a:cs typeface="Arial"/>
              </a:rPr>
              <a:t>are </a:t>
            </a:r>
            <a:r>
              <a:rPr sz="2000" spc="-40" dirty="0">
                <a:latin typeface="Arial"/>
                <a:cs typeface="Arial"/>
              </a:rPr>
              <a:t>being </a:t>
            </a:r>
            <a:r>
              <a:rPr sz="2000" spc="-65" dirty="0">
                <a:latin typeface="Arial"/>
                <a:cs typeface="Arial"/>
              </a:rPr>
              <a:t>adhered</a:t>
            </a:r>
            <a:r>
              <a:rPr sz="2000" spc="5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to.</a:t>
            </a:r>
            <a:endParaRPr sz="2000">
              <a:latin typeface="Arial"/>
              <a:cs typeface="Arial"/>
            </a:endParaRPr>
          </a:p>
          <a:p>
            <a:pPr marL="332740" marR="16510" indent="-320040" algn="just">
              <a:lnSpc>
                <a:spcPct val="150000"/>
              </a:lnSpc>
              <a:spcBef>
                <a:spcPts val="695"/>
              </a:spcBef>
              <a:buClr>
                <a:srgbClr val="6F2F9F"/>
              </a:buClr>
              <a:buSzPct val="90000"/>
              <a:buChar char=""/>
              <a:tabLst>
                <a:tab pos="332740" algn="l"/>
              </a:tabLst>
            </a:pPr>
            <a:r>
              <a:rPr sz="2000" spc="-40" dirty="0">
                <a:latin typeface="Arial"/>
                <a:cs typeface="Arial"/>
              </a:rPr>
              <a:t>Findings </a:t>
            </a:r>
            <a:r>
              <a:rPr sz="2000" spc="-45" dirty="0">
                <a:latin typeface="Arial"/>
                <a:cs typeface="Arial"/>
              </a:rPr>
              <a:t>and </a:t>
            </a:r>
            <a:r>
              <a:rPr sz="2000" spc="-40" dirty="0">
                <a:latin typeface="Arial"/>
                <a:cs typeface="Arial"/>
              </a:rPr>
              <a:t>recommendations </a:t>
            </a:r>
            <a:r>
              <a:rPr sz="2000" spc="-20" dirty="0">
                <a:latin typeface="Arial"/>
                <a:cs typeface="Arial"/>
              </a:rPr>
              <a:t>of </a:t>
            </a:r>
            <a:r>
              <a:rPr sz="2000" spc="-50" dirty="0">
                <a:latin typeface="Arial"/>
                <a:cs typeface="Arial"/>
              </a:rPr>
              <a:t>external </a:t>
            </a:r>
            <a:r>
              <a:rPr sz="2000" spc="10" dirty="0">
                <a:latin typeface="Arial"/>
                <a:cs typeface="Arial"/>
              </a:rPr>
              <a:t>monitoring </a:t>
            </a:r>
            <a:r>
              <a:rPr sz="2000" spc="-100" dirty="0">
                <a:latin typeface="Arial"/>
                <a:cs typeface="Arial"/>
              </a:rPr>
              <a:t>are </a:t>
            </a:r>
            <a:r>
              <a:rPr sz="2000" spc="-100" dirty="0">
                <a:solidFill>
                  <a:srgbClr val="00AF4F"/>
                </a:solidFill>
                <a:latin typeface="Arial"/>
                <a:cs typeface="Arial"/>
              </a:rPr>
              <a:t>often  </a:t>
            </a:r>
            <a:r>
              <a:rPr sz="2000" spc="-35" dirty="0">
                <a:solidFill>
                  <a:srgbClr val="00AF4F"/>
                </a:solidFill>
                <a:latin typeface="Arial"/>
                <a:cs typeface="Arial"/>
              </a:rPr>
              <a:t>documented </a:t>
            </a:r>
            <a:r>
              <a:rPr sz="2000" spc="30" dirty="0">
                <a:solidFill>
                  <a:srgbClr val="00AF4F"/>
                </a:solidFill>
                <a:latin typeface="Arial"/>
                <a:cs typeface="Arial"/>
              </a:rPr>
              <a:t>in </a:t>
            </a:r>
            <a:r>
              <a:rPr sz="2000" spc="-160" dirty="0">
                <a:solidFill>
                  <a:srgbClr val="00AF4F"/>
                </a:solidFill>
                <a:latin typeface="Arial"/>
                <a:cs typeface="Arial"/>
              </a:rPr>
              <a:t>a </a:t>
            </a:r>
            <a:r>
              <a:rPr sz="2000" spc="-50" dirty="0">
                <a:solidFill>
                  <a:srgbClr val="00AF4F"/>
                </a:solidFill>
                <a:latin typeface="Arial"/>
                <a:cs typeface="Arial"/>
              </a:rPr>
              <a:t>review </a:t>
            </a:r>
            <a:r>
              <a:rPr sz="2000" spc="-20" dirty="0">
                <a:solidFill>
                  <a:srgbClr val="00AF4F"/>
                </a:solidFill>
                <a:latin typeface="Arial"/>
                <a:cs typeface="Arial"/>
              </a:rPr>
              <a:t>or </a:t>
            </a:r>
            <a:r>
              <a:rPr sz="2000" spc="-45" dirty="0">
                <a:solidFill>
                  <a:srgbClr val="00AF4F"/>
                </a:solidFill>
                <a:latin typeface="Arial"/>
                <a:cs typeface="Arial"/>
              </a:rPr>
              <a:t>evaluation</a:t>
            </a:r>
            <a:r>
              <a:rPr sz="2000" spc="-220" dirty="0">
                <a:solidFill>
                  <a:srgbClr val="00AF4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00AF4F"/>
                </a:solidFill>
                <a:latin typeface="Arial"/>
                <a:cs typeface="Arial"/>
              </a:rPr>
              <a:t>report</a:t>
            </a:r>
            <a:r>
              <a:rPr sz="2000" spc="5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1895"/>
              </a:spcBef>
              <a:buClr>
                <a:srgbClr val="6F2F9F"/>
              </a:buClr>
              <a:buSzPct val="90000"/>
              <a:buChar char=""/>
              <a:tabLst>
                <a:tab pos="332105" algn="l"/>
                <a:tab pos="332740" algn="l"/>
              </a:tabLst>
            </a:pPr>
            <a:r>
              <a:rPr sz="2000" spc="-55" dirty="0">
                <a:solidFill>
                  <a:srgbClr val="00AF4F"/>
                </a:solidFill>
                <a:latin typeface="Arial"/>
                <a:cs typeface="Arial"/>
              </a:rPr>
              <a:t>External </a:t>
            </a:r>
            <a:r>
              <a:rPr sz="2000" spc="-40" dirty="0">
                <a:solidFill>
                  <a:srgbClr val="00AF4F"/>
                </a:solidFill>
                <a:latin typeface="Arial"/>
                <a:cs typeface="Arial"/>
              </a:rPr>
              <a:t>M&amp;E </a:t>
            </a:r>
            <a:r>
              <a:rPr sz="2000" spc="-85" dirty="0">
                <a:solidFill>
                  <a:srgbClr val="00AF4F"/>
                </a:solidFill>
                <a:latin typeface="Arial"/>
                <a:cs typeface="Arial"/>
              </a:rPr>
              <a:t>also </a:t>
            </a:r>
            <a:r>
              <a:rPr sz="2000" spc="-10" dirty="0">
                <a:solidFill>
                  <a:srgbClr val="00AF4F"/>
                </a:solidFill>
                <a:latin typeface="Arial"/>
                <a:cs typeface="Arial"/>
              </a:rPr>
              <a:t>monitors </a:t>
            </a:r>
            <a:r>
              <a:rPr sz="2000" spc="-50" dirty="0">
                <a:solidFill>
                  <a:srgbClr val="00AF4F"/>
                </a:solidFill>
                <a:latin typeface="Arial"/>
                <a:cs typeface="Arial"/>
              </a:rPr>
              <a:t>and </a:t>
            </a:r>
            <a:r>
              <a:rPr sz="2000" spc="-90" dirty="0">
                <a:solidFill>
                  <a:srgbClr val="00AF4F"/>
                </a:solidFill>
                <a:latin typeface="Arial"/>
                <a:cs typeface="Arial"/>
              </a:rPr>
              <a:t>evaluates </a:t>
            </a:r>
            <a:r>
              <a:rPr sz="2000" spc="-20" dirty="0">
                <a:solidFill>
                  <a:srgbClr val="00AF4F"/>
                </a:solidFill>
                <a:latin typeface="Arial"/>
                <a:cs typeface="Arial"/>
              </a:rPr>
              <a:t>internal</a:t>
            </a:r>
            <a:r>
              <a:rPr sz="2000" spc="10" dirty="0">
                <a:solidFill>
                  <a:srgbClr val="00AF4F"/>
                </a:solidFill>
                <a:latin typeface="Arial"/>
                <a:cs typeface="Arial"/>
              </a:rPr>
              <a:t> </a:t>
            </a:r>
            <a:r>
              <a:rPr sz="2000" spc="-40" dirty="0">
                <a:solidFill>
                  <a:srgbClr val="00AF4F"/>
                </a:solidFill>
                <a:latin typeface="Arial"/>
                <a:cs typeface="Arial"/>
              </a:rPr>
              <a:t>M&amp;E</a:t>
            </a:r>
            <a:endParaRPr sz="20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1900"/>
              </a:spcBef>
              <a:buClr>
                <a:srgbClr val="6F2F9F"/>
              </a:buClr>
              <a:buSzPct val="90000"/>
              <a:buChar char=""/>
              <a:tabLst>
                <a:tab pos="332105" algn="l"/>
                <a:tab pos="332740" algn="l"/>
              </a:tabLst>
            </a:pPr>
            <a:r>
              <a:rPr sz="2000" u="sng" spc="-60" dirty="0">
                <a:solidFill>
                  <a:srgbClr val="F6B514"/>
                </a:solidFill>
                <a:uFill>
                  <a:solidFill>
                    <a:srgbClr val="F6B514"/>
                  </a:solidFill>
                </a:uFill>
                <a:latin typeface="Arial"/>
                <a:cs typeface="Arial"/>
              </a:rPr>
              <a:t>Figure </a:t>
            </a:r>
            <a:r>
              <a:rPr sz="2000" u="sng" spc="-155" dirty="0">
                <a:solidFill>
                  <a:srgbClr val="F6B514"/>
                </a:solidFill>
                <a:uFill>
                  <a:solidFill>
                    <a:srgbClr val="F6B514"/>
                  </a:solidFill>
                </a:uFill>
                <a:latin typeface="Arial"/>
                <a:cs typeface="Arial"/>
              </a:rPr>
              <a:t>4.1- </a:t>
            </a:r>
            <a:r>
              <a:rPr sz="2000" u="sng" spc="-60" dirty="0">
                <a:solidFill>
                  <a:srgbClr val="F6B514"/>
                </a:solidFill>
                <a:uFill>
                  <a:solidFill>
                    <a:srgbClr val="F6B514"/>
                  </a:solidFill>
                </a:uFill>
                <a:latin typeface="Arial"/>
                <a:cs typeface="Arial"/>
              </a:rPr>
              <a:t>Differences </a:t>
            </a:r>
            <a:r>
              <a:rPr sz="2000" u="sng" spc="-70" dirty="0">
                <a:solidFill>
                  <a:srgbClr val="F6B514"/>
                </a:solidFill>
                <a:uFill>
                  <a:solidFill>
                    <a:srgbClr val="F6B514"/>
                  </a:solidFill>
                </a:uFill>
                <a:latin typeface="Arial"/>
                <a:cs typeface="Arial"/>
              </a:rPr>
              <a:t>between </a:t>
            </a:r>
            <a:r>
              <a:rPr sz="2000" u="sng" spc="-20" dirty="0">
                <a:solidFill>
                  <a:srgbClr val="F6B514"/>
                </a:solidFill>
                <a:uFill>
                  <a:solidFill>
                    <a:srgbClr val="F6B514"/>
                  </a:solidFill>
                </a:uFill>
                <a:latin typeface="Arial"/>
                <a:cs typeface="Arial"/>
              </a:rPr>
              <a:t>internal </a:t>
            </a:r>
            <a:r>
              <a:rPr sz="2000" u="sng" spc="-10" dirty="0">
                <a:solidFill>
                  <a:srgbClr val="F6B514"/>
                </a:solidFill>
                <a:uFill>
                  <a:solidFill>
                    <a:srgbClr val="F6B514"/>
                  </a:solidFill>
                </a:uFill>
                <a:latin typeface="Arial"/>
                <a:cs typeface="Arial"/>
              </a:rPr>
              <a:t>&amp; </a:t>
            </a:r>
            <a:r>
              <a:rPr sz="2000" u="sng" spc="-55" dirty="0">
                <a:solidFill>
                  <a:srgbClr val="F6B514"/>
                </a:solidFill>
                <a:uFill>
                  <a:solidFill>
                    <a:srgbClr val="F6B514"/>
                  </a:solidFill>
                </a:uFill>
                <a:latin typeface="Arial"/>
                <a:cs typeface="Arial"/>
              </a:rPr>
              <a:t>external</a:t>
            </a:r>
            <a:r>
              <a:rPr sz="2000" u="sng" spc="-310" dirty="0">
                <a:solidFill>
                  <a:srgbClr val="F6B514"/>
                </a:solidFill>
                <a:uFill>
                  <a:solidFill>
                    <a:srgbClr val="F6B514"/>
                  </a:solidFill>
                </a:uFill>
                <a:latin typeface="Arial"/>
                <a:cs typeface="Arial"/>
              </a:rPr>
              <a:t> </a:t>
            </a:r>
            <a:r>
              <a:rPr sz="2000" u="sng" spc="-35" dirty="0">
                <a:solidFill>
                  <a:srgbClr val="F6B514"/>
                </a:solidFill>
                <a:uFill>
                  <a:solidFill>
                    <a:srgbClr val="F6B514"/>
                  </a:solidFill>
                </a:uFill>
                <a:latin typeface="Arial"/>
                <a:cs typeface="Arial"/>
              </a:rPr>
              <a:t>M&amp;E.docx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48588" y="901700"/>
            <a:ext cx="16484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185" dirty="0">
                <a:solidFill>
                  <a:srgbClr val="BF0000"/>
                </a:solidFill>
                <a:latin typeface="Arial"/>
                <a:cs typeface="Arial"/>
              </a:rPr>
              <a:t>Cont…...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004" y="1742948"/>
            <a:ext cx="1143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0739" y="1875840"/>
            <a:ext cx="8380095" cy="4951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marR="5080" indent="-320040" algn="just">
              <a:lnSpc>
                <a:spcPct val="150000"/>
              </a:lnSpc>
              <a:spcBef>
                <a:spcPts val="100"/>
              </a:spcBef>
              <a:buClr>
                <a:srgbClr val="6F2F9F"/>
              </a:buClr>
              <a:buSzPct val="90000"/>
              <a:buChar char=""/>
              <a:tabLst>
                <a:tab pos="332740" algn="l"/>
              </a:tabLst>
            </a:pPr>
            <a:r>
              <a:rPr sz="2000" spc="-30" dirty="0">
                <a:latin typeface="Arial"/>
                <a:cs typeface="Arial"/>
              </a:rPr>
              <a:t>Traditionally, </a:t>
            </a:r>
            <a:r>
              <a:rPr sz="2000" spc="-35" dirty="0">
                <a:latin typeface="Arial"/>
                <a:cs typeface="Arial"/>
              </a:rPr>
              <a:t>M&amp;E </a:t>
            </a:r>
            <a:r>
              <a:rPr sz="2000" spc="-65" dirty="0">
                <a:latin typeface="Arial"/>
                <a:cs typeface="Arial"/>
              </a:rPr>
              <a:t>focused </a:t>
            </a:r>
            <a:r>
              <a:rPr sz="2000" spc="-20" dirty="0">
                <a:latin typeface="Arial"/>
                <a:cs typeface="Arial"/>
              </a:rPr>
              <a:t>on </a:t>
            </a:r>
            <a:r>
              <a:rPr sz="2000" spc="-125" dirty="0">
                <a:solidFill>
                  <a:srgbClr val="00AF4F"/>
                </a:solidFill>
                <a:latin typeface="Arial"/>
                <a:cs typeface="Arial"/>
              </a:rPr>
              <a:t>assessing </a:t>
            </a:r>
            <a:r>
              <a:rPr sz="2000" spc="-30" dirty="0">
                <a:solidFill>
                  <a:srgbClr val="00AF4F"/>
                </a:solidFill>
                <a:latin typeface="Arial"/>
                <a:cs typeface="Arial"/>
              </a:rPr>
              <a:t>the </a:t>
            </a:r>
            <a:r>
              <a:rPr sz="2000" spc="-5" dirty="0">
                <a:solidFill>
                  <a:srgbClr val="00AF4F"/>
                </a:solidFill>
                <a:latin typeface="Arial"/>
                <a:cs typeface="Arial"/>
              </a:rPr>
              <a:t>inputs </a:t>
            </a:r>
            <a:r>
              <a:rPr sz="2000" spc="-45" dirty="0">
                <a:solidFill>
                  <a:srgbClr val="00AF4F"/>
                </a:solidFill>
                <a:latin typeface="Arial"/>
                <a:cs typeface="Arial"/>
              </a:rPr>
              <a:t>and </a:t>
            </a:r>
            <a:r>
              <a:rPr sz="2000" spc="-35" dirty="0">
                <a:solidFill>
                  <a:srgbClr val="00AF4F"/>
                </a:solidFill>
                <a:latin typeface="Arial"/>
                <a:cs typeface="Arial"/>
              </a:rPr>
              <a:t>activities </a:t>
            </a:r>
            <a:r>
              <a:rPr sz="2000" spc="-20" dirty="0">
                <a:latin typeface="Arial"/>
                <a:cs typeface="Arial"/>
              </a:rPr>
              <a:t>of </a:t>
            </a:r>
            <a:r>
              <a:rPr sz="2000" spc="-509" dirty="0">
                <a:latin typeface="Arial"/>
                <a:cs typeface="Arial"/>
              </a:rPr>
              <a:t>a  </a:t>
            </a:r>
            <a:r>
              <a:rPr sz="2000" spc="-10" dirty="0">
                <a:latin typeface="Arial"/>
                <a:cs typeface="Arial"/>
              </a:rPr>
              <a:t>project.</a:t>
            </a:r>
            <a:endParaRPr sz="2000">
              <a:latin typeface="Arial"/>
              <a:cs typeface="Arial"/>
            </a:endParaRPr>
          </a:p>
          <a:p>
            <a:pPr marL="332740" marR="25400" indent="-320040" algn="just">
              <a:lnSpc>
                <a:spcPct val="150000"/>
              </a:lnSpc>
              <a:spcBef>
                <a:spcPts val="695"/>
              </a:spcBef>
              <a:buClr>
                <a:srgbClr val="6F2F9F"/>
              </a:buClr>
              <a:buSzPct val="90000"/>
              <a:buChar char=""/>
              <a:tabLst>
                <a:tab pos="332740" algn="l"/>
              </a:tabLst>
            </a:pPr>
            <a:r>
              <a:rPr sz="2000" spc="-60" dirty="0">
                <a:latin typeface="Arial"/>
                <a:cs typeface="Arial"/>
              </a:rPr>
              <a:t>Project </a:t>
            </a:r>
            <a:r>
              <a:rPr sz="2000" spc="-20" dirty="0">
                <a:latin typeface="Arial"/>
                <a:cs typeface="Arial"/>
              </a:rPr>
              <a:t>inputs, </a:t>
            </a:r>
            <a:r>
              <a:rPr sz="2000" spc="-35" dirty="0">
                <a:latin typeface="Arial"/>
                <a:cs typeface="Arial"/>
              </a:rPr>
              <a:t>activities </a:t>
            </a:r>
            <a:r>
              <a:rPr sz="2000" spc="-50" dirty="0">
                <a:latin typeface="Arial"/>
                <a:cs typeface="Arial"/>
              </a:rPr>
              <a:t>and </a:t>
            </a:r>
            <a:r>
              <a:rPr sz="2000" spc="-55" dirty="0">
                <a:latin typeface="Arial"/>
                <a:cs typeface="Arial"/>
              </a:rPr>
              <a:t>risks </a:t>
            </a:r>
            <a:r>
              <a:rPr sz="2000" spc="-100" dirty="0">
                <a:latin typeface="Arial"/>
                <a:cs typeface="Arial"/>
              </a:rPr>
              <a:t>are </a:t>
            </a:r>
            <a:r>
              <a:rPr sz="2000" spc="-85" dirty="0">
                <a:latin typeface="Arial"/>
                <a:cs typeface="Arial"/>
              </a:rPr>
              <a:t>also </a:t>
            </a:r>
            <a:r>
              <a:rPr sz="2000" dirty="0">
                <a:latin typeface="Arial"/>
                <a:cs typeface="Arial"/>
              </a:rPr>
              <a:t>important, </a:t>
            </a:r>
            <a:r>
              <a:rPr sz="2000" spc="-85" dirty="0">
                <a:latin typeface="Arial"/>
                <a:cs typeface="Arial"/>
              </a:rPr>
              <a:t>however, </a:t>
            </a:r>
            <a:r>
              <a:rPr sz="2000" spc="-175" dirty="0">
                <a:latin typeface="Arial"/>
                <a:cs typeface="Arial"/>
              </a:rPr>
              <a:t>as </a:t>
            </a:r>
            <a:r>
              <a:rPr sz="2000" spc="-35" dirty="0">
                <a:latin typeface="Arial"/>
                <a:cs typeface="Arial"/>
              </a:rPr>
              <a:t>they </a:t>
            </a:r>
            <a:r>
              <a:rPr sz="2000" spc="-140" dirty="0">
                <a:latin typeface="Arial"/>
                <a:cs typeface="Arial"/>
              </a:rPr>
              <a:t>all  </a:t>
            </a:r>
            <a:r>
              <a:rPr sz="2000" spc="-65" dirty="0">
                <a:latin typeface="Arial"/>
                <a:cs typeface="Arial"/>
              </a:rPr>
              <a:t>affect </a:t>
            </a:r>
            <a:r>
              <a:rPr sz="2000" dirty="0">
                <a:latin typeface="Arial"/>
                <a:cs typeface="Arial"/>
              </a:rPr>
              <a:t>outputs. </a:t>
            </a:r>
            <a:r>
              <a:rPr sz="2000" spc="-85" dirty="0">
                <a:latin typeface="Arial"/>
                <a:cs typeface="Arial"/>
              </a:rPr>
              <a:t>For </a:t>
            </a:r>
            <a:r>
              <a:rPr sz="2000" spc="-60" dirty="0">
                <a:latin typeface="Arial"/>
                <a:cs typeface="Arial"/>
              </a:rPr>
              <a:t>example, </a:t>
            </a:r>
            <a:r>
              <a:rPr sz="2000" spc="30" dirty="0">
                <a:latin typeface="Arial"/>
                <a:cs typeface="Arial"/>
              </a:rPr>
              <a:t>if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50" dirty="0">
                <a:latin typeface="Arial"/>
                <a:cs typeface="Arial"/>
              </a:rPr>
              <a:t>budget </a:t>
            </a:r>
            <a:r>
              <a:rPr sz="2000" spc="-45" dirty="0">
                <a:latin typeface="Arial"/>
                <a:cs typeface="Arial"/>
              </a:rPr>
              <a:t>(an </a:t>
            </a:r>
            <a:r>
              <a:rPr sz="2000" spc="25" dirty="0">
                <a:latin typeface="Arial"/>
                <a:cs typeface="Arial"/>
              </a:rPr>
              <a:t>input) </a:t>
            </a:r>
            <a:r>
              <a:rPr sz="2000" spc="-65" dirty="0">
                <a:latin typeface="Arial"/>
                <a:cs typeface="Arial"/>
              </a:rPr>
              <a:t>is </a:t>
            </a:r>
            <a:r>
              <a:rPr sz="2000" spc="-30" dirty="0">
                <a:latin typeface="Arial"/>
                <a:cs typeface="Arial"/>
              </a:rPr>
              <a:t>cut </a:t>
            </a:r>
            <a:r>
              <a:rPr sz="2000" spc="-40" dirty="0">
                <a:latin typeface="Arial"/>
                <a:cs typeface="Arial"/>
              </a:rPr>
              <a:t>by </a:t>
            </a:r>
            <a:r>
              <a:rPr sz="2000" spc="-105" dirty="0">
                <a:latin typeface="Arial"/>
                <a:cs typeface="Arial"/>
              </a:rPr>
              <a:t>50%, </a:t>
            </a:r>
            <a:r>
              <a:rPr sz="2000" spc="-10" dirty="0">
                <a:latin typeface="Arial"/>
                <a:cs typeface="Arial"/>
              </a:rPr>
              <a:t>this  </a:t>
            </a:r>
            <a:r>
              <a:rPr sz="2000" spc="30" dirty="0">
                <a:latin typeface="Arial"/>
                <a:cs typeface="Arial"/>
              </a:rPr>
              <a:t>will </a:t>
            </a:r>
            <a:r>
              <a:rPr sz="2000" spc="-35" dirty="0">
                <a:latin typeface="Arial"/>
                <a:cs typeface="Arial"/>
              </a:rPr>
              <a:t>obviously </a:t>
            </a:r>
            <a:r>
              <a:rPr sz="2000" spc="-60" dirty="0">
                <a:latin typeface="Arial"/>
                <a:cs typeface="Arial"/>
              </a:rPr>
              <a:t>affect </a:t>
            </a:r>
            <a:r>
              <a:rPr sz="2000" spc="-20" dirty="0">
                <a:latin typeface="Arial"/>
                <a:cs typeface="Arial"/>
              </a:rPr>
              <a:t>the </a:t>
            </a:r>
            <a:r>
              <a:rPr sz="2000" spc="-10" dirty="0">
                <a:latin typeface="Arial"/>
                <a:cs typeface="Arial"/>
              </a:rPr>
              <a:t>outputs </a:t>
            </a:r>
            <a:r>
              <a:rPr sz="2000" spc="-20" dirty="0">
                <a:latin typeface="Arial"/>
                <a:cs typeface="Arial"/>
              </a:rPr>
              <a:t>of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35" dirty="0">
                <a:latin typeface="Arial"/>
                <a:cs typeface="Arial"/>
              </a:rPr>
              <a:t>project </a:t>
            </a:r>
            <a:r>
              <a:rPr sz="2000" spc="-45" dirty="0">
                <a:latin typeface="Arial"/>
                <a:cs typeface="Arial"/>
              </a:rPr>
              <a:t>and </a:t>
            </a:r>
            <a:r>
              <a:rPr sz="2000" spc="30" dirty="0">
                <a:latin typeface="Arial"/>
                <a:cs typeface="Arial"/>
              </a:rPr>
              <a:t>will </a:t>
            </a:r>
            <a:r>
              <a:rPr sz="2000" spc="-80" dirty="0">
                <a:latin typeface="Arial"/>
                <a:cs typeface="Arial"/>
              </a:rPr>
              <a:t>need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85" dirty="0">
                <a:latin typeface="Arial"/>
                <a:cs typeface="Arial"/>
              </a:rPr>
              <a:t>be </a:t>
            </a:r>
            <a:r>
              <a:rPr sz="2000" spc="-55" dirty="0">
                <a:latin typeface="Arial"/>
                <a:cs typeface="Arial"/>
              </a:rPr>
              <a:t>taken  </a:t>
            </a:r>
            <a:r>
              <a:rPr sz="2000" spc="20" dirty="0">
                <a:latin typeface="Arial"/>
                <a:cs typeface="Arial"/>
              </a:rPr>
              <a:t>into </a:t>
            </a:r>
            <a:r>
              <a:rPr sz="2000" spc="-65" dirty="0">
                <a:latin typeface="Arial"/>
                <a:cs typeface="Arial"/>
              </a:rPr>
              <a:t>account </a:t>
            </a:r>
            <a:r>
              <a:rPr sz="2000" spc="-40" dirty="0">
                <a:latin typeface="Arial"/>
                <a:cs typeface="Arial"/>
              </a:rPr>
              <a:t>when </a:t>
            </a:r>
            <a:r>
              <a:rPr sz="2000" spc="-20" dirty="0">
                <a:latin typeface="Arial"/>
                <a:cs typeface="Arial"/>
              </a:rPr>
              <a:t>conducting </a:t>
            </a:r>
            <a:r>
              <a:rPr sz="2000" spc="-30" dirty="0">
                <a:latin typeface="Arial"/>
                <a:cs typeface="Arial"/>
              </a:rPr>
              <a:t>the</a:t>
            </a:r>
            <a:r>
              <a:rPr sz="2000" spc="-18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M&amp;E.</a:t>
            </a:r>
            <a:endParaRPr sz="20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1895"/>
              </a:spcBef>
              <a:buClr>
                <a:srgbClr val="6F2F9F"/>
              </a:buClr>
              <a:buSzPct val="90000"/>
              <a:buChar char=""/>
              <a:tabLst>
                <a:tab pos="332105" algn="l"/>
                <a:tab pos="332740" algn="l"/>
              </a:tabLst>
            </a:pPr>
            <a:r>
              <a:rPr sz="2000" spc="-55" dirty="0">
                <a:latin typeface="Arial"/>
                <a:cs typeface="Arial"/>
              </a:rPr>
              <a:t>There </a:t>
            </a:r>
            <a:r>
              <a:rPr sz="2000" spc="-100" dirty="0">
                <a:latin typeface="Arial"/>
                <a:cs typeface="Arial"/>
              </a:rPr>
              <a:t>are </a:t>
            </a:r>
            <a:r>
              <a:rPr sz="2000" spc="-50" dirty="0">
                <a:latin typeface="Arial"/>
                <a:cs typeface="Arial"/>
              </a:rPr>
              <a:t>various </a:t>
            </a:r>
            <a:r>
              <a:rPr sz="2000" spc="10" dirty="0">
                <a:latin typeface="Arial"/>
                <a:cs typeface="Arial"/>
              </a:rPr>
              <a:t>monitoring </a:t>
            </a:r>
            <a:r>
              <a:rPr sz="2000" spc="-85" dirty="0">
                <a:latin typeface="Arial"/>
                <a:cs typeface="Arial"/>
              </a:rPr>
              <a:t>levels </a:t>
            </a:r>
            <a:r>
              <a:rPr sz="2000" spc="30" dirty="0">
                <a:latin typeface="Arial"/>
                <a:cs typeface="Arial"/>
              </a:rPr>
              <a:t>in </a:t>
            </a:r>
            <a:r>
              <a:rPr sz="2000" spc="-160" dirty="0">
                <a:latin typeface="Arial"/>
                <a:cs typeface="Arial"/>
              </a:rPr>
              <a:t>a </a:t>
            </a:r>
            <a:r>
              <a:rPr sz="2000" spc="-10" dirty="0">
                <a:latin typeface="Arial"/>
                <a:cs typeface="Arial"/>
              </a:rPr>
              <a:t>project; </a:t>
            </a:r>
            <a:r>
              <a:rPr sz="2000" spc="-30" dirty="0">
                <a:latin typeface="Arial"/>
                <a:cs typeface="Arial"/>
              </a:rPr>
              <a:t>thus</a:t>
            </a:r>
            <a:r>
              <a:rPr sz="2000" spc="-210" dirty="0">
                <a:latin typeface="Arial"/>
                <a:cs typeface="Arial"/>
              </a:rPr>
              <a:t> </a:t>
            </a:r>
            <a:r>
              <a:rPr sz="2000" spc="-75" dirty="0">
                <a:latin typeface="Arial"/>
                <a:cs typeface="Arial"/>
              </a:rPr>
              <a:t>are: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00"/>
              </a:spcBef>
              <a:tabLst>
                <a:tab pos="470534" algn="l"/>
              </a:tabLst>
            </a:pPr>
            <a:r>
              <a:rPr sz="2000" b="1" spc="-200" dirty="0">
                <a:solidFill>
                  <a:srgbClr val="006FBF"/>
                </a:solidFill>
                <a:latin typeface="Arial"/>
                <a:cs typeface="Arial"/>
              </a:rPr>
              <a:t>1)	</a:t>
            </a:r>
            <a:r>
              <a:rPr sz="2000" b="1" u="sng" spc="20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Input</a:t>
            </a:r>
            <a:r>
              <a:rPr sz="2000" b="1" u="sng" spc="15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 </a:t>
            </a:r>
            <a:r>
              <a:rPr sz="2000" b="1" u="sng" spc="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Arial"/>
                <a:cs typeface="Arial"/>
              </a:rPr>
              <a:t>Monitoring</a:t>
            </a:r>
            <a:endParaRPr sz="2000">
              <a:latin typeface="Arial"/>
              <a:cs typeface="Arial"/>
            </a:endParaRPr>
          </a:p>
          <a:p>
            <a:pPr marL="332740" marR="17780" indent="-320675" algn="just">
              <a:lnSpc>
                <a:spcPct val="150000"/>
              </a:lnSpc>
              <a:spcBef>
                <a:spcPts val="695"/>
              </a:spcBef>
            </a:pPr>
            <a:r>
              <a:rPr sz="1800" spc="105" dirty="0">
                <a:solidFill>
                  <a:srgbClr val="6F2F9F"/>
                </a:solidFill>
                <a:latin typeface="Arial"/>
                <a:cs typeface="Arial"/>
              </a:rPr>
              <a:t> </a:t>
            </a:r>
            <a:r>
              <a:rPr sz="2000" dirty="0">
                <a:latin typeface="Arial"/>
                <a:cs typeface="Arial"/>
              </a:rPr>
              <a:t>It </a:t>
            </a:r>
            <a:r>
              <a:rPr sz="2000" spc="-65" dirty="0">
                <a:latin typeface="Arial"/>
                <a:cs typeface="Arial"/>
              </a:rPr>
              <a:t>is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5" dirty="0">
                <a:solidFill>
                  <a:srgbClr val="00AF4F"/>
                </a:solidFill>
                <a:latin typeface="Arial"/>
                <a:cs typeface="Arial"/>
              </a:rPr>
              <a:t>monitoring </a:t>
            </a:r>
            <a:r>
              <a:rPr sz="2000" spc="-20" dirty="0">
                <a:solidFill>
                  <a:srgbClr val="00AF4F"/>
                </a:solidFill>
                <a:latin typeface="Arial"/>
                <a:cs typeface="Arial"/>
              </a:rPr>
              <a:t>of </a:t>
            </a:r>
            <a:r>
              <a:rPr sz="2000" spc="-30" dirty="0">
                <a:solidFill>
                  <a:srgbClr val="00AF4F"/>
                </a:solidFill>
                <a:latin typeface="Arial"/>
                <a:cs typeface="Arial"/>
              </a:rPr>
              <a:t>the </a:t>
            </a:r>
            <a:r>
              <a:rPr sz="2000" spc="-95" dirty="0">
                <a:solidFill>
                  <a:srgbClr val="00AF4F"/>
                </a:solidFill>
                <a:latin typeface="Arial"/>
                <a:cs typeface="Arial"/>
              </a:rPr>
              <a:t>resources </a:t>
            </a:r>
            <a:r>
              <a:rPr sz="2000" spc="-20" dirty="0">
                <a:latin typeface="Arial"/>
                <a:cs typeface="Arial"/>
              </a:rPr>
              <a:t>that </a:t>
            </a:r>
            <a:r>
              <a:rPr sz="2000" spc="-100" dirty="0">
                <a:latin typeface="Arial"/>
                <a:cs typeface="Arial"/>
              </a:rPr>
              <a:t>are </a:t>
            </a:r>
            <a:r>
              <a:rPr sz="2000" spc="-5" dirty="0">
                <a:latin typeface="Arial"/>
                <a:cs typeface="Arial"/>
              </a:rPr>
              <a:t>put </a:t>
            </a:r>
            <a:r>
              <a:rPr sz="2000" spc="20" dirty="0">
                <a:latin typeface="Arial"/>
                <a:cs typeface="Arial"/>
              </a:rPr>
              <a:t>into </a:t>
            </a:r>
            <a:r>
              <a:rPr sz="2000" spc="-30" dirty="0">
                <a:latin typeface="Arial"/>
                <a:cs typeface="Arial"/>
              </a:rPr>
              <a:t>the </a:t>
            </a:r>
            <a:r>
              <a:rPr sz="2000" spc="-10" dirty="0">
                <a:latin typeface="Arial"/>
                <a:cs typeface="Arial"/>
              </a:rPr>
              <a:t>project; </a:t>
            </a:r>
            <a:r>
              <a:rPr sz="2000" spc="-165" dirty="0">
                <a:latin typeface="Arial"/>
                <a:cs typeface="Arial"/>
              </a:rPr>
              <a:t>these  </a:t>
            </a:r>
            <a:r>
              <a:rPr sz="2000" spc="-20" dirty="0">
                <a:latin typeface="Arial"/>
                <a:cs typeface="Arial"/>
              </a:rPr>
              <a:t>include </a:t>
            </a:r>
            <a:r>
              <a:rPr sz="2000" b="1" i="1" spc="-40" dirty="0">
                <a:latin typeface="Arial"/>
                <a:cs typeface="Arial"/>
              </a:rPr>
              <a:t>budget, </a:t>
            </a:r>
            <a:r>
              <a:rPr sz="2000" b="1" i="1" spc="-25" dirty="0">
                <a:latin typeface="Arial"/>
                <a:cs typeface="Arial"/>
              </a:rPr>
              <a:t>staff, </a:t>
            </a:r>
            <a:r>
              <a:rPr sz="2000" b="1" i="1" spc="-30" dirty="0">
                <a:latin typeface="Arial"/>
                <a:cs typeface="Arial"/>
              </a:rPr>
              <a:t>skills</a:t>
            </a:r>
            <a:r>
              <a:rPr sz="2000" spc="-30" dirty="0">
                <a:latin typeface="Arial"/>
                <a:cs typeface="Arial"/>
              </a:rPr>
              <a:t>,</a:t>
            </a:r>
            <a:r>
              <a:rPr sz="2000" spc="235" dirty="0">
                <a:latin typeface="Arial"/>
                <a:cs typeface="Arial"/>
              </a:rPr>
              <a:t> </a:t>
            </a:r>
            <a:r>
              <a:rPr sz="2000" spc="-45" dirty="0">
                <a:latin typeface="Arial"/>
                <a:cs typeface="Arial"/>
              </a:rPr>
              <a:t>etc.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48588" y="883412"/>
            <a:ext cx="401383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0" i="0" spc="5" dirty="0">
                <a:solidFill>
                  <a:srgbClr val="BF0000"/>
                </a:solidFill>
                <a:latin typeface="Times New Roman"/>
                <a:cs typeface="Times New Roman"/>
              </a:rPr>
              <a:t>4.4. </a:t>
            </a:r>
            <a:r>
              <a:rPr sz="3200" b="0" i="0" spc="10" dirty="0">
                <a:solidFill>
                  <a:srgbClr val="BF0000"/>
                </a:solidFill>
                <a:latin typeface="Arial"/>
                <a:cs typeface="Arial"/>
              </a:rPr>
              <a:t>Monitoring</a:t>
            </a:r>
            <a:r>
              <a:rPr sz="3200" b="0" i="0" spc="-11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sz="3200" b="0" i="0" spc="-140" dirty="0">
                <a:solidFill>
                  <a:srgbClr val="BF0000"/>
                </a:solidFill>
                <a:latin typeface="Arial"/>
                <a:cs typeface="Arial"/>
              </a:rPr>
              <a:t>Levels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1668</Words>
  <Application>Microsoft Office PowerPoint</Application>
  <PresentationFormat>Custom</PresentationFormat>
  <Paragraphs>189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CHAPTER FOUR PROJECT MONITORING AND EVALUATION</vt:lpstr>
      <vt:lpstr>4.1. What is Monitoring and Evaluation?</vt:lpstr>
      <vt:lpstr>Cont…...</vt:lpstr>
      <vt:lpstr>Cont…...</vt:lpstr>
      <vt:lpstr>4.2. Why Monitoring and Evaluation?</vt:lpstr>
      <vt:lpstr>Cont…...</vt:lpstr>
      <vt:lpstr>4.3. Kinds of Monitoring and Evaluation?</vt:lpstr>
      <vt:lpstr>Cont…...</vt:lpstr>
      <vt:lpstr>4.4. Monitoring Levels</vt:lpstr>
      <vt:lpstr>Cont…...</vt:lpstr>
      <vt:lpstr>Cont…...</vt:lpstr>
      <vt:lpstr>4.5. Monitoring and Evaluation Procedures</vt:lpstr>
      <vt:lpstr>Cont…...</vt:lpstr>
      <vt:lpstr>Cont…...</vt:lpstr>
      <vt:lpstr>Cont…...</vt:lpstr>
      <vt:lpstr>Cont…...</vt:lpstr>
      <vt:lpstr>Cont…...</vt:lpstr>
      <vt:lpstr>Cont…...</vt:lpstr>
      <vt:lpstr>Cont…...</vt:lpstr>
      <vt:lpstr>Cont…...</vt:lpstr>
      <vt:lpstr>Cont…...</vt:lpstr>
      <vt:lpstr>Cont…...</vt:lpstr>
      <vt:lpstr>Cont…...</vt:lpstr>
      <vt:lpstr>Cont…...</vt:lpstr>
      <vt:lpstr>Cont…...</vt:lpstr>
      <vt:lpstr>Cont…...</vt:lpstr>
      <vt:lpstr>Cont…...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FOUR PROJECT MONITORING AND EVALUATION</dc:title>
  <cp:lastModifiedBy>ismail - [2010]</cp:lastModifiedBy>
  <cp:revision>2</cp:revision>
  <dcterms:created xsi:type="dcterms:W3CDTF">2020-02-28T13:43:37Z</dcterms:created>
  <dcterms:modified xsi:type="dcterms:W3CDTF">2020-03-25T08:54:04Z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2015-04-28T00:00:00Z</vt:filetime>
  </property>
  <property fmtid="{D5CDD505-2E9C-101B-9397-08002B2CF9AE}" pid="3" name="LastSaved">
    <vt:filetime>2020-02-28T00:00:00Z</vt:filetime>
  </property>
</Properties>
</file>