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2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0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1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0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9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9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A1EE-45F8-4EF9-BE63-778010918AA8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F8C4-04FF-43DE-A761-89A08122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26571"/>
            <a:ext cx="9144000" cy="1110343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Chapter- One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Concepts of Rural Development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36914"/>
            <a:ext cx="9331234" cy="5120639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 smtClean="0"/>
              <a:t>Economists from the period of </a:t>
            </a:r>
            <a:r>
              <a:rPr lang="en-US" dirty="0"/>
              <a:t>early 1950’s and 1960’s; </a:t>
            </a:r>
            <a:r>
              <a:rPr lang="en-US" dirty="0" smtClean="0"/>
              <a:t>argued </a:t>
            </a:r>
            <a:r>
              <a:rPr lang="en-US" dirty="0"/>
              <a:t>that the achievement of development is as simple as achievement of sustained economic growth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dirty="0"/>
              <a:t>economist of that time were making </a:t>
            </a:r>
            <a:r>
              <a:rPr lang="en-US" b="1" dirty="0"/>
              <a:t>general development</a:t>
            </a:r>
            <a:r>
              <a:rPr lang="en-US" dirty="0"/>
              <a:t> as synonymous to </a:t>
            </a:r>
            <a:r>
              <a:rPr lang="en-US" b="1" dirty="0"/>
              <a:t>economic development</a:t>
            </a:r>
            <a:r>
              <a:rPr lang="en-US" dirty="0"/>
              <a:t>, in general and </a:t>
            </a:r>
            <a:r>
              <a:rPr lang="en-US" b="1" dirty="0"/>
              <a:t>economic growth</a:t>
            </a:r>
            <a:r>
              <a:rPr lang="en-US" dirty="0"/>
              <a:t>, in particular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b="1" dirty="0" smtClean="0"/>
              <a:t>But, Now a day, </a:t>
            </a:r>
            <a:r>
              <a:rPr lang="en-US" b="1" dirty="0"/>
              <a:t>Economic development</a:t>
            </a:r>
            <a:r>
              <a:rPr lang="en-US" dirty="0"/>
              <a:t> </a:t>
            </a:r>
            <a:r>
              <a:rPr lang="en-US" dirty="0" smtClean="0"/>
              <a:t>means-</a:t>
            </a:r>
            <a:r>
              <a:rPr lang="en-US" dirty="0"/>
              <a:t>improvement in </a:t>
            </a:r>
            <a:r>
              <a:rPr lang="en-US" b="1" dirty="0"/>
              <a:t>quality life of the national population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 smtClean="0"/>
              <a:t>This </a:t>
            </a:r>
            <a:r>
              <a:rPr lang="en-US" dirty="0"/>
              <a:t>implies </a:t>
            </a:r>
            <a:r>
              <a:rPr lang="en-US" b="1" dirty="0"/>
              <a:t>both per-capita growth in income and better income distribution</a:t>
            </a:r>
            <a:r>
              <a:rPr lang="en-US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/>
              <a:t>development</a:t>
            </a:r>
            <a:r>
              <a:rPr lang="en-US" dirty="0"/>
              <a:t> includes social, cultural and political development in addition to economic development. </a:t>
            </a:r>
            <a:endParaRPr lang="en-US" dirty="0" smtClean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dirty="0" smtClean="0"/>
              <a:t> implies that non-income </a:t>
            </a:r>
            <a:r>
              <a:rPr lang="en-US" dirty="0"/>
              <a:t>changes </a:t>
            </a:r>
            <a:r>
              <a:rPr lang="en-US" dirty="0" smtClean="0"/>
              <a:t>like </a:t>
            </a:r>
            <a:r>
              <a:rPr lang="en-US" dirty="0"/>
              <a:t>improved health, nutrition, education, life expectancy, gender equality and so on.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344"/>
          </a:xfrm>
        </p:spPr>
        <p:txBody>
          <a:bodyPr/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1800" b="1" dirty="0"/>
              <a:t>Elements of Rural Development 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0" y="914400"/>
            <a:ext cx="10661470" cy="548639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The </a:t>
            </a:r>
            <a:r>
              <a:rPr lang="en-US" b="1" dirty="0"/>
              <a:t>Welfare school of thought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/>
              <a:t>welfare to be a subjective psychic satisfaction </a:t>
            </a:r>
            <a:r>
              <a:rPr lang="en-US" dirty="0"/>
              <a:t>that somebody gets from goods and services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And this can be presented by income and expenditure as proxy to utility.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Welfare school elements of rural development </a:t>
            </a:r>
            <a:r>
              <a:rPr lang="en-US" dirty="0" smtClean="0"/>
              <a:t>are:      Income </a:t>
            </a:r>
            <a:r>
              <a:rPr lang="en-US" dirty="0"/>
              <a:t>per-capita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                  Expenditure </a:t>
            </a:r>
            <a:r>
              <a:rPr lang="en-US" dirty="0" smtClean="0"/>
              <a:t>per-capita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2.The </a:t>
            </a:r>
            <a:r>
              <a:rPr lang="en-US" b="1" dirty="0"/>
              <a:t>basic needs school of </a:t>
            </a:r>
            <a:r>
              <a:rPr lang="en-US" b="1" dirty="0" smtClean="0"/>
              <a:t>thought:</a:t>
            </a:r>
            <a:endParaRPr lang="en-US" dirty="0" smtClean="0"/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needs school of rural development include: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of life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Freedom 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Self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4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/>
          <a:lstStyle/>
          <a:p>
            <a:r>
              <a:rPr lang="en-US" dirty="0" err="1" smtClean="0"/>
              <a:t>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510580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Basic needs</a:t>
            </a:r>
          </a:p>
          <a:p>
            <a:r>
              <a:rPr lang="en-US" dirty="0"/>
              <a:t>People have certain basic needs, without it impossible to survive. </a:t>
            </a:r>
          </a:p>
          <a:p>
            <a:r>
              <a:rPr lang="en-US" dirty="0"/>
              <a:t>The basic necessities include food, clothes, shelter, basic literacy, primary health care and security of life </a:t>
            </a:r>
          </a:p>
          <a:p>
            <a:pPr lvl="0"/>
            <a:r>
              <a:rPr lang="en-US" b="1" i="1" dirty="0"/>
              <a:t>Self-respect</a:t>
            </a:r>
            <a:r>
              <a:rPr lang="en-US" b="1" dirty="0"/>
              <a:t>:</a:t>
            </a:r>
            <a:endParaRPr lang="en-US" dirty="0"/>
          </a:p>
          <a:p>
            <a:r>
              <a:rPr lang="en-US" dirty="0"/>
              <a:t>Every person and every nation seeks some sort of self-respect, dignity or honor. </a:t>
            </a:r>
            <a:endParaRPr lang="en-US" dirty="0" smtClean="0"/>
          </a:p>
          <a:p>
            <a:r>
              <a:rPr lang="en-US" dirty="0" smtClean="0"/>
              <a:t>Absence of </a:t>
            </a:r>
            <a:r>
              <a:rPr lang="en-US" dirty="0"/>
              <a:t>self-respect indicates lack of development. </a:t>
            </a:r>
            <a:endParaRPr lang="en-US" dirty="0" smtClean="0"/>
          </a:p>
          <a:p>
            <a:pPr lvl="0"/>
            <a:r>
              <a:rPr lang="en-US" b="1" i="1" dirty="0"/>
              <a:t>Freedom:</a:t>
            </a:r>
            <a:endParaRPr lang="en-US" dirty="0"/>
          </a:p>
          <a:p>
            <a:r>
              <a:rPr lang="en-US" dirty="0"/>
              <a:t>In this context, freedom refers to ideological freedom, economic freedom and freedom from social servitude.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6014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/>
          <a:lstStyle/>
          <a:p>
            <a:pPr algn="ctr"/>
            <a:r>
              <a:rPr lang="en-US" dirty="0" smtClean="0"/>
              <a:t>3. </a:t>
            </a:r>
            <a:r>
              <a:rPr lang="en-US" b="1" dirty="0"/>
              <a:t>The Sen’s capability school of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2"/>
            <a:ext cx="10515600" cy="4844551"/>
          </a:xfrm>
        </p:spPr>
        <p:txBody>
          <a:bodyPr/>
          <a:lstStyle/>
          <a:p>
            <a:r>
              <a:rPr lang="en-US" dirty="0"/>
              <a:t>capabilities are ability of an individual to choose among given functioning’s. </a:t>
            </a:r>
            <a:endParaRPr lang="en-US" dirty="0" smtClean="0"/>
          </a:p>
          <a:p>
            <a:r>
              <a:rPr lang="en-US" dirty="0" smtClean="0"/>
              <a:t>Functioning’s </a:t>
            </a:r>
            <a:r>
              <a:rPr lang="en-US" dirty="0"/>
              <a:t>are related to person’s ability to perform some </a:t>
            </a:r>
            <a:r>
              <a:rPr lang="en-US" dirty="0" smtClean="0"/>
              <a:t>thing like </a:t>
            </a:r>
            <a:r>
              <a:rPr lang="en-US" dirty="0"/>
              <a:t>being healthy, </a:t>
            </a: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educated, </a:t>
            </a: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well feed, </a:t>
            </a:r>
            <a:endParaRPr lang="en-US" dirty="0" smtClean="0"/>
          </a:p>
          <a:p>
            <a:r>
              <a:rPr lang="en-US" dirty="0" smtClean="0"/>
              <a:t>being </a:t>
            </a:r>
            <a:r>
              <a:rPr lang="en-US" dirty="0"/>
              <a:t>able to participate in political and 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life of the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50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0447"/>
            <a:ext cx="9144000" cy="953587"/>
          </a:xfrm>
        </p:spPr>
        <p:txBody>
          <a:bodyPr>
            <a:normAutofit/>
          </a:bodyPr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1045029"/>
            <a:ext cx="9845040" cy="5538651"/>
          </a:xfrm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/>
              <a:t>development as universally cherished goal of individuals, families, communities and nations all over the world.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sustainable development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change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quality of life of the current generation without compromising the ability of the future generation to do so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b="1" dirty="0"/>
              <a:t>what do we mean by rural</a:t>
            </a:r>
            <a:r>
              <a:rPr lang="en-US" b="1" dirty="0" smtClean="0"/>
              <a:t>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dirty="0"/>
              <a:t>use an </a:t>
            </a:r>
            <a:r>
              <a:rPr lang="en-US" b="1" dirty="0"/>
              <a:t>area where the majority of the population is primarily engaged in agriculture </a:t>
            </a:r>
            <a:r>
              <a:rPr lang="en-US" dirty="0" smtClean="0"/>
              <a:t>or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b="1" dirty="0" smtClean="0"/>
              <a:t> Density </a:t>
            </a:r>
            <a:r>
              <a:rPr lang="en-US" b="1" dirty="0"/>
              <a:t>of population to identify a given area as rural or urban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smtClean="0"/>
              <a:t>This </a:t>
            </a:r>
            <a:r>
              <a:rPr lang="en-US" dirty="0"/>
              <a:t>means if the </a:t>
            </a:r>
            <a:r>
              <a:rPr lang="en-US" b="1" dirty="0"/>
              <a:t>majority of the population</a:t>
            </a:r>
            <a:r>
              <a:rPr lang="en-US" dirty="0"/>
              <a:t> </a:t>
            </a:r>
            <a:r>
              <a:rPr lang="en-US" b="1" dirty="0"/>
              <a:t>depends on agriculture</a:t>
            </a:r>
            <a:r>
              <a:rPr lang="en-US" dirty="0"/>
              <a:t> for making a living or when the </a:t>
            </a:r>
            <a:r>
              <a:rPr lang="en-US" b="1" dirty="0"/>
              <a:t>density of population</a:t>
            </a:r>
            <a:r>
              <a:rPr lang="en-US" dirty="0"/>
              <a:t> is below some minimum acceptable density we can </a:t>
            </a:r>
            <a:r>
              <a:rPr lang="en-US" b="1" dirty="0"/>
              <a:t>call the area as a rural area</a:t>
            </a:r>
            <a:r>
              <a:rPr lang="en-US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b="1" dirty="0"/>
              <a:t>rural development can be defined as, a process leading to sustainable improvement in quality of life of the rural population.</a:t>
            </a:r>
            <a:r>
              <a:rPr lang="en-US" dirty="0"/>
              <a:t> </a:t>
            </a:r>
            <a:endParaRPr lang="en-US" b="1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8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817"/>
            <a:ext cx="10515600" cy="6792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846"/>
            <a:ext cx="10515600" cy="52251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Why do we care about rural area as special </a:t>
            </a:r>
            <a:r>
              <a:rPr lang="en-US" dirty="0" smtClean="0"/>
              <a:t>point,</a:t>
            </a:r>
            <a:r>
              <a:rPr lang="en-US" dirty="0"/>
              <a:t> if the identification of rural area is simply related </a:t>
            </a:r>
            <a:r>
              <a:rPr lang="en-US" dirty="0" smtClean="0"/>
              <a:t>to;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population density and high dependence on agriculture</a:t>
            </a:r>
            <a:r>
              <a:rPr lang="en-US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cost of social </a:t>
            </a:r>
            <a:r>
              <a:rPr lang="en-US" dirty="0" smtClean="0"/>
              <a:t>amenities, the </a:t>
            </a:r>
            <a:r>
              <a:rPr lang="en-US" dirty="0"/>
              <a:t>administrative and distribution of private goods will be very high.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level of market and state failures will be very huge in rural </a:t>
            </a:r>
            <a:r>
              <a:rPr lang="en-US" dirty="0" smtClean="0"/>
              <a:t>areas.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lobbying power of the rural population </a:t>
            </a:r>
            <a:r>
              <a:rPr lang="en-US" dirty="0" smtClean="0"/>
              <a:t>very weak, due to </a:t>
            </a:r>
            <a:r>
              <a:rPr lang="en-US" dirty="0"/>
              <a:t>low population </a:t>
            </a:r>
            <a:r>
              <a:rPr lang="en-US" dirty="0" smtClean="0"/>
              <a:t>density.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Moreover, agriculture by itself has very distinct </a:t>
            </a:r>
            <a:r>
              <a:rPr lang="en-US" dirty="0" smtClean="0"/>
              <a:t>problems;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associated with high dependence on nature,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long </a:t>
            </a:r>
            <a:r>
              <a:rPr lang="en-US" dirty="0"/>
              <a:t>gestation period, and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output </a:t>
            </a:r>
            <a:r>
              <a:rPr lang="en-US" dirty="0"/>
              <a:t>and price uncertainty.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"/>
            <a:ext cx="10515600" cy="875212"/>
          </a:xfrm>
        </p:spPr>
        <p:txBody>
          <a:bodyPr/>
          <a:lstStyle/>
          <a:p>
            <a:r>
              <a:rPr lang="en-US" dirty="0" smtClean="0"/>
              <a:t>Scope </a:t>
            </a:r>
            <a:r>
              <a:rPr lang="en-US" dirty="0"/>
              <a:t>of rural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52558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Ways </a:t>
            </a:r>
            <a:r>
              <a:rPr lang="en-US" dirty="0"/>
              <a:t>to approach the scope of rural development are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terms of</a:t>
            </a:r>
            <a:r>
              <a:rPr lang="en-US" b="1" dirty="0"/>
              <a:t> activities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nature </a:t>
            </a:r>
            <a:r>
              <a:rPr lang="en-US" b="1" dirty="0"/>
              <a:t>(type) of capital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pattern </a:t>
            </a:r>
            <a:r>
              <a:rPr lang="en-US" b="1" dirty="0"/>
              <a:t>of change in rural quality of life</a:t>
            </a:r>
            <a:endParaRPr lang="en-US" dirty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 </a:t>
            </a:r>
            <a:r>
              <a:rPr lang="en-US" b="1" dirty="0" smtClean="0"/>
              <a:t>In </a:t>
            </a:r>
            <a:r>
              <a:rPr lang="en-US" b="1" dirty="0"/>
              <a:t>terms of </a:t>
            </a:r>
            <a:r>
              <a:rPr lang="en-US" b="1" dirty="0" smtClean="0"/>
              <a:t>activities</a:t>
            </a:r>
          </a:p>
          <a:p>
            <a:pPr marL="0" indent="0" algn="just">
              <a:buNone/>
            </a:pPr>
            <a:r>
              <a:rPr lang="en-US" dirty="0"/>
              <a:t>A/ Productive activities (sectors); like on-farm and off-farm activities or sectors;</a:t>
            </a:r>
          </a:p>
          <a:p>
            <a:pPr marL="0" indent="0" algn="just">
              <a:buNone/>
            </a:pPr>
            <a:r>
              <a:rPr lang="en-US" dirty="0"/>
              <a:t>B/ Enabling activities (environment), which include marketing, infrastructure, level of market development, legal environment, government system, gender and environmental policies;</a:t>
            </a:r>
          </a:p>
          <a:p>
            <a:pPr marL="0" indent="0" algn="just">
              <a:buNone/>
            </a:pPr>
            <a:r>
              <a:rPr lang="en-US" dirty="0"/>
              <a:t>C/ Broader activities (social services), which include education, health, water and sanitation, and so on.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7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</a:t>
            </a:r>
            <a:r>
              <a:rPr lang="en-US" b="1" dirty="0"/>
              <a:t>nature (type) of capital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091"/>
            <a:ext cx="10515600" cy="511887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b="1" dirty="0"/>
              <a:t>Human capital</a:t>
            </a:r>
            <a:r>
              <a:rPr lang="en-US" dirty="0"/>
              <a:t>: indicates level of education, health status, nutrition status, and so on.</a:t>
            </a:r>
          </a:p>
          <a:p>
            <a:pPr lvl="0" algn="just"/>
            <a:r>
              <a:rPr lang="en-US" b="1" dirty="0"/>
              <a:t>Social capital</a:t>
            </a:r>
            <a:r>
              <a:rPr lang="en-US" dirty="0"/>
              <a:t>: shows the level of trust and will of community members to be regulated and coordinated by informal community rule.</a:t>
            </a:r>
          </a:p>
          <a:p>
            <a:pPr lvl="0" algn="just"/>
            <a:r>
              <a:rPr lang="en-US" b="1" dirty="0"/>
              <a:t>Public physical capital</a:t>
            </a:r>
            <a:r>
              <a:rPr lang="en-US" dirty="0"/>
              <a:t>: are roads, irrigation facility, ICT, and so on.</a:t>
            </a:r>
          </a:p>
          <a:p>
            <a:pPr lvl="0" algn="just"/>
            <a:r>
              <a:rPr lang="en-US" b="1" dirty="0"/>
              <a:t>Institutional capital</a:t>
            </a:r>
            <a:r>
              <a:rPr lang="en-US" dirty="0"/>
              <a:t>: are organizations and rules which coordinate the activities of individuals when both state and market fail. Example are: MFI, land tenure, value chain, and so on</a:t>
            </a:r>
          </a:p>
          <a:p>
            <a:pPr lvl="0" algn="just"/>
            <a:r>
              <a:rPr lang="en-US" b="1" dirty="0"/>
              <a:t>Private physical capital</a:t>
            </a:r>
            <a:r>
              <a:rPr lang="en-US" dirty="0"/>
              <a:t>: shows the machinery, labor force, land, and so on.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4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2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III.</a:t>
            </a:r>
            <a:r>
              <a:rPr lang="en-US" b="1" dirty="0"/>
              <a:t> pattern of change in rural quality of life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1966"/>
            <a:ext cx="10515600" cy="51449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scope of rural development is determined </a:t>
            </a:r>
            <a:r>
              <a:rPr lang="en-US" dirty="0" smtClean="0"/>
              <a:t>quality </a:t>
            </a:r>
            <a:r>
              <a:rPr lang="en-US" dirty="0"/>
              <a:t>of life or functioning of rural poor.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functioning includes to </a:t>
            </a:r>
            <a:r>
              <a:rPr lang="en-US" dirty="0" smtClean="0"/>
              <a:t>be;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well fed,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well </a:t>
            </a:r>
            <a:r>
              <a:rPr lang="en-US" dirty="0"/>
              <a:t>educated,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well </a:t>
            </a:r>
            <a:r>
              <a:rPr lang="en-US" dirty="0"/>
              <a:t>clothed,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 </a:t>
            </a:r>
            <a:r>
              <a:rPr lang="en-US" dirty="0"/>
              <a:t>be health,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 </a:t>
            </a:r>
            <a:r>
              <a:rPr lang="en-US" dirty="0"/>
              <a:t>be free from any form of serfdom,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to </a:t>
            </a:r>
            <a:r>
              <a:rPr lang="en-US" dirty="0"/>
              <a:t>have self- </a:t>
            </a:r>
            <a:r>
              <a:rPr lang="en-US" dirty="0" smtClean="0"/>
              <a:t>respect.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67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r>
              <a:rPr lang="en-US" dirty="0" smtClean="0"/>
              <a:t>Population and Rural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9532"/>
            <a:ext cx="10515600" cy="3696788"/>
          </a:xfrm>
        </p:spPr>
        <p:txBody>
          <a:bodyPr/>
          <a:lstStyle/>
          <a:p>
            <a:r>
              <a:rPr lang="en-US" dirty="0"/>
              <a:t>To Adam Smith, </a:t>
            </a: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/>
              <a:t>The annual </a:t>
            </a:r>
            <a:r>
              <a:rPr lang="en-US" dirty="0" smtClean="0"/>
              <a:t>labor </a:t>
            </a:r>
            <a:r>
              <a:rPr lang="en-US" dirty="0"/>
              <a:t>of every nation is the fund which originally supplies it with all the necessaries and convenience of life.’ </a:t>
            </a:r>
            <a:endParaRPr lang="en-US" dirty="0" smtClean="0"/>
          </a:p>
          <a:p>
            <a:r>
              <a:rPr lang="en-US" dirty="0" smtClean="0"/>
              <a:t>While Malthus,  death used as development.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9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1"/>
          </a:xfrm>
        </p:spPr>
        <p:txBody>
          <a:bodyPr>
            <a:normAutofit fontScale="90000"/>
          </a:bodyPr>
          <a:lstStyle/>
          <a:p>
            <a:pPr lvl="1" algn="ctr"/>
            <a:r>
              <a:rPr lang="en-US" sz="2000" b="1" dirty="0"/>
              <a:t/>
            </a:r>
            <a:br>
              <a:rPr lang="en-US" sz="2000" b="1" dirty="0"/>
            </a:br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b="1" dirty="0"/>
              <a:t> Population and Rural Development</a:t>
            </a:r>
            <a:r>
              <a:rPr lang="en-US" sz="1800" dirty="0"/>
              <a:t/>
            </a:r>
            <a:br>
              <a:rPr lang="en-US" sz="1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290457"/>
          </a:xfrm>
        </p:spPr>
        <p:txBody>
          <a:bodyPr>
            <a:normAutofit/>
          </a:bodyPr>
          <a:lstStyle/>
          <a:p>
            <a:r>
              <a:rPr lang="en-US" dirty="0"/>
              <a:t>The rural economies are poor, capital-scarce and </a:t>
            </a:r>
            <a:r>
              <a:rPr lang="en-US" dirty="0" smtClean="0"/>
              <a:t>labor </a:t>
            </a:r>
            <a:r>
              <a:rPr lang="en-US" dirty="0"/>
              <a:t>abundant.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population growth adversely affects their economic development in the following ways.</a:t>
            </a:r>
          </a:p>
          <a:p>
            <a:pPr lvl="0"/>
            <a:r>
              <a:rPr lang="en-US" dirty="0"/>
              <a:t>Faster population growth makes the choice scarcer between higher consumption now and the investment needed to bring higher consumption in the future. </a:t>
            </a:r>
          </a:p>
          <a:p>
            <a:pPr lvl="0"/>
            <a:r>
              <a:rPr lang="en-US" dirty="0"/>
              <a:t>Rapid population growth tends to over use the rural economies’ natural resources. </a:t>
            </a:r>
            <a:endParaRPr lang="en-US" dirty="0"/>
          </a:p>
          <a:p>
            <a:pPr lvl="0"/>
            <a:r>
              <a:rPr lang="en-US" dirty="0" smtClean="0"/>
              <a:t>Growing </a:t>
            </a:r>
            <a:r>
              <a:rPr lang="en-US" dirty="0"/>
              <a:t>population threatens permanent environmental damage through urbanization in rural areas.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7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406"/>
          </a:xfrm>
        </p:spPr>
        <p:txBody>
          <a:bodyPr/>
          <a:lstStyle/>
          <a:p>
            <a:pPr algn="ctr"/>
            <a:r>
              <a:rPr lang="en-US" dirty="0" smtClean="0"/>
              <a:t>Gender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3278777"/>
          </a:xfrm>
        </p:spPr>
        <p:txBody>
          <a:bodyPr/>
          <a:lstStyle/>
          <a:p>
            <a:r>
              <a:rPr lang="en-US" dirty="0" smtClean="0"/>
              <a:t>Promoting role of gender, specially women role in development</a:t>
            </a:r>
          </a:p>
          <a:p>
            <a:r>
              <a:rPr lang="en-US" i="1" dirty="0"/>
              <a:t> increase in women’s access to politics and other decision-making areas</a:t>
            </a:r>
            <a:r>
              <a:rPr lang="en-US" i="1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 </a:t>
            </a:r>
            <a:r>
              <a:rPr lang="en-US" i="1" dirty="0" smtClean="0"/>
              <a:t>to improve the quality life of the rural community.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4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998</Words>
  <Application>Microsoft Office PowerPoint</Application>
  <PresentationFormat>Widescreen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Chapter- One Concepts of Rural Development </vt:lpstr>
      <vt:lpstr>Con</vt:lpstr>
      <vt:lpstr>Con</vt:lpstr>
      <vt:lpstr>Scope of rural development</vt:lpstr>
      <vt:lpstr>II. nature (type) of capital  </vt:lpstr>
      <vt:lpstr>III. pattern of change in rural quality of life </vt:lpstr>
      <vt:lpstr>Population and Rural Development</vt:lpstr>
      <vt:lpstr>    Population and Rural Development </vt:lpstr>
      <vt:lpstr>Gender and Development</vt:lpstr>
      <vt:lpstr>Elements of Rural Development  </vt:lpstr>
      <vt:lpstr>cont</vt:lpstr>
      <vt:lpstr>3. The Sen’s capability school of thought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 One Concepts of Rural Development</dc:title>
  <dc:creator>user</dc:creator>
  <cp:lastModifiedBy>user</cp:lastModifiedBy>
  <cp:revision>26</cp:revision>
  <dcterms:created xsi:type="dcterms:W3CDTF">2020-02-19T04:16:14Z</dcterms:created>
  <dcterms:modified xsi:type="dcterms:W3CDTF">2020-02-25T12:12:45Z</dcterms:modified>
</cp:coreProperties>
</file>