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443" r:id="rId2"/>
    <p:sldId id="461" r:id="rId3"/>
    <p:sldId id="463" r:id="rId4"/>
    <p:sldId id="462" r:id="rId5"/>
    <p:sldId id="423" r:id="rId6"/>
    <p:sldId id="456" r:id="rId7"/>
    <p:sldId id="455" r:id="rId8"/>
    <p:sldId id="464" r:id="rId9"/>
    <p:sldId id="442" r:id="rId10"/>
    <p:sldId id="448" r:id="rId11"/>
    <p:sldId id="465" r:id="rId12"/>
    <p:sldId id="466" r:id="rId13"/>
    <p:sldId id="467" r:id="rId14"/>
    <p:sldId id="469" r:id="rId15"/>
    <p:sldId id="470" r:id="rId16"/>
    <p:sldId id="471" r:id="rId17"/>
    <p:sldId id="472" r:id="rId18"/>
    <p:sldId id="473" r:id="rId19"/>
    <p:sldId id="445" r:id="rId20"/>
    <p:sldId id="424" r:id="rId21"/>
    <p:sldId id="451" r:id="rId22"/>
    <p:sldId id="422" r:id="rId23"/>
    <p:sldId id="457" r:id="rId24"/>
    <p:sldId id="447" r:id="rId25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66FF"/>
    <a:srgbClr val="FFFF00"/>
    <a:srgbClr val="00FF00"/>
    <a:srgbClr val="FF0000"/>
    <a:srgbClr val="000000"/>
    <a:srgbClr val="66FFFF"/>
    <a:srgbClr val="000099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77" d="100"/>
          <a:sy n="77" d="100"/>
        </p:scale>
        <p:origin x="-942" y="-72"/>
      </p:cViewPr>
      <p:guideLst>
        <p:guide orient="horz" pos="2544"/>
        <p:guide pos="21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27559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6641" y="0"/>
            <a:ext cx="4027559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B99CC0-7457-45A0-8B0A-F1B977B288FC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58750"/>
            <a:ext cx="4027559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6641" y="6658750"/>
            <a:ext cx="4027559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AC7CD-2A63-4C5C-8897-A472F2C51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676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402755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8842" y="0"/>
            <a:ext cx="402755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952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52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082" y="3329941"/>
            <a:ext cx="6818240" cy="3154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659880"/>
            <a:ext cx="402755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8842" y="6659880"/>
            <a:ext cx="402755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6F95A26-2E74-4610-855F-0D326722A34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8117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93A099-7DB5-4FA4-AB59-F675DF90FCD1}" type="slidenum">
              <a:rPr lang="en-GB"/>
              <a:pPr/>
              <a:t>5</a:t>
            </a:fld>
            <a:endParaRPr lang="en-GB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4EDF0C-0D53-432E-B9BE-1D73470E5242}" type="slidenum">
              <a:rPr lang="en-GB"/>
              <a:pPr/>
              <a:t>6</a:t>
            </a:fld>
            <a:endParaRPr lang="en-GB"/>
          </a:p>
        </p:txBody>
      </p:sp>
      <p:sp>
        <p:nvSpPr>
          <p:cNvPr id="31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21B45B-8591-47CA-9E68-D7E06C7502D8}" type="slidenum">
              <a:rPr lang="en-GB"/>
              <a:pPr/>
              <a:t>7</a:t>
            </a:fld>
            <a:endParaRPr lang="en-GB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06750" y="409575"/>
            <a:ext cx="3503613" cy="2628900"/>
          </a:xfrm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A6158A-2547-40B2-A63E-04092588DF12}" type="slidenum">
              <a:rPr lang="en-GB"/>
              <a:pPr/>
              <a:t>20</a:t>
            </a:fld>
            <a:endParaRPr lang="en-GB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06750" y="409575"/>
            <a:ext cx="3503613" cy="2628900"/>
          </a:xfrm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EFCCF4-58B4-47EA-9B0C-A217C2561269}" type="slidenum">
              <a:rPr lang="en-GB"/>
              <a:pPr/>
              <a:t>21</a:t>
            </a:fld>
            <a:endParaRPr lang="en-GB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922789-2571-412F-A49E-E655BEAAD3CF}" type="slidenum">
              <a:rPr lang="en-GB"/>
              <a:pPr/>
              <a:t>22</a:t>
            </a:fld>
            <a:endParaRPr lang="en-GB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33CEB9-E817-4D4A-8C04-4CFFA2035CE4}" type="datetime1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By W.E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F8EDC5-C279-46DC-A473-DFD01EDD12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743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9D6E04-FBB4-4FA0-A1C4-77D8FAD7EC12}" type="datetime1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By W.E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EF74D-57D4-4B91-B2ED-E5FB16B56F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767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9274A9-E52B-4D3F-B59D-6FE11752821B}" type="datetime1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By W.E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F0DCD-CD57-4FA6-BF17-5701C2C77F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092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E0A6D1-71E4-452D-B37E-F39581FE09E0}" type="datetime1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By W.E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CAAAA-CC3F-42B8-AA12-50800EC8AB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82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67ED03-451F-488B-9932-FC17F92B893A}" type="datetime1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By W.E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BB3D17-6612-4094-B5EA-F617C31674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82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D245F5-D0DC-4BB1-B616-A968427C58F7}" type="datetime1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By W.E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D93A2-98C5-4F69-BEC8-569121DA3E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125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80B91-E9E0-4AFD-B4F6-8EAB1448D599}" type="datetime1">
              <a:rPr lang="en-US" smtClean="0"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By W.E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57432-3904-45F0-8B81-8FBED62DBE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57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56649-570F-40FF-8D2E-3D760BC19990}" type="datetime1">
              <a:rPr lang="en-US" smtClean="0"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By W.E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E01240-5DD8-47E9-83CE-979F83F0AE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534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03006-F8F8-48D3-AF87-A29D8BDC781B}" type="datetime1">
              <a:rPr lang="en-US" smtClean="0"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By W.E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0A6DAE-5875-4904-AC6D-D00AE4483A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64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A07E95-11A9-44CD-8666-718FAAC9E8C6}" type="datetime1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By W.E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BE0AAC-62CD-4FF2-9B7B-DA33700D56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260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4E9AEF-46DA-4DC6-A82A-B772F8467162}" type="datetime1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By W.E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528145-A54C-4BF0-BDC8-7D5F1CC7F2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230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</a:defRPr>
            </a:lvl1pPr>
          </a:lstStyle>
          <a:p>
            <a:fld id="{C95091BF-B267-4A0B-96EC-C3BA18D681E5}" type="datetime1">
              <a:rPr lang="en-US" smtClean="0"/>
              <a:t>4/24/2020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+mn-lt"/>
              </a:defRPr>
            </a:lvl1pPr>
          </a:lstStyle>
          <a:p>
            <a:r>
              <a:rPr lang="en-US" smtClean="0"/>
              <a:t>By W.E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+mn-lt"/>
              </a:defRPr>
            </a:lvl1pPr>
          </a:lstStyle>
          <a:p>
            <a:fld id="{D2D76686-2FE8-4EB8-8A2C-7A3E8C6F599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"/>
            <a:ext cx="7772400" cy="761999"/>
          </a:xfrm>
        </p:spPr>
        <p:txBody>
          <a:bodyPr/>
          <a:lstStyle/>
          <a:p>
            <a:r>
              <a:rPr lang="en-US" sz="2400" b="1" dirty="0" smtClean="0">
                <a:latin typeface="Arial" charset="0"/>
              </a:rPr>
              <a:t/>
            </a:r>
            <a:br>
              <a:rPr lang="en-US" sz="2400" b="1" dirty="0" smtClean="0">
                <a:latin typeface="Arial" charset="0"/>
              </a:rPr>
            </a:br>
            <a:r>
              <a:rPr lang="en-US" sz="2400" b="1" dirty="0" smtClean="0">
                <a:latin typeface="Arial" charset="0"/>
              </a:rPr>
              <a:t/>
            </a:r>
            <a:br>
              <a:rPr lang="en-US" sz="2400" b="1" dirty="0" smtClean="0">
                <a:latin typeface="Arial" charset="0"/>
              </a:rPr>
            </a:br>
            <a:r>
              <a:rPr lang="en-US" sz="2400" b="1" dirty="0" smtClean="0">
                <a:latin typeface="Arial" charset="0"/>
              </a:rPr>
              <a:t>ECONOMETICS II: </a:t>
            </a:r>
            <a:br>
              <a:rPr lang="en-US" sz="2400" b="1" dirty="0" smtClean="0">
                <a:latin typeface="Arial" charset="0"/>
              </a:rPr>
            </a:br>
            <a:r>
              <a:rPr lang="en-US" sz="2400" dirty="0" smtClean="0"/>
              <a:t>Chapter Two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8600" y="762000"/>
            <a:ext cx="8763000" cy="4724400"/>
          </a:xfrm>
        </p:spPr>
        <p:txBody>
          <a:bodyPr/>
          <a:lstStyle/>
          <a:p>
            <a:r>
              <a:rPr lang="en-US" dirty="0" smtClean="0"/>
              <a:t>2. Introduction to Time series Econometrics</a:t>
            </a:r>
          </a:p>
          <a:p>
            <a:pPr marL="914400" lvl="1" indent="-457200" algn="just">
              <a:buFont typeface="Wingdings" pitchFamily="2" charset="2"/>
              <a:buChar char="Ø"/>
            </a:pPr>
            <a:r>
              <a:rPr lang="en-GB" dirty="0">
                <a:solidFill>
                  <a:schemeClr val="tx1"/>
                </a:solidFill>
                <a:latin typeface="+mn-lt"/>
              </a:rPr>
              <a:t>The nature of Time Series Data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  <a:p>
            <a:pPr marL="914400" lvl="1" indent="-457200" algn="just">
              <a:buFont typeface="Wingdings" pitchFamily="2" charset="2"/>
              <a:buChar char="Ø"/>
            </a:pPr>
            <a:r>
              <a:rPr lang="en-GB" dirty="0">
                <a:solidFill>
                  <a:schemeClr val="tx1"/>
                </a:solidFill>
                <a:latin typeface="+mn-lt"/>
              </a:rPr>
              <a:t>Stationary and non-stationary stochastic Processes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  <a:p>
            <a:pPr marL="914400" lvl="1" indent="-457200" algn="just">
              <a:buFont typeface="Wingdings" pitchFamily="2" charset="2"/>
              <a:buChar char="Ø"/>
            </a:pPr>
            <a:r>
              <a:rPr lang="en-GB" dirty="0">
                <a:solidFill>
                  <a:schemeClr val="tx1"/>
                </a:solidFill>
                <a:latin typeface="+mn-lt"/>
              </a:rPr>
              <a:t>Trend Stationary and Difference Stationary Stochastic Processes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  <a:p>
            <a:pPr marL="914400" lvl="1" indent="-457200" algn="just">
              <a:buFont typeface="Wingdings" pitchFamily="2" charset="2"/>
              <a:buChar char="Ø"/>
            </a:pPr>
            <a:r>
              <a:rPr lang="en-GB" dirty="0">
                <a:solidFill>
                  <a:schemeClr val="tx1"/>
                </a:solidFill>
                <a:latin typeface="+mn-lt"/>
              </a:rPr>
              <a:t>Integrated Stochastic Process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  <a:p>
            <a:pPr marL="914400" lvl="1" indent="-457200" algn="just">
              <a:buFont typeface="Wingdings" pitchFamily="2" charset="2"/>
              <a:buChar char="Ø"/>
            </a:pPr>
            <a:r>
              <a:rPr lang="en-GB" dirty="0">
                <a:solidFill>
                  <a:schemeClr val="tx1"/>
                </a:solidFill>
                <a:latin typeface="+mn-lt"/>
              </a:rPr>
              <a:t>Tests of Stationarity: The Unit Root 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Test</a:t>
            </a:r>
          </a:p>
          <a:p>
            <a:pPr marL="914400" lvl="1" indent="-457200" algn="just">
              <a:buFont typeface="Wingdings" pitchFamily="2" charset="2"/>
              <a:buChar char="Ø"/>
            </a:pPr>
            <a:r>
              <a:rPr lang="en-GB" dirty="0" smtClean="0"/>
              <a:t>Co-integration </a:t>
            </a:r>
            <a:endParaRPr lang="en-GB" dirty="0" smtClean="0">
              <a:solidFill>
                <a:schemeClr val="tx1"/>
              </a:solidFill>
              <a:latin typeface="+mn-lt"/>
            </a:endParaRPr>
          </a:p>
          <a:p>
            <a:pPr marL="914400" lvl="1" indent="-457200" algn="just">
              <a:buFont typeface="Wingdings" pitchFamily="2" charset="2"/>
              <a:buChar char="Ø"/>
            </a:pPr>
            <a:r>
              <a:rPr lang="en-GB" sz="2400" dirty="0" smtClean="0"/>
              <a:t>Spurious regression 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W.E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85800"/>
            <a:ext cx="8077200" cy="55626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 dirty="0"/>
              <a:t>			</a:t>
            </a:r>
            <a:endParaRPr lang="en-US" sz="2400" b="1" i="1" baseline="-25000" dirty="0"/>
          </a:p>
          <a:p>
            <a:pPr>
              <a:buFontTx/>
              <a:buNone/>
            </a:pP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itle 5"/>
              <p:cNvSpPr>
                <a:spLocks noGrp="1"/>
              </p:cNvSpPr>
              <p:nvPr>
                <p:ph type="title"/>
              </p:nvPr>
            </p:nvSpPr>
            <p:spPr>
              <a:xfrm>
                <a:off x="228600" y="304800"/>
                <a:ext cx="8686800" cy="5943600"/>
              </a:xfrm>
            </p:spPr>
            <p:txBody>
              <a:bodyPr/>
              <a:lstStyle/>
              <a:p>
                <a:r>
                  <a:rPr lang="en-US" sz="2800" b="1" dirty="0" smtClean="0">
                    <a:solidFill>
                      <a:schemeClr val="tx2"/>
                    </a:solidFill>
                  </a:rPr>
                  <a:t>1. Random </a:t>
                </a:r>
                <a:r>
                  <a:rPr lang="en-US" sz="2800" b="1" dirty="0">
                    <a:solidFill>
                      <a:schemeClr val="tx2"/>
                    </a:solidFill>
                  </a:rPr>
                  <a:t>Walk without Drift. </a:t>
                </a:r>
                <a:r>
                  <a:rPr lang="en-US" sz="2800" dirty="0">
                    <a:solidFill>
                      <a:schemeClr val="tx2"/>
                    </a:solidFill>
                  </a:rPr>
                  <a:t>Suppose </a:t>
                </a:r>
                <a:r>
                  <a:rPr lang="en-US" sz="2800" b="1" i="1" dirty="0" err="1"/>
                  <a:t>u</a:t>
                </a:r>
                <a:r>
                  <a:rPr lang="en-US" sz="2800" b="1" i="1" baseline="-25000" dirty="0" err="1" smtClean="0"/>
                  <a:t>t</a:t>
                </a:r>
                <a:r>
                  <a:rPr lang="en-US" sz="2800" i="1" dirty="0" smtClean="0">
                    <a:solidFill>
                      <a:schemeClr val="tx2"/>
                    </a:solidFill>
                  </a:rPr>
                  <a:t> </a:t>
                </a:r>
                <a:r>
                  <a:rPr lang="en-US" sz="2800" dirty="0">
                    <a:solidFill>
                      <a:schemeClr val="tx2"/>
                    </a:solidFill>
                  </a:rPr>
                  <a:t>is a white noise error </a:t>
                </a:r>
                <a:r>
                  <a:rPr lang="en-US" sz="2800" dirty="0" smtClean="0">
                    <a:solidFill>
                      <a:schemeClr val="tx2"/>
                    </a:solidFill>
                  </a:rPr>
                  <a:t>term with </a:t>
                </a:r>
                <a:r>
                  <a:rPr lang="en-US" sz="2800" dirty="0">
                    <a:solidFill>
                      <a:schemeClr val="tx2"/>
                    </a:solidFill>
                  </a:rPr>
                  <a:t>mean 0 and variance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𝜎</m:t>
                        </m:r>
                      </m:e>
                      <m:sup>
                        <m:r>
                          <a:rPr lang="en-US" sz="2800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i="1" dirty="0">
                    <a:solidFill>
                      <a:schemeClr val="tx2"/>
                    </a:solidFill>
                  </a:rPr>
                  <a:t>. </a:t>
                </a:r>
                <a:r>
                  <a:rPr lang="en-US" sz="2800" dirty="0">
                    <a:solidFill>
                      <a:schemeClr val="tx2"/>
                    </a:solidFill>
                  </a:rPr>
                  <a:t>Then the series </a:t>
                </a:r>
                <a:r>
                  <a:rPr lang="en-US" sz="2800" b="1" i="1" dirty="0" err="1" smtClean="0"/>
                  <a:t>X</a:t>
                </a:r>
                <a:r>
                  <a:rPr lang="en-US" sz="2800" b="1" i="1" baseline="-25000" dirty="0" err="1" smtClean="0"/>
                  <a:t>t</a:t>
                </a:r>
                <a:r>
                  <a:rPr lang="en-US" sz="2800" i="1" dirty="0" smtClean="0">
                    <a:solidFill>
                      <a:schemeClr val="tx2"/>
                    </a:solidFill>
                  </a:rPr>
                  <a:t> </a:t>
                </a:r>
                <a:r>
                  <a:rPr lang="en-US" sz="2800" dirty="0">
                    <a:solidFill>
                      <a:schemeClr val="tx2"/>
                    </a:solidFill>
                  </a:rPr>
                  <a:t>is said to be a random walk if</a:t>
                </a:r>
                <a:br>
                  <a:rPr lang="en-US" sz="2800" dirty="0">
                    <a:solidFill>
                      <a:schemeClr val="tx2"/>
                    </a:solidFill>
                  </a:rPr>
                </a:br>
                <a:r>
                  <a:rPr lang="en-US" sz="2800" dirty="0" smtClean="0">
                    <a:solidFill>
                      <a:schemeClr val="tx2"/>
                    </a:solidFill>
                  </a:rPr>
                  <a:t>                  </a:t>
                </a:r>
                <a:r>
                  <a:rPr lang="en-US" sz="2800" b="1" i="1" dirty="0" err="1" smtClean="0"/>
                  <a:t>X</a:t>
                </a:r>
                <a:r>
                  <a:rPr lang="en-US" sz="2800" b="1" i="1" baseline="-25000" dirty="0" err="1" smtClean="0"/>
                  <a:t>t</a:t>
                </a:r>
                <a:r>
                  <a:rPr lang="en-US" sz="2800" dirty="0" smtClean="0">
                    <a:solidFill>
                      <a:schemeClr val="tx2"/>
                    </a:solidFill>
                  </a:rPr>
                  <a:t>=</a:t>
                </a:r>
                <a:r>
                  <a:rPr lang="en-US" sz="2800" b="1" i="1" dirty="0" smtClean="0"/>
                  <a:t>X</a:t>
                </a:r>
                <a:r>
                  <a:rPr lang="en-US" sz="2800" b="1" i="1" baseline="-25000" dirty="0" smtClean="0"/>
                  <a:t>t-1</a:t>
                </a:r>
                <a:r>
                  <a:rPr lang="en-US" sz="2800" dirty="0" smtClean="0">
                    <a:solidFill>
                      <a:schemeClr val="tx2"/>
                    </a:solidFill>
                  </a:rPr>
                  <a:t>+</a:t>
                </a:r>
                <a:r>
                  <a:rPr lang="en-US" sz="2800" b="1" i="1" dirty="0" smtClean="0"/>
                  <a:t>u</a:t>
                </a:r>
                <a:r>
                  <a:rPr lang="en-US" sz="2800" b="1" i="1" baseline="-25000" dirty="0" smtClean="0"/>
                  <a:t>t</a:t>
                </a:r>
                <a:r>
                  <a:rPr lang="en-US" sz="2800" b="1" i="1" baseline="-25000" dirty="0"/>
                  <a:t/>
                </a:r>
                <a:br>
                  <a:rPr lang="en-US" sz="2800" b="1" i="1" baseline="-25000" dirty="0"/>
                </a:br>
                <a:r>
                  <a:rPr lang="en-US" sz="2800" b="1" i="1" baseline="-25000" dirty="0" smtClean="0"/>
                  <a:t/>
                </a:r>
                <a:br>
                  <a:rPr lang="en-US" sz="2800" b="1" i="1" baseline="-25000" dirty="0" smtClean="0"/>
                </a:br>
                <a:r>
                  <a:rPr lang="en-US" sz="2800" dirty="0" smtClean="0">
                    <a:solidFill>
                      <a:schemeClr val="tx2"/>
                    </a:solidFill>
                  </a:rPr>
                  <a:t>In </a:t>
                </a:r>
                <a:r>
                  <a:rPr lang="en-US" sz="2800" dirty="0">
                    <a:solidFill>
                      <a:schemeClr val="tx2"/>
                    </a:solidFill>
                  </a:rPr>
                  <a:t>the random walk </a:t>
                </a:r>
                <a:r>
                  <a:rPr lang="en-US" sz="2800" dirty="0" smtClean="0">
                    <a:solidFill>
                      <a:schemeClr val="tx2"/>
                    </a:solidFill>
                  </a:rPr>
                  <a:t>model, </a:t>
                </a:r>
                <a:r>
                  <a:rPr lang="en-US" sz="2800" dirty="0">
                    <a:solidFill>
                      <a:schemeClr val="tx2"/>
                    </a:solidFill>
                  </a:rPr>
                  <a:t>the value of </a:t>
                </a:r>
                <a:r>
                  <a:rPr lang="en-US" sz="2800" i="1" dirty="0" smtClean="0">
                    <a:solidFill>
                      <a:schemeClr val="tx2"/>
                    </a:solidFill>
                  </a:rPr>
                  <a:t>X </a:t>
                </a:r>
                <a:r>
                  <a:rPr lang="en-US" sz="2800" dirty="0">
                    <a:solidFill>
                      <a:schemeClr val="tx2"/>
                    </a:solidFill>
                  </a:rPr>
                  <a:t>at time </a:t>
                </a:r>
                <a:r>
                  <a:rPr lang="en-US" sz="2800" i="1" dirty="0">
                    <a:solidFill>
                      <a:schemeClr val="tx2"/>
                    </a:solidFill>
                  </a:rPr>
                  <a:t>t </a:t>
                </a:r>
                <a:r>
                  <a:rPr lang="en-US" sz="2800" dirty="0">
                    <a:solidFill>
                      <a:schemeClr val="tx2"/>
                    </a:solidFill>
                  </a:rPr>
                  <a:t>is </a:t>
                </a:r>
                <a:r>
                  <a:rPr lang="en-US" sz="2800" dirty="0" smtClean="0">
                    <a:solidFill>
                      <a:schemeClr val="tx2"/>
                    </a:solidFill>
                  </a:rPr>
                  <a:t>equal to </a:t>
                </a:r>
                <a:r>
                  <a:rPr lang="en-US" sz="2800" dirty="0">
                    <a:solidFill>
                      <a:schemeClr val="tx2"/>
                    </a:solidFill>
                  </a:rPr>
                  <a:t>its value at time (</a:t>
                </a:r>
                <a:r>
                  <a:rPr lang="en-US" sz="2800" i="1" dirty="0" smtClean="0">
                    <a:solidFill>
                      <a:schemeClr val="tx2"/>
                    </a:solidFill>
                  </a:rPr>
                  <a:t>t</a:t>
                </a:r>
                <a:r>
                  <a:rPr lang="en-US" sz="2800" dirty="0" smtClean="0">
                    <a:solidFill>
                      <a:schemeClr val="tx2"/>
                    </a:solidFill>
                  </a:rPr>
                  <a:t>−1</a:t>
                </a:r>
                <a:r>
                  <a:rPr lang="en-US" sz="2800" dirty="0">
                    <a:solidFill>
                      <a:schemeClr val="tx2"/>
                    </a:solidFill>
                  </a:rPr>
                  <a:t>) plus a </a:t>
                </a:r>
                <a:r>
                  <a:rPr lang="en-US" sz="2800" dirty="0" smtClean="0">
                    <a:solidFill>
                      <a:schemeClr val="tx2"/>
                    </a:solidFill>
                  </a:rPr>
                  <a:t>random shock </a:t>
                </a:r>
                <a:r>
                  <a:rPr lang="en-US" sz="2800" b="1" i="1" dirty="0" err="1" smtClean="0"/>
                  <a:t>u</a:t>
                </a:r>
                <a:r>
                  <a:rPr lang="en-US" sz="2800" b="1" i="1" baseline="-25000" dirty="0" err="1" smtClean="0"/>
                  <a:t>t.</a:t>
                </a:r>
                <a:r>
                  <a:rPr lang="en-US" sz="2800" b="1" i="1" baseline="-25000" dirty="0" smtClean="0"/>
                  <a:t> </a:t>
                </a:r>
                <a:br>
                  <a:rPr lang="en-US" sz="2800" b="1" i="1" baseline="-25000" dirty="0" smtClean="0"/>
                </a:br>
                <a:r>
                  <a:rPr lang="en-US" sz="2800" i="1" dirty="0" err="1" smtClean="0"/>
                  <a:t>X</a:t>
                </a:r>
                <a:r>
                  <a:rPr lang="en-US" sz="2800" i="1" baseline="-25000" dirty="0" err="1" smtClean="0"/>
                  <a:t>t</a:t>
                </a:r>
                <a:r>
                  <a:rPr lang="en-US" sz="2800" i="1" dirty="0" smtClean="0"/>
                  <a:t>=X</a:t>
                </a:r>
                <a:r>
                  <a:rPr lang="en-US" sz="2800" i="1" baseline="-25000" dirty="0" smtClean="0"/>
                  <a:t>t-1</a:t>
                </a:r>
                <a:r>
                  <a:rPr lang="en-US" sz="2800" i="1" dirty="0" smtClean="0"/>
                  <a:t>+u</a:t>
                </a:r>
                <a:r>
                  <a:rPr lang="en-US" sz="2800" i="1" baseline="-25000" dirty="0" smtClean="0"/>
                  <a:t>t                     </a:t>
                </a:r>
                <a:r>
                  <a:rPr lang="en-US" sz="2800" dirty="0" smtClean="0"/>
                  <a:t> </a:t>
                </a:r>
                <a:br>
                  <a:rPr lang="en-US" sz="2800" dirty="0" smtClean="0"/>
                </a:br>
                <a:r>
                  <a:rPr lang="en-US" sz="2800" i="1" dirty="0" smtClean="0"/>
                  <a:t>X</a:t>
                </a:r>
                <a:r>
                  <a:rPr lang="en-US" sz="2800" i="1" baseline="-25000" dirty="0" smtClean="0"/>
                  <a:t>2</a:t>
                </a:r>
                <a:r>
                  <a:rPr lang="en-US" sz="2800" dirty="0" smtClean="0"/>
                  <a:t>=</a:t>
                </a:r>
                <a:r>
                  <a:rPr lang="en-US" sz="2800" i="1" dirty="0" smtClean="0"/>
                  <a:t>X</a:t>
                </a:r>
                <a:r>
                  <a:rPr lang="en-US" sz="2800" i="1" baseline="-25000" dirty="0" smtClean="0"/>
                  <a:t>1</a:t>
                </a:r>
                <a:r>
                  <a:rPr lang="en-US" sz="2800" i="1" dirty="0" smtClean="0"/>
                  <a:t>+u</a:t>
                </a:r>
                <a:r>
                  <a:rPr lang="en-US" sz="2800" i="1" baseline="-25000" dirty="0" smtClean="0"/>
                  <a:t>2</a:t>
                </a:r>
                <a:r>
                  <a:rPr lang="en-US" sz="2800" dirty="0" smtClean="0"/>
                  <a:t>=(</a:t>
                </a:r>
                <a:r>
                  <a:rPr lang="en-US" sz="2800" i="1" dirty="0" smtClean="0"/>
                  <a:t>X</a:t>
                </a:r>
                <a:r>
                  <a:rPr lang="en-US" sz="2800" i="1" baseline="-25000" dirty="0" smtClean="0"/>
                  <a:t>0</a:t>
                </a:r>
                <a:r>
                  <a:rPr lang="en-US" sz="2800" i="1" dirty="0" smtClean="0"/>
                  <a:t>+u</a:t>
                </a:r>
                <a:r>
                  <a:rPr lang="en-US" sz="2800" i="1" baseline="-25000" dirty="0" smtClean="0"/>
                  <a:t>1</a:t>
                </a:r>
                <a:r>
                  <a:rPr lang="en-US" sz="2800" i="1" dirty="0" smtClean="0"/>
                  <a:t>)+u</a:t>
                </a:r>
                <a:r>
                  <a:rPr lang="en-US" sz="2800" i="1" baseline="-25000" dirty="0" smtClean="0"/>
                  <a:t>2   …</a:t>
                </a:r>
                <a:r>
                  <a:rPr lang="en-US" sz="2800" dirty="0" smtClean="0"/>
                  <a:t>	</a:t>
                </a:r>
                <a:br>
                  <a:rPr lang="en-US" sz="2800" dirty="0" smtClean="0"/>
                </a:br>
                <a:r>
                  <a:rPr lang="en-US" sz="2800" i="1" dirty="0" err="1" smtClean="0"/>
                  <a:t>X</a:t>
                </a:r>
                <a:r>
                  <a:rPr lang="en-US" sz="2800" i="1" baseline="-25000" dirty="0" err="1" smtClean="0"/>
                  <a:t>t</a:t>
                </a:r>
                <a:r>
                  <a:rPr lang="en-US" sz="2800" dirty="0" smtClean="0"/>
                  <a:t>=</a:t>
                </a:r>
                <a:r>
                  <a:rPr lang="en-US" sz="2800" i="1" dirty="0" smtClean="0"/>
                  <a:t>X</a:t>
                </a:r>
                <a:r>
                  <a:rPr lang="en-US" sz="2800" i="1" baseline="-25000" dirty="0" smtClean="0"/>
                  <a:t>0</a:t>
                </a:r>
                <a:r>
                  <a:rPr lang="en-US" sz="2800" i="1" dirty="0" smtClean="0"/>
                  <a:t>+u</a:t>
                </a:r>
                <a:r>
                  <a:rPr lang="en-US" sz="2800" i="1" baseline="-25000" dirty="0" smtClean="0"/>
                  <a:t>1</a:t>
                </a:r>
                <a:r>
                  <a:rPr lang="en-US" sz="2800" dirty="0" smtClean="0"/>
                  <a:t>+</a:t>
                </a:r>
                <a:r>
                  <a:rPr lang="en-US" sz="2800" i="1" dirty="0" smtClean="0"/>
                  <a:t>u</a:t>
                </a:r>
                <a:r>
                  <a:rPr lang="en-US" sz="2800" i="1" baseline="-25000" dirty="0" smtClean="0"/>
                  <a:t>2</a:t>
                </a:r>
                <a:r>
                  <a:rPr lang="en-US" sz="2800" i="1" dirty="0" smtClean="0"/>
                  <a:t>+…+</a:t>
                </a:r>
                <a:r>
                  <a:rPr lang="en-US" sz="2800" i="1" dirty="0" err="1" smtClean="0"/>
                  <a:t>u</a:t>
                </a:r>
                <a:r>
                  <a:rPr lang="en-US" sz="2800" i="1" baseline="-25000" dirty="0" err="1" smtClean="0"/>
                  <a:t>t</a:t>
                </a:r>
                <a:r>
                  <a:rPr lang="en-US" sz="2800" b="1" dirty="0" smtClean="0"/>
                  <a:t/>
                </a:r>
                <a:br>
                  <a:rPr lang="en-US" sz="2800" b="1" dirty="0" smtClean="0"/>
                </a:br>
                <a:r>
                  <a:rPr lang="en-US" sz="2800" dirty="0">
                    <a:solidFill>
                      <a:schemeClr val="tx2"/>
                    </a:solidFill>
                  </a:rPr>
                  <a:t>In general, if the process started at some time 0 with a value </a:t>
                </a:r>
                <a:r>
                  <a:rPr lang="en-US" sz="2800" dirty="0" smtClean="0">
                    <a:solidFill>
                      <a:schemeClr val="tx2"/>
                    </a:solidFill>
                  </a:rPr>
                  <a:t>of </a:t>
                </a:r>
                <a:r>
                  <a:rPr lang="en-US" sz="2800" i="1" dirty="0" smtClean="0"/>
                  <a:t>X</a:t>
                </a:r>
                <a:r>
                  <a:rPr lang="en-US" sz="2800" i="1" baseline="-25000" dirty="0" smtClean="0"/>
                  <a:t>0</a:t>
                </a:r>
                <a:r>
                  <a:rPr lang="en-US" sz="2800" dirty="0" smtClean="0">
                    <a:solidFill>
                      <a:schemeClr val="tx2"/>
                    </a:solidFill>
                  </a:rPr>
                  <a:t>, </a:t>
                </a:r>
                <a:r>
                  <a:rPr lang="en-US" sz="2800" dirty="0">
                    <a:solidFill>
                      <a:schemeClr val="tx2"/>
                    </a:solidFill>
                  </a:rPr>
                  <a:t>we </a:t>
                </a:r>
                <a:r>
                  <a:rPr lang="en-US" sz="2800" dirty="0" smtClean="0">
                    <a:solidFill>
                      <a:schemeClr val="tx2"/>
                    </a:solidFill>
                  </a:rPr>
                  <a:t>have  </a:t>
                </a:r>
                <a:r>
                  <a:rPr lang="en-US" sz="2800" i="1" dirty="0" err="1" smtClean="0"/>
                  <a:t>X</a:t>
                </a:r>
                <a:r>
                  <a:rPr lang="en-US" sz="2800" i="1" baseline="-25000" dirty="0" err="1" smtClean="0"/>
                  <a:t>t</a:t>
                </a:r>
                <a:r>
                  <a:rPr lang="en-US" sz="2800" i="1" baseline="-25000" dirty="0" smtClean="0"/>
                  <a:t> </a:t>
                </a:r>
                <a:r>
                  <a:rPr lang="en-US" sz="2800" dirty="0" smtClean="0"/>
                  <a:t>=</a:t>
                </a:r>
                <a:r>
                  <a:rPr lang="en-US" sz="2800" i="1" dirty="0" smtClean="0"/>
                  <a:t>X</a:t>
                </a:r>
                <a:r>
                  <a:rPr lang="en-US" sz="2800" i="1" baseline="-25000" dirty="0" smtClean="0"/>
                  <a:t>0</a:t>
                </a:r>
                <a:r>
                  <a:rPr lang="en-US" sz="2800" i="1" dirty="0" smtClean="0"/>
                  <a:t>+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800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m:rPr>
                            <m:nor/>
                          </m:rPr>
                          <a:rPr lang="en-US" sz="2800" i="1" dirty="0" smtClean="0"/>
                          <m:t>u</m:t>
                        </m:r>
                        <m:r>
                          <m:rPr>
                            <m:nor/>
                          </m:rPr>
                          <a:rPr lang="en-US" sz="2800" i="1" baseline="-25000" dirty="0" smtClean="0"/>
                          <m:t>t</m:t>
                        </m:r>
                      </m:e>
                    </m:nary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Title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28600" y="304800"/>
                <a:ext cx="8686800" cy="5943600"/>
              </a:xfrm>
              <a:blipFill rotWithShape="1">
                <a:blip r:embed="rId2"/>
                <a:stretch>
                  <a:fillRect l="-491" r="-15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W.E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304800"/>
                <a:ext cx="8610600" cy="5791200"/>
              </a:xfrm>
            </p:spPr>
            <p:txBody>
              <a:bodyPr/>
              <a:lstStyle/>
              <a:p>
                <a:pPr algn="just"/>
                <a:r>
                  <a:rPr lang="en-US" sz="2800" dirty="0" smtClean="0"/>
                  <a:t>Therefore, E(</a:t>
                </a:r>
                <a:r>
                  <a:rPr lang="en-US" sz="2800" i="1" dirty="0" err="1" smtClean="0"/>
                  <a:t>X</a:t>
                </a:r>
                <a:r>
                  <a:rPr lang="en-US" sz="2800" i="1" baseline="-25000" dirty="0" err="1" smtClean="0"/>
                  <a:t>t</a:t>
                </a:r>
                <a:r>
                  <a:rPr lang="en-US" sz="2800" i="1" dirty="0" smtClean="0"/>
                  <a:t>)</a:t>
                </a:r>
                <a:r>
                  <a:rPr lang="en-US" sz="2800" i="1" baseline="-25000" dirty="0" smtClean="0"/>
                  <a:t> </a:t>
                </a:r>
                <a:r>
                  <a:rPr lang="en-US" sz="2800" dirty="0" smtClean="0"/>
                  <a:t>= E(</a:t>
                </a:r>
                <a:r>
                  <a:rPr lang="en-US" sz="2800" i="1" dirty="0" smtClean="0"/>
                  <a:t>X</a:t>
                </a:r>
                <a:r>
                  <a:rPr lang="en-US" sz="2800" i="1" baseline="-25000" dirty="0" smtClean="0"/>
                  <a:t>0</a:t>
                </a:r>
                <a:r>
                  <a:rPr lang="en-US" sz="2800" i="1" dirty="0"/>
                  <a:t>+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800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m:rPr>
                            <m:nor/>
                          </m:rPr>
                          <a:rPr lang="en-US" sz="2800" i="1" dirty="0"/>
                          <m:t>u</m:t>
                        </m:r>
                        <m:r>
                          <m:rPr>
                            <m:nor/>
                          </m:rPr>
                          <a:rPr lang="en-US" sz="2800" i="1" baseline="-25000" dirty="0"/>
                          <m:t>t</m:t>
                        </m:r>
                      </m:e>
                    </m:nary>
                  </m:oMath>
                </a14:m>
                <a:r>
                  <a:rPr lang="en-US" sz="2800" i="1" dirty="0" smtClean="0"/>
                  <a:t>)=X</a:t>
                </a:r>
                <a:r>
                  <a:rPr lang="en-US" sz="2800" i="1" baseline="-25000" dirty="0" smtClean="0"/>
                  <a:t>0.</a:t>
                </a:r>
              </a:p>
              <a:p>
                <a:pPr algn="just"/>
                <a:r>
                  <a:rPr lang="en-US" sz="28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In like fashion, it can be shown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that </a:t>
                </a:r>
              </a:p>
              <a:p>
                <a:pPr marL="0" indent="0" algn="just">
                  <a:buNone/>
                </a:pPr>
                <a:r>
                  <a:rPr lang="en-US" sz="2800" dirty="0"/>
                  <a:t> </a:t>
                </a:r>
                <a:r>
                  <a:rPr lang="en-US" sz="2800" dirty="0" smtClean="0"/>
                  <a:t>                   </a:t>
                </a:r>
                <a:r>
                  <a:rPr lang="en-US" sz="2800" dirty="0" err="1" smtClean="0">
                    <a:solidFill>
                      <a:schemeClr val="tx1"/>
                    </a:solidFill>
                  </a:rPr>
                  <a:t>var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(</a:t>
                </a:r>
                <a:r>
                  <a:rPr lang="en-US" sz="2800" i="1" dirty="0" err="1" smtClean="0"/>
                  <a:t>X</a:t>
                </a:r>
                <a:r>
                  <a:rPr lang="en-US" sz="2800" i="1" baseline="-25000" dirty="0" err="1" smtClean="0"/>
                  <a:t>t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) </a:t>
                </a:r>
                <a:r>
                  <a:rPr lang="en-US" sz="2800" dirty="0">
                    <a:solidFill>
                      <a:schemeClr val="tx1"/>
                    </a:solidFill>
                  </a:rPr>
                  <a:t>= </a:t>
                </a:r>
                <a:r>
                  <a:rPr lang="en-US" sz="2800" i="1" dirty="0" smtClean="0">
                    <a:solidFill>
                      <a:schemeClr val="tx1"/>
                    </a:solidFill>
                  </a:rPr>
                  <a:t>t</a:t>
                </a:r>
                <a:r>
                  <a:rPr lang="en-US" sz="2800" i="1" dirty="0" smtClean="0"/>
                  <a:t> σ</a:t>
                </a:r>
                <a:r>
                  <a:rPr lang="en-US" sz="2800" i="1" baseline="30000" dirty="0" smtClean="0"/>
                  <a:t>2</a:t>
                </a:r>
              </a:p>
              <a:p>
                <a:pPr algn="just"/>
                <a:r>
                  <a:rPr lang="en-US" sz="2800" dirty="0" smtClean="0">
                    <a:solidFill>
                      <a:schemeClr val="tx1"/>
                    </a:solidFill>
                  </a:rPr>
                  <a:t>The </a:t>
                </a:r>
                <a:r>
                  <a:rPr lang="en-US" sz="2800" dirty="0">
                    <a:solidFill>
                      <a:schemeClr val="tx1"/>
                    </a:solidFill>
                  </a:rPr>
                  <a:t>mean of </a:t>
                </a:r>
                <a:r>
                  <a:rPr lang="en-US" sz="2800" i="1" dirty="0" smtClean="0"/>
                  <a:t>X</a:t>
                </a:r>
                <a:r>
                  <a:rPr lang="en-US" sz="2800" i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>
                    <a:solidFill>
                      <a:schemeClr val="tx1"/>
                    </a:solidFill>
                  </a:rPr>
                  <a:t>is equal to its initial, 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or starting</a:t>
                </a:r>
                <a:r>
                  <a:rPr lang="en-US" sz="2800" dirty="0">
                    <a:solidFill>
                      <a:schemeClr val="tx1"/>
                    </a:solidFill>
                  </a:rPr>
                  <a:t>, value, which is constant, but as </a:t>
                </a:r>
                <a:r>
                  <a:rPr lang="en-US" sz="2800" i="1" dirty="0">
                    <a:solidFill>
                      <a:schemeClr val="tx1"/>
                    </a:solidFill>
                  </a:rPr>
                  <a:t>t </a:t>
                </a:r>
                <a:r>
                  <a:rPr lang="en-US" sz="2800" dirty="0">
                    <a:solidFill>
                      <a:schemeClr val="tx1"/>
                    </a:solidFill>
                  </a:rPr>
                  <a:t>increases, its variance 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increases indefinitely</a:t>
                </a:r>
                <a:r>
                  <a:rPr lang="en-US" sz="2800" dirty="0">
                    <a:solidFill>
                      <a:schemeClr val="tx1"/>
                    </a:solidFill>
                  </a:rPr>
                  <a:t>, thus violating a condition of 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Stationarity. </a:t>
                </a:r>
              </a:p>
              <a:p>
                <a:pPr algn="just"/>
                <a:r>
                  <a:rPr lang="en-US" sz="280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In </a:t>
                </a:r>
                <a:r>
                  <a:rPr lang="en-US" sz="28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short, the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RWM without </a:t>
                </a:r>
                <a:r>
                  <a:rPr lang="en-US" sz="28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drift is a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non-stationary stochastic process</a:t>
                </a:r>
                <a:r>
                  <a:rPr lang="en-US" sz="28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. </a:t>
                </a:r>
                <a:endParaRPr lang="en-US" sz="28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  <a:p>
                <a:pPr algn="just"/>
                <a:r>
                  <a:rPr lang="en-US" sz="2800" dirty="0" smtClean="0">
                    <a:solidFill>
                      <a:schemeClr val="tx1"/>
                    </a:solidFill>
                  </a:rPr>
                  <a:t>In </a:t>
                </a:r>
                <a:r>
                  <a:rPr lang="en-US" sz="2800" dirty="0">
                    <a:solidFill>
                      <a:schemeClr val="tx1"/>
                    </a:solidFill>
                  </a:rPr>
                  <a:t>practice </a:t>
                </a:r>
                <a:r>
                  <a:rPr lang="en-US" sz="2800" i="1" dirty="0" smtClean="0"/>
                  <a:t>X</a:t>
                </a:r>
                <a:r>
                  <a:rPr lang="en-US" sz="2800" i="1" baseline="-25000" dirty="0" smtClean="0"/>
                  <a:t>0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>
                    <a:solidFill>
                      <a:schemeClr val="tx1"/>
                    </a:solidFill>
                  </a:rPr>
                  <a:t>is often 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set at </a:t>
                </a:r>
                <a:r>
                  <a:rPr lang="en-US" sz="2800" dirty="0">
                    <a:solidFill>
                      <a:schemeClr val="tx1"/>
                    </a:solidFill>
                  </a:rPr>
                  <a:t>zero, in which case </a:t>
                </a:r>
                <a:r>
                  <a:rPr lang="en-US" sz="2800" i="1" dirty="0" smtClean="0">
                    <a:solidFill>
                      <a:schemeClr val="tx1"/>
                    </a:solidFill>
                  </a:rPr>
                  <a:t>E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(</a:t>
                </a:r>
                <a:r>
                  <a:rPr lang="en-US" sz="2800" i="1" dirty="0" err="1" smtClean="0"/>
                  <a:t>X</a:t>
                </a:r>
                <a:r>
                  <a:rPr lang="en-US" sz="2800" i="1" baseline="-25000" dirty="0" err="1" smtClean="0"/>
                  <a:t>t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) </a:t>
                </a:r>
                <a:r>
                  <a:rPr lang="en-US" sz="2800" dirty="0">
                    <a:solidFill>
                      <a:schemeClr val="tx1"/>
                    </a:solidFill>
                  </a:rPr>
                  <a:t>= 0.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304800"/>
                <a:ext cx="8610600" cy="5791200"/>
              </a:xfrm>
              <a:blipFill rotWithShape="1">
                <a:blip r:embed="rId2"/>
                <a:stretch>
                  <a:fillRect l="-1415" t="-1053" r="-24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W.E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843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533400"/>
                <a:ext cx="8915400" cy="5791200"/>
              </a:xfrm>
            </p:spPr>
            <p:txBody>
              <a:bodyPr/>
              <a:lstStyle/>
              <a:p>
                <a:pPr algn="just"/>
                <a:r>
                  <a:rPr lang="en-US" sz="2400" dirty="0" smtClean="0">
                    <a:solidFill>
                      <a:schemeClr val="tx1"/>
                    </a:solidFill>
                  </a:rPr>
                  <a:t>Random walk have an </a:t>
                </a:r>
                <a:r>
                  <a:rPr lang="en-US" sz="2400" i="1" dirty="0" smtClean="0">
                    <a:solidFill>
                      <a:schemeClr val="tx1"/>
                    </a:solidFill>
                  </a:rPr>
                  <a:t>infinite memory. 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As Kerry Patterson notes, random walk remembers the shock forever!!!</a:t>
                </a:r>
              </a:p>
              <a:p>
                <a:pPr marL="0" indent="0" algn="just">
                  <a:buNone/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2. Random </a:t>
                </a:r>
                <a:r>
                  <a:rPr lang="en-US" sz="2400" b="1" dirty="0">
                    <a:solidFill>
                      <a:schemeClr val="tx1"/>
                    </a:solidFill>
                  </a:rPr>
                  <a:t>Walk with 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Drift</a:t>
                </a:r>
              </a:p>
              <a:p>
                <a:pPr marL="0" indent="0" algn="just">
                  <a:buNone/>
                </a:pPr>
                <a:r>
                  <a:rPr lang="en-US" sz="2400" b="1" i="1" dirty="0" smtClean="0"/>
                  <a:t>               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latin typeface="Cambria Math"/>
                      </a:rPr>
                      <m:t>                </m:t>
                    </m:r>
                    <m:r>
                      <a:rPr lang="en-US" sz="2400" b="1" i="1" dirty="0" smtClean="0">
                        <a:latin typeface="Cambria Math"/>
                      </a:rPr>
                      <m:t>𝑿𝒕</m:t>
                    </m:r>
                    <m:r>
                      <a:rPr lang="en-US" sz="2400" i="1" dirty="0" smtClean="0">
                        <a:solidFill>
                          <a:schemeClr val="tx2"/>
                        </a:solidFill>
                        <a:latin typeface="Cambria Math"/>
                      </a:rPr>
                      <m:t>=</m:t>
                    </m:r>
                    <m:r>
                      <a:rPr lang="en-US" sz="2400" i="1" dirty="0" smtClean="0">
                        <a:solidFill>
                          <a:schemeClr val="tx2"/>
                        </a:solidFill>
                        <a:latin typeface="Cambria Math"/>
                        <a:ea typeface="Cambria Math"/>
                      </a:rPr>
                      <m:t>𝜹</m:t>
                    </m:r>
                    <m:r>
                      <a:rPr lang="en-US" sz="2400" b="1" i="1" dirty="0" smtClean="0">
                        <a:solidFill>
                          <a:schemeClr val="tx2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400" b="1" i="1" dirty="0" smtClean="0">
                        <a:latin typeface="Cambria Math"/>
                      </a:rPr>
                      <m:t>𝑿</m:t>
                    </m:r>
                    <m:r>
                      <a:rPr lang="en-US" sz="2400" b="1" i="1" baseline="-25000" dirty="0" smtClean="0">
                        <a:latin typeface="Cambria Math"/>
                      </a:rPr>
                      <m:t>𝒕</m:t>
                    </m:r>
                    <m:r>
                      <a:rPr lang="en-US" sz="2400" b="1" i="1" baseline="-25000" dirty="0" smtClean="0">
                        <a:latin typeface="Cambria Math"/>
                      </a:rPr>
                      <m:t>−</m:t>
                    </m:r>
                    <m:r>
                      <a:rPr lang="en-US" sz="2400" b="1" i="1" baseline="-25000" dirty="0" smtClean="0">
                        <a:latin typeface="Cambria Math"/>
                      </a:rPr>
                      <m:t>𝟏</m:t>
                    </m:r>
                    <m:r>
                      <a:rPr lang="en-US" sz="2400" i="1" dirty="0" smtClean="0">
                        <a:solidFill>
                          <a:schemeClr val="tx2"/>
                        </a:solidFill>
                        <a:latin typeface="Cambria Math"/>
                      </a:rPr>
                      <m:t>+</m:t>
                    </m:r>
                    <m:r>
                      <a:rPr lang="en-US" sz="2400" b="1" i="1" dirty="0" smtClean="0">
                        <a:latin typeface="Cambria Math"/>
                      </a:rPr>
                      <m:t>𝒖</m:t>
                    </m:r>
                    <m:r>
                      <a:rPr lang="en-US" sz="2400" b="1" i="1" baseline="-25000" dirty="0" smtClean="0">
                        <a:latin typeface="Cambria Math"/>
                      </a:rPr>
                      <m:t>𝒕</m:t>
                    </m:r>
                  </m:oMath>
                </a14:m>
                <a:r>
                  <a:rPr lang="en-US" sz="2400" dirty="0" smtClean="0"/>
                  <a:t> </a:t>
                </a:r>
              </a:p>
              <a:p>
                <a:pPr marL="0" indent="0" algn="just">
                  <a:buNone/>
                </a:pP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      where </a:t>
                </a:r>
                <a:r>
                  <a:rPr lang="en-US" sz="2400" i="1" dirty="0">
                    <a:solidFill>
                      <a:schemeClr val="tx1"/>
                    </a:solidFill>
                  </a:rPr>
                  <a:t>δ </a:t>
                </a:r>
                <a:r>
                  <a:rPr lang="en-US" sz="2400" dirty="0">
                    <a:solidFill>
                      <a:schemeClr val="tx1"/>
                    </a:solidFill>
                  </a:rPr>
                  <a:t>is known as the </a:t>
                </a:r>
                <a:r>
                  <a:rPr lang="en-US" sz="2400" b="1" dirty="0">
                    <a:solidFill>
                      <a:schemeClr val="tx1"/>
                    </a:solidFill>
                  </a:rPr>
                  <a:t>drift parameter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 dirty="0" smtClean="0">
                              <a:latin typeface="Cambria Math"/>
                            </a:rPr>
                            <m:t>𝑿</m:t>
                          </m:r>
                        </m:e>
                        <m:sub>
                          <m:r>
                            <a:rPr lang="en-US" sz="2400" b="1" i="1" baseline="-25000" dirty="0" smtClean="0">
                              <a:latin typeface="Cambria Math"/>
                            </a:rPr>
                            <m:t>𝒕</m:t>
                          </m:r>
                        </m:sub>
                      </m:sSub>
                      <m:r>
                        <a:rPr lang="en-US" sz="2400" b="1" i="1" dirty="0" smtClean="0">
                          <a:latin typeface="Cambria Math"/>
                        </a:rPr>
                        <m:t>−</m:t>
                      </m:r>
                      <m:r>
                        <a:rPr lang="en-US" sz="2400" b="1" i="1" dirty="0" smtClean="0">
                          <a:latin typeface="Cambria Math"/>
                        </a:rPr>
                        <m:t>𝑿𝒕</m:t>
                      </m:r>
                      <m:r>
                        <a:rPr lang="en-US" sz="2400" b="1" i="1" baseline="-25000" dirty="0" smtClean="0">
                          <a:latin typeface="Cambria Math"/>
                        </a:rPr>
                        <m:t>−</m:t>
                      </m:r>
                      <m:r>
                        <a:rPr lang="en-US" sz="2400" b="1" i="1" baseline="-25000" dirty="0" smtClean="0">
                          <a:latin typeface="Cambria Math"/>
                        </a:rPr>
                        <m:t>𝟏</m:t>
                      </m:r>
                      <m:r>
                        <a:rPr lang="en-US" sz="2400" i="1" dirty="0" smtClean="0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i="1" dirty="0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sSub>
                        <m:sSubPr>
                          <m:ctrlPr>
                            <a:rPr lang="en-US" sz="2400" b="1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 dirty="0" smtClean="0">
                              <a:latin typeface="Cambria Math"/>
                            </a:rPr>
                            <m:t>𝑿</m:t>
                          </m:r>
                        </m:e>
                        <m:sub>
                          <m:r>
                            <a:rPr lang="en-US" sz="2400" b="1" i="1" baseline="-25000" dirty="0" smtClean="0">
                              <a:latin typeface="Cambria Math"/>
                            </a:rPr>
                            <m:t>𝒕</m:t>
                          </m:r>
                        </m:sub>
                      </m:sSub>
                      <m:r>
                        <a:rPr lang="en-US" sz="2400" i="1" dirty="0" smtClean="0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i="1" dirty="0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𝜹</m:t>
                      </m:r>
                      <m:r>
                        <a:rPr lang="en-US" sz="2400" b="1" i="1" dirty="0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400" b="1" i="1" dirty="0" smtClean="0">
                          <a:latin typeface="Cambria Math"/>
                        </a:rPr>
                        <m:t>𝒖</m:t>
                      </m:r>
                      <m:r>
                        <a:rPr lang="en-US" sz="2400" b="1" i="1" baseline="-25000" dirty="0" smtClean="0">
                          <a:latin typeface="Cambria Math"/>
                        </a:rPr>
                        <m:t>𝒕</m:t>
                      </m:r>
                    </m:oMath>
                  </m:oMathPara>
                </a14:m>
                <a:endParaRPr lang="en-US" sz="2400" dirty="0" smtClean="0"/>
              </a:p>
              <a:p>
                <a:pPr marL="0" indent="0" algn="just"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</a:rPr>
                  <a:t>It </a:t>
                </a:r>
                <a:r>
                  <a:rPr lang="en-US" sz="2400" dirty="0">
                    <a:solidFill>
                      <a:schemeClr val="tx1"/>
                    </a:solidFill>
                  </a:rPr>
                  <a:t>shows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 dirty="0" smtClean="0"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n-US" sz="2400" b="1" i="1" baseline="-25000" dirty="0" smtClean="0">
                            <a:latin typeface="Cambria Math"/>
                          </a:rPr>
                          <m:t>𝒕</m:t>
                        </m:r>
                      </m:sub>
                    </m:sSub>
                    <m:r>
                      <a:rPr lang="en-US" sz="2400" b="1" i="1" baseline="-25000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</a:rPr>
                  <a:t>drifts </a:t>
                </a:r>
                <a:r>
                  <a:rPr lang="en-US" sz="2400" dirty="0">
                    <a:solidFill>
                      <a:schemeClr val="tx1"/>
                    </a:solidFill>
                  </a:rPr>
                  <a:t>upward or downward, depending on </a:t>
                </a:r>
                <a:r>
                  <a:rPr lang="en-US" sz="2400" i="1" dirty="0">
                    <a:solidFill>
                      <a:schemeClr val="tx1"/>
                    </a:solidFill>
                  </a:rPr>
                  <a:t>δ </a:t>
                </a:r>
                <a:r>
                  <a:rPr lang="en-US" sz="2400" dirty="0">
                    <a:solidFill>
                      <a:schemeClr val="tx1"/>
                    </a:solidFill>
                  </a:rPr>
                  <a:t>being 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positive or </a:t>
                </a:r>
                <a:r>
                  <a:rPr lang="en-US" sz="2400" dirty="0">
                    <a:solidFill>
                      <a:schemeClr val="tx1"/>
                    </a:solidFill>
                  </a:rPr>
                  <a:t>negative</a:t>
                </a:r>
                <a:r>
                  <a:rPr lang="en-US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.</a:t>
                </a:r>
              </a:p>
              <a:p>
                <a:pPr marL="0" indent="0" algn="just">
                  <a:buNone/>
                </a:pPr>
                <a:r>
                  <a:rPr lang="en-US" dirty="0" smtClean="0"/>
                  <a:t>               </a:t>
                </a:r>
                <a:r>
                  <a:rPr lang="en-US" sz="2400" dirty="0" smtClean="0"/>
                  <a:t>E(</a:t>
                </a:r>
                <a:r>
                  <a:rPr lang="en-US" sz="2400" i="1" dirty="0" err="1" smtClean="0"/>
                  <a:t>X</a:t>
                </a:r>
                <a:r>
                  <a:rPr lang="en-US" sz="2400" i="1" baseline="-25000" dirty="0" err="1" smtClean="0"/>
                  <a:t>t</a:t>
                </a:r>
                <a:r>
                  <a:rPr lang="en-US" sz="2400" i="1" dirty="0" smtClean="0"/>
                  <a:t>)</a:t>
                </a:r>
                <a:r>
                  <a:rPr lang="en-US" sz="2400" i="1" baseline="-25000" dirty="0" smtClean="0"/>
                  <a:t> </a:t>
                </a:r>
                <a:r>
                  <a:rPr lang="en-US" sz="2400" dirty="0" smtClean="0"/>
                  <a:t>= E(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2"/>
                        </a:solidFill>
                        <a:latin typeface="Cambria Math"/>
                        <a:ea typeface="Cambria Math"/>
                      </a:rPr>
                      <m:t>𝜹</m:t>
                    </m:r>
                    <m:r>
                      <a:rPr lang="en-US" sz="2400" i="1" dirty="0" smtClean="0">
                        <a:solidFill>
                          <a:schemeClr val="tx2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400" i="1" dirty="0" smtClean="0"/>
                  <a:t>+X</a:t>
                </a:r>
                <a:r>
                  <a:rPr lang="en-US" sz="2400" i="1" baseline="-25000" dirty="0" smtClean="0"/>
                  <a:t>0</a:t>
                </a:r>
                <a:r>
                  <a:rPr lang="en-US" sz="2400" i="1" dirty="0"/>
                  <a:t>+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400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m:rPr>
                            <m:nor/>
                          </m:rPr>
                          <a:rPr lang="en-US" sz="2400" i="1" dirty="0"/>
                          <m:t>u</m:t>
                        </m:r>
                        <m:r>
                          <m:rPr>
                            <m:nor/>
                          </m:rPr>
                          <a:rPr lang="en-US" sz="2400" i="1" baseline="-25000" dirty="0"/>
                          <m:t>t</m:t>
                        </m:r>
                      </m:e>
                    </m:nary>
                    <m:r>
                      <a:rPr lang="en-US" sz="2400" b="0" i="1" baseline="-25000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i="1" dirty="0" smtClean="0"/>
                  <a:t>)=X</a:t>
                </a:r>
                <a:r>
                  <a:rPr lang="en-US" sz="2400" i="1" baseline="-25000" dirty="0" smtClean="0"/>
                  <a:t>0</a:t>
                </a:r>
                <a:r>
                  <a:rPr lang="en-US" sz="2400" i="1" dirty="0" smtClean="0"/>
                  <a:t> +t</a:t>
                </a:r>
                <a:r>
                  <a:rPr lang="en-US" sz="2400" dirty="0" smtClean="0">
                    <a:solidFill>
                      <a:schemeClr val="tx2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2"/>
                        </a:solidFill>
                        <a:latin typeface="Cambria Math"/>
                        <a:ea typeface="Cambria Math"/>
                      </a:rPr>
                      <m:t>𝜹</m:t>
                    </m:r>
                  </m:oMath>
                </a14:m>
                <a:endParaRPr lang="en-US" sz="2400" dirty="0" smtClean="0">
                  <a:solidFill>
                    <a:schemeClr val="tx1"/>
                  </a:solidFill>
                </a:endParaRPr>
              </a:p>
              <a:p>
                <a:pPr marL="0" indent="0" algn="just"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</a:rPr>
                  <a:t>                    </a:t>
                </a:r>
                <a:r>
                  <a:rPr lang="en-US" sz="2400" dirty="0" err="1" smtClean="0">
                    <a:solidFill>
                      <a:schemeClr val="tx1"/>
                    </a:solidFill>
                  </a:rPr>
                  <a:t>var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(</a:t>
                </a:r>
                <a:r>
                  <a:rPr lang="en-US" sz="2400" i="1" dirty="0" err="1" smtClean="0"/>
                  <a:t>X</a:t>
                </a:r>
                <a:r>
                  <a:rPr lang="en-US" sz="2400" i="1" baseline="-25000" dirty="0" err="1" smtClean="0"/>
                  <a:t>t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) = </a:t>
                </a:r>
                <a:r>
                  <a:rPr lang="en-US" sz="2400" i="1" dirty="0" smtClean="0">
                    <a:solidFill>
                      <a:schemeClr val="tx1"/>
                    </a:solidFill>
                  </a:rPr>
                  <a:t>t</a:t>
                </a:r>
                <a:r>
                  <a:rPr lang="en-US" sz="2400" i="1" dirty="0" smtClean="0"/>
                  <a:t> σ</a:t>
                </a:r>
                <a:r>
                  <a:rPr lang="en-US" sz="2400" i="1" baseline="30000" dirty="0" smtClean="0"/>
                  <a:t>2</a:t>
                </a:r>
              </a:p>
              <a:p>
                <a:pPr algn="just"/>
                <a:r>
                  <a:rPr lang="en-US" sz="240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For </a:t>
                </a:r>
                <a:r>
                  <a:rPr lang="en-US" sz="24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RWM with drift the mean as well as the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variance increases </a:t>
                </a:r>
                <a:r>
                  <a:rPr lang="en-US" sz="24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over time, again violating the conditions of (weak)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Stationarity. In short</a:t>
                </a:r>
                <a:r>
                  <a:rPr lang="en-US" sz="24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, RWM, with or without drift, is a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non-stationary </a:t>
                </a:r>
                <a:r>
                  <a:rPr lang="en-US" sz="24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stochastic process.</a:t>
                </a:r>
                <a:endParaRPr lang="en-US" sz="2400" i="1" baseline="30000" dirty="0" smtClean="0"/>
              </a:p>
              <a:p>
                <a:pPr marL="0" indent="0" algn="just">
                  <a:buNone/>
                </a:pPr>
                <a:endParaRPr lang="en-US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  <a:p>
                <a:pPr marL="0" indent="0" algn="just">
                  <a:buNone/>
                </a:pPr>
                <a:endParaRPr lang="en-US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  <a:p>
                <a:pPr marL="0" indent="0" algn="just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533400"/>
                <a:ext cx="8915400" cy="5791200"/>
              </a:xfrm>
              <a:blipFill rotWithShape="1">
                <a:blip r:embed="rId2"/>
                <a:stretch>
                  <a:fillRect l="-1709" t="-842" r="-1914" b="-30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W.E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4723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915400" cy="838200"/>
          </a:xfrm>
        </p:spPr>
        <p:txBody>
          <a:bodyPr/>
          <a:lstStyle/>
          <a:p>
            <a:r>
              <a:rPr lang="en-US" sz="28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2800" dirty="0" smtClean="0">
                <a:solidFill>
                  <a:schemeClr val="tx2"/>
                </a:solidFill>
                <a:latin typeface="+mn-lt"/>
              </a:rPr>
            </a:br>
            <a:r>
              <a:rPr lang="en-US" sz="2800" dirty="0" smtClean="0">
                <a:solidFill>
                  <a:schemeClr val="tx2"/>
                </a:solidFill>
                <a:latin typeface="+mn-lt"/>
              </a:rPr>
              <a:t>Trend and Difference Stationary </a:t>
            </a:r>
            <a:br>
              <a:rPr lang="en-US" sz="2800" dirty="0" smtClean="0">
                <a:solidFill>
                  <a:schemeClr val="tx2"/>
                </a:solidFill>
                <a:latin typeface="+mn-lt"/>
              </a:rPr>
            </a:br>
            <a:r>
              <a:rPr lang="en-US" sz="2800" dirty="0" smtClean="0">
                <a:solidFill>
                  <a:schemeClr val="tx2"/>
                </a:solidFill>
                <a:latin typeface="+mn-lt"/>
              </a:rPr>
              <a:t>Stochastic Processes</a:t>
            </a:r>
            <a:br>
              <a:rPr lang="en-US" sz="2800" dirty="0" smtClean="0">
                <a:solidFill>
                  <a:schemeClr val="tx2"/>
                </a:solidFill>
                <a:latin typeface="+mn-lt"/>
              </a:rPr>
            </a:br>
            <a:endParaRPr lang="en-US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105400"/>
          </a:xfrm>
        </p:spPr>
        <p:txBody>
          <a:bodyPr/>
          <a:lstStyle/>
          <a:p>
            <a:pPr algn="just"/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trending mean is a common violation of stationarity. There are two popular models for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non-stationary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series with a trending mean.</a:t>
            </a:r>
          </a:p>
          <a:p>
            <a:pPr algn="just"/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Trend stationary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The mean trend is deterministic. Once the trend is estimated and removed from the data, the residual series is a stationary stochastic process.</a:t>
            </a:r>
          </a:p>
          <a:p>
            <a:pPr algn="just"/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Difference stationary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The mean trend is stochastic. Differencing the series 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times yields a stationary stochastic process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trend in a time series is completely predictable and not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variable, we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call it a deterministic trend, whereas if it is not predictable, we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call it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stochastic trend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W.E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848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381000"/>
                <a:ext cx="8763000" cy="6324600"/>
              </a:xfrm>
            </p:spPr>
            <p:txBody>
              <a:bodyPr/>
              <a:lstStyle/>
              <a:p>
                <a:pPr algn="just"/>
                <a:r>
                  <a:rPr lang="en-US" sz="2400" dirty="0" smtClean="0"/>
                  <a:t>If the time series becomes stationary only after being differenced, it is called difference stationary process.</a:t>
                </a:r>
              </a:p>
              <a:p>
                <a:pPr marL="0" indent="0" algn="just">
                  <a:buNone/>
                </a:pPr>
                <a:r>
                  <a:rPr lang="en-US" sz="2400" dirty="0" smtClean="0"/>
                  <a:t>E.g.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r>
                      <a:rPr lang="en-US" sz="2400" b="0" i="1" smtClean="0">
                        <a:latin typeface="Cambria Math"/>
                      </a:rPr>
                      <m:t>𝑁𝑜𝑛𝑠𝑡𝑎𝑡𝑖𝑜𝑛𝑎𝑟𝑦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 smtClean="0"/>
                  <a:t> 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sz="2400" b="0" i="0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𝑡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2400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sz="240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𝑖𝑓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𝑠𝑡𝑎𝑡𝑖𝑜𝑛𝑎𝑟𝑦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en-US" sz="2400" b="0" i="1" dirty="0" smtClean="0">
                  <a:latin typeface="Cambria Math"/>
                  <a:ea typeface="Cambria Math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𝑡h𝑒𝑛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𝑤𝑒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𝑐𝑎𝑙𝑙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sz="24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stationary</m:t>
                      </m:r>
                      <m:r>
                        <a:rPr lang="en-US" sz="24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of</m:t>
                      </m:r>
                      <m:r>
                        <a:rPr lang="en-US" sz="24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order</m:t>
                      </m:r>
                      <m:r>
                        <a:rPr lang="en-US" sz="2400" b="0" i="0" smtClean="0">
                          <a:latin typeface="Cambria Math"/>
                        </a:rPr>
                        <m:t> 1 [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I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0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US" sz="2400" b="0" i="0" smtClean="0">
                          <a:latin typeface="Cambria Math"/>
                        </a:rPr>
                        <m:t>].</m:t>
                      </m:r>
                    </m:oMath>
                  </m:oMathPara>
                </a14:m>
                <a:endParaRPr lang="en-US" sz="2400" dirty="0" smtClean="0"/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/>
                      </a:rPr>
                      <m:t>I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0" smtClean="0"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en-US" sz="2400" i="1" smtClean="0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US" sz="2400" dirty="0" smtClean="0"/>
                  <a:t>the variable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400" dirty="0" smtClean="0"/>
                  <a:t> needs to be differenced twice to become stationary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2400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2400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𝑡</m:t>
                        </m:r>
                        <m:r>
                          <a:rPr lang="en-US" sz="2400" i="1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sz="2400" b="0" i="0" smtClean="0">
                        <a:latin typeface="Cambria Math"/>
                      </a:rPr>
                      <m:t>).</m:t>
                    </m:r>
                  </m:oMath>
                </a14:m>
                <a:endParaRPr lang="en-US" sz="2400" b="0" dirty="0" smtClean="0"/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/>
                      </a:rPr>
                      <m:t>I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d</m:t>
                        </m:r>
                      </m:e>
                    </m:d>
                  </m:oMath>
                </a14:m>
                <a:r>
                  <a:rPr lang="en-US" sz="2400" dirty="0" smtClean="0"/>
                  <a:t>: the variable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  <a:r>
                  <a:rPr lang="en-US" sz="2400" dirty="0" smtClean="0"/>
                  <a:t>needs to be differenced d times to become stationary.</a:t>
                </a:r>
              </a:p>
              <a:p>
                <a:pPr algn="just"/>
                <a:r>
                  <a:rPr lang="en-US" sz="2400" dirty="0" smtClean="0"/>
                  <a:t>If a time series process becomes stationary after controlling for time (trend), then it is called trend stationary process (TSP).</a:t>
                </a:r>
              </a:p>
              <a:p>
                <a:pPr algn="just"/>
                <a:r>
                  <a:rPr lang="en-US" sz="2400" dirty="0"/>
                  <a:t>Eg.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−</m:t>
                    </m:r>
                    <m:r>
                      <a:rPr lang="en-US" sz="2400" i="1">
                        <a:latin typeface="Cambria Math"/>
                      </a:rPr>
                      <m:t>𝑁𝑜𝑛𝑠𝑡𝑎𝑡𝑖𝑜𝑛𝑎𝑟𝑦</m:t>
                    </m:r>
                    <m:r>
                      <a:rPr lang="en-US" sz="24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/>
                  <a:t> </a:t>
                </a:r>
                <a:endParaRPr lang="en-US" sz="2400" dirty="0" smtClean="0"/>
              </a:p>
              <a:p>
                <a:pPr marL="0" indent="0" algn="just">
                  <a:buNone/>
                </a:pPr>
                <a:r>
                  <a:rPr lang="en-US" sz="2400" dirty="0" smtClean="0"/>
                  <a:t>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𝑡</m:t>
                    </m:r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sz="2400" dirty="0">
                        <a:latin typeface="Cambria Math"/>
                        <a:ea typeface="Cambria Math"/>
                      </a:rPr>
                      <m:t>→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400" dirty="0" smtClean="0"/>
                  <a:t> may be stationary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381000"/>
                <a:ext cx="8763000" cy="6324600"/>
              </a:xfrm>
              <a:blipFill rotWithShape="1">
                <a:blip r:embed="rId3"/>
                <a:stretch>
                  <a:fillRect l="-1043" t="-771" r="-1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By W.E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596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533400"/>
          </a:xfrm>
        </p:spPr>
        <p:txBody>
          <a:bodyPr/>
          <a:lstStyle/>
          <a:p>
            <a:r>
              <a:rPr lang="en-US" dirty="0" smtClean="0"/>
              <a:t>Spurious regression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990600"/>
                <a:ext cx="9067800" cy="5715000"/>
              </a:xfrm>
            </p:spPr>
            <p:txBody>
              <a:bodyPr/>
              <a:lstStyle/>
              <a:p>
                <a:pPr algn="just"/>
                <a:r>
                  <a:rPr lang="en-US" sz="2400" dirty="0" smtClean="0"/>
                  <a:t>Assume that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US" sz="2400">
                                <a:latin typeface="Cambria Math"/>
                              </a:rPr>
                              <m:t>=</m:t>
                            </m:r>
                            <m:r>
                              <m:rPr>
                                <m:nor/>
                              </m:rPr>
                              <a:rPr lang="en-US" sz="2400" dirty="0"/>
                              <m:t> 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𝑡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−1</m:t>
                                </m:r>
                              </m:sub>
                            </m:sSub>
                            <m:r>
                              <a:rPr lang="en-US" sz="2400" i="1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𝑦𝑡</m:t>
                                </m:r>
                              </m:sub>
                            </m:sSub>
                            <m:r>
                              <m:rPr>
                                <m:nor/>
                              </m:rPr>
                              <a:rPr lang="en-US" sz="2400" dirty="0"/>
                              <m:t> 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en-US" sz="2400" dirty="0"/>
                              <m:t> 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US" sz="2400">
                                <a:latin typeface="Cambria Math"/>
                              </a:rPr>
                              <m:t>=</m:t>
                            </m:r>
                            <m:r>
                              <m:rPr>
                                <m:nor/>
                              </m:rPr>
                              <a:rPr lang="en-US" sz="2400" dirty="0"/>
                              <m:t> 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𝑡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−1</m:t>
                                </m:r>
                              </m:sub>
                            </m:sSub>
                            <m:r>
                              <a:rPr lang="en-US" sz="2400" i="1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𝑥𝑡</m:t>
                                </m:r>
                              </m:sub>
                            </m:sSub>
                          </m:e>
                        </m:eqArr>
                      </m:e>
                    </m:d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𝑎𝑛𝑑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𝑎𝑟𝑒</m:t>
                    </m:r>
                    <m:r>
                      <a:rPr lang="en-US" sz="2400" b="0" i="1" smtClean="0">
                        <a:latin typeface="Cambria Math"/>
                      </a:rPr>
                      <m:t>  </m:t>
                    </m:r>
                    <m:r>
                      <a:rPr lang="en-US" sz="2400" b="0" i="1" smtClean="0">
                        <a:latin typeface="Cambria Math"/>
                      </a:rPr>
                      <m:t>𝑛𝑜𝑛</m:t>
                    </m:r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r>
                      <a:rPr lang="en-US" sz="2400" b="0" i="1" smtClean="0">
                        <a:latin typeface="Cambria Math"/>
                      </a:rPr>
                      <m:t>𝑠𝑡𝑎𝑡𝑖𝑜𝑛𝑎𝑟𝑦</m:t>
                    </m:r>
                    <m:r>
                      <a:rPr lang="en-US" sz="2400" b="0" i="1" smtClean="0">
                        <a:latin typeface="Cambria Math"/>
                      </a:rPr>
                      <m:t>.</m:t>
                    </m:r>
                  </m:oMath>
                </a14:m>
                <a:endParaRPr lang="en-US" sz="2400" dirty="0" smtClean="0"/>
              </a:p>
              <a:p>
                <a:pPr algn="just"/>
                <a:r>
                  <a:rPr lang="en-US" sz="2400" dirty="0" smtClean="0"/>
                  <a:t>And run this model: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US" sz="2400" i="1">
                                <a:latin typeface="Cambria Math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  <m:t>𝛽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sz="2400" i="1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  <m:t>𝛽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US" sz="2400" i="1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𝑡</m:t>
                                </m:r>
                              </m:sub>
                            </m:sSub>
                          </m:e>
                          <m:e>
                            <m:r>
                              <m:rPr>
                                <m:nor/>
                              </m:rPr>
                              <a:rPr lang="en-US" sz="2400" dirty="0"/>
                              <m:t> </m:t>
                            </m:r>
                            <m:sSup>
                              <m:sSup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𝑅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→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𝑣𝑒𝑟𝑦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 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h𝑖𝑔h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400" i="1" dirty="0">
                                <a:latin typeface="Cambria Math"/>
                                <a:ea typeface="Cambria Math"/>
                              </a:rPr>
                              <m:t> </m:t>
                            </m:r>
                          </m:e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𝐹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→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𝑣𝑒𝑟𝑦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 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h𝑖𝑔h</m:t>
                            </m:r>
                            <m:r>
                              <m:rPr>
                                <m:nor/>
                              </m:rPr>
                              <a:rPr lang="en-US" sz="2400" i="1" dirty="0">
                                <a:latin typeface="Cambria Math"/>
                                <a:ea typeface="Cambria Math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400" dirty="0">
                                <a:ea typeface="Cambria Math"/>
                              </a:rPr>
                              <m:t> 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en-US" sz="2400" dirty="0">
                                <a:ea typeface="Cambria Math"/>
                              </a:rPr>
                              <m:t> 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 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→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𝑣𝑒𝑟𝑦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 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h𝑖𝑔h</m:t>
                            </m:r>
                          </m:e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𝐷𝑊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→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𝑙𝑜𝑤</m:t>
                            </m:r>
                          </m:e>
                        </m:eqAr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𝑠𝑢𝑐h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𝑎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sz="2400" b="0" i="0" smtClean="0">
                        <a:latin typeface="Cambria Math"/>
                      </a:rPr>
                      <m:t>"</m:t>
                    </m:r>
                    <m:r>
                      <m:rPr>
                        <m:nor/>
                      </m:rPr>
                      <a:rPr lang="en-US" sz="2400" b="0" i="0" smtClean="0">
                        <a:latin typeface="Cambria Math"/>
                      </a:rPr>
                      <m:t>seemingly</m:t>
                    </m:r>
                    <m:r>
                      <m:rPr>
                        <m:nor/>
                      </m:rPr>
                      <a:rPr lang="en-US" sz="2400" b="0" i="0" smtClean="0">
                        <a:latin typeface="Cambria Math"/>
                      </a:rPr>
                      <m:t>−</m:t>
                    </m:r>
                    <m:r>
                      <m:rPr>
                        <m:nor/>
                      </m:rPr>
                      <a:rPr lang="en-US" sz="2400" b="0" i="0" smtClean="0">
                        <a:latin typeface="Cambria Math"/>
                      </a:rPr>
                      <m:t>good</m:t>
                    </m:r>
                    <m:r>
                      <a:rPr lang="en-US" sz="2400" b="0" i="1" smtClean="0">
                        <a:latin typeface="Cambria Math"/>
                      </a:rPr>
                      <m:t>" </m:t>
                    </m:r>
                  </m:oMath>
                </a14:m>
                <a:endParaRPr lang="en-US" sz="2400" b="0" i="1" dirty="0" smtClean="0">
                  <a:latin typeface="Cambria Math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𝑚𝑜𝑑𝑒𝑙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𝑖𝑠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𝑐𝑎𝑙𝑙𝑒𝑑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𝑠𝑝𝑢𝑟𝑖𝑜𝑢𝑠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𝑟𝑒𝑔𝑟𝑒𝑠𝑠𝑖𝑜𝑛</m:t>
                      </m:r>
                      <m:r>
                        <a:rPr lang="en-US" sz="2400" b="0" i="1" smtClean="0">
                          <a:latin typeface="Cambria Math"/>
                        </a:rPr>
                        <m:t> (</m:t>
                      </m:r>
                      <m:r>
                        <a:rPr lang="en-US" sz="2400" b="0" i="1" smtClean="0">
                          <a:latin typeface="Cambria Math"/>
                        </a:rPr>
                        <m:t>𝑁𝑜𝑛</m:t>
                      </m:r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r>
                        <a:rPr lang="en-US" sz="2400" b="0" i="1" smtClean="0">
                          <a:latin typeface="Cambria Math"/>
                        </a:rPr>
                        <m:t>𝑠𝑒𝑛𝑠𝑒</m:t>
                      </m:r>
                      <m:r>
                        <a:rPr lang="en-US" sz="2400" b="0" i="1" smtClean="0">
                          <a:latin typeface="Cambria Math"/>
                        </a:rPr>
                        <m:t>)!   </m:t>
                      </m:r>
                    </m:oMath>
                  </m:oMathPara>
                </a14:m>
                <a:endParaRPr lang="en-US" sz="2400" dirty="0" smtClean="0"/>
              </a:p>
              <a:p>
                <a:pPr marL="0" indent="0" algn="just">
                  <a:buNone/>
                </a:pPr>
                <a:r>
                  <a:rPr lang="en-US" sz="2400" dirty="0" smtClean="0"/>
                  <a:t>Rule of thumb for spurious regression suspecting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𝑅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i="1" smtClean="0"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𝐷𝑊</m:t>
                    </m:r>
                  </m:oMath>
                </a14:m>
                <a:r>
                  <a:rPr lang="en-US" sz="2400" dirty="0" smtClean="0"/>
                  <a:t>(Durbin Watson statistics)</a:t>
                </a:r>
              </a:p>
              <a:p>
                <a:pPr marL="0" indent="0" algn="just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990600"/>
                <a:ext cx="9067800" cy="5715000"/>
              </a:xfrm>
              <a:blipFill rotWithShape="1">
                <a:blip r:embed="rId4"/>
                <a:stretch>
                  <a:fillRect l="-1008" r="-1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W.E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661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762000"/>
          </a:xfrm>
        </p:spPr>
        <p:txBody>
          <a:bodyPr/>
          <a:lstStyle/>
          <a:p>
            <a:r>
              <a:rPr lang="en-US" dirty="0" smtClean="0"/>
              <a:t>Co-integration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990600"/>
                <a:ext cx="8610600" cy="5638800"/>
              </a:xfrm>
            </p:spPr>
            <p:txBody>
              <a:bodyPr/>
              <a:lstStyle/>
              <a:p>
                <a:pPr algn="just"/>
                <a:r>
                  <a:rPr lang="en-US" sz="2800" dirty="0" smtClean="0"/>
                  <a:t>Two variables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800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800" dirty="0" smtClean="0"/>
                  <a:t> are said to be co-integrated if their linear combination (such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800" dirty="0" smtClean="0"/>
                  <a:t>) is stationary [ I(0)]</a:t>
                </a:r>
              </a:p>
              <a:p>
                <a:pPr algn="just"/>
                <a:r>
                  <a:rPr lang="en-US" sz="2800" dirty="0" smtClean="0"/>
                  <a:t>       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↔</m:t>
                            </m:r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𝐼</m:t>
                            </m:r>
                            <m:d>
                              <m:dPr>
                                <m:ctrlP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≠0</m:t>
                                </m:r>
                              </m:e>
                            </m:d>
                            <m:r>
                              <m:rPr>
                                <m:nor/>
                              </m:rPr>
                              <a:rPr lang="en-US" sz="2800" dirty="0"/>
                              <m:t> 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en-US" sz="2800" dirty="0"/>
                              <m:t> </m:t>
                            </m:r>
                            <m:sSub>
                              <m:sSubPr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↔</m:t>
                            </m:r>
                            <m:r>
                              <m:rPr>
                                <m:nor/>
                              </m:rPr>
                              <a:rPr lang="en-US" sz="2800" dirty="0">
                                <a:ea typeface="Cambria Math"/>
                              </a:rPr>
                              <m:t> </m:t>
                            </m:r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𝐼</m:t>
                            </m:r>
                            <m:d>
                              <m:dPr>
                                <m:ctrlP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≠0</m:t>
                                </m:r>
                              </m:e>
                            </m:d>
                          </m:e>
                        </m:eqArr>
                      </m:e>
                    </m:d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𝛽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𝛽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sz="2800" i="1" smtClean="0">
                        <a:latin typeface="Cambria Math"/>
                        <a:ea typeface="Cambria Math"/>
                      </a:rPr>
                      <m:t>~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𝐼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e>
                    </m:d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𝑡𝑜𝑏𝑒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𝑡𝑒𝑠𝑡𝑒𝑑</m:t>
                    </m:r>
                  </m:oMath>
                </a14:m>
                <a:r>
                  <a:rPr lang="en-US" sz="2800" dirty="0" smtClean="0"/>
                  <a:t>.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800" dirty="0" smtClean="0"/>
                  <a:t> are co-integrated.</a:t>
                </a:r>
              </a:p>
              <a:p>
                <a:pPr algn="just"/>
                <a:r>
                  <a:rPr lang="en-US" sz="2800" dirty="0" smtClean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800" dirty="0" smtClean="0"/>
                  <a:t> is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ea typeface="Cambria Math"/>
                      </a:rPr>
                      <m:t>𝐼</m:t>
                    </m:r>
                    <m:d>
                      <m:dPr>
                        <m:ctrlPr>
                          <a:rPr lang="en-US" sz="28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0</m:t>
                        </m:r>
                      </m:e>
                    </m:d>
                  </m:oMath>
                </a14:m>
                <a:r>
                  <a:rPr lang="en-US" sz="2800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𝛽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𝛽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8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800" dirty="0" smtClean="0"/>
                  <a:t> is “co-integrating” regression or long run model (equilibrium).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 smtClean="0"/>
                  <a:t> is the long run coefficient. </a:t>
                </a:r>
              </a:p>
              <a:p>
                <a:pPr marL="0" indent="0" algn="just">
                  <a:buNone/>
                </a:pP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990600"/>
                <a:ext cx="8610600" cy="5638800"/>
              </a:xfrm>
              <a:blipFill rotWithShape="1">
                <a:blip r:embed="rId2"/>
                <a:stretch>
                  <a:fillRect l="-1415" t="-1081" r="-24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W.E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8141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Testing </a:t>
            </a:r>
            <a:r>
              <a:rPr lang="en-US" dirty="0"/>
              <a:t>for co-integration </a:t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1066800"/>
                <a:ext cx="7772400" cy="4580238"/>
              </a:xfrm>
            </p:spPr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sz="2800" dirty="0" smtClean="0"/>
                  <a:t>DF/ADF/Engle- Granger Test:</a:t>
                </a:r>
              </a:p>
              <a:p>
                <a:pPr marL="0" indent="0">
                  <a:buNone/>
                </a:pPr>
                <a:r>
                  <a:rPr lang="en-US" sz="2800" dirty="0" smtClean="0"/>
                  <a:t>Steps:</a:t>
                </a:r>
              </a:p>
              <a:p>
                <a:pPr marL="971550" lvl="1" indent="-571500">
                  <a:buFont typeface="+mj-lt"/>
                  <a:buAutoNum type="romanLcPeriod"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regress: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  <m:r>
                          <a:rPr lang="en-US" sz="2400" i="1"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𝛽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sz="2400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𝛽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  <a:endParaRPr lang="en-US" sz="2400" dirty="0" smtClean="0"/>
              </a:p>
              <a:p>
                <a:pPr marL="400050" lvl="1" indent="0"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   predict </a:t>
                </a:r>
                <a:r>
                  <a:rPr lang="en-US" sz="2400" dirty="0" err="1" smtClean="0"/>
                  <a:t>uhat</a:t>
                </a:r>
                <a:r>
                  <a:rPr lang="en-US" sz="2400" dirty="0" smtClean="0"/>
                  <a:t>, residual </a:t>
                </a:r>
              </a:p>
              <a:p>
                <a:pPr marL="971550" lvl="1" indent="-571500">
                  <a:buAutoNum type="romanLcPeriod" startAt="2"/>
                </a:pPr>
                <a:r>
                  <a:rPr lang="en-US" sz="2400" dirty="0" smtClean="0"/>
                  <a:t>Regress: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∆</m:t>
                    </m:r>
                    <m:sSub>
                      <m:sSubPr>
                        <m:ctrlPr>
                          <a:rPr lang="en-US" sz="240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400" i="1" smtClean="0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𝑢</m:t>
                            </m:r>
                          </m:e>
                        </m:acc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𝛼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400" i="1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𝑢</m:t>
                            </m:r>
                          </m:e>
                        </m:acc>
                      </m:e>
                      <m:sub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𝑡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sub>
                    </m:sSub>
                  </m:oMath>
                </a14:m>
                <a:endParaRPr lang="en-US" sz="2400" dirty="0" smtClean="0"/>
              </a:p>
              <a:p>
                <a:pPr marL="400050" lvl="1" indent="0"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𝐻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: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=0 (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𝑛𝑜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𝑐𝑜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𝑖𝑛𝑡𝑒𝑔𝑟𝑎𝑡𝑖𝑜𝑛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sz="2400" dirty="0" smtClean="0"/>
              </a:p>
              <a:p>
                <a:pPr marL="40005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: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0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(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𝑐𝑜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𝑖𝑛𝑡𝑒𝑔𝑟𝑎𝑡𝑖𝑜𝑛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400" dirty="0" smtClean="0"/>
              </a:p>
              <a:p>
                <a:pPr marL="400050" lvl="1" indent="0" algn="just">
                  <a:buNone/>
                </a:pPr>
                <a:r>
                  <a:rPr lang="en-US" sz="2400" dirty="0" smtClean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𝑐𝑎𝑙</m:t>
                        </m:r>
                      </m:sub>
                    </m:sSub>
                  </m:oMath>
                </a14:m>
                <a:r>
                  <a:rPr lang="en-US" sz="2400" dirty="0" smtClean="0"/>
                  <a:t> in absolute value is greater than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𝜏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400" dirty="0" smtClean="0"/>
                  <a:t>in absolute value reject the null.</a:t>
                </a:r>
              </a:p>
              <a:p>
                <a:pPr marL="0" indent="0" algn="just">
                  <a:buNone/>
                </a:pPr>
                <a:r>
                  <a:rPr lang="en-US" dirty="0" smtClean="0"/>
                  <a:t>2. co-integrating regression Durbin Watson (CRDW) test: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066800"/>
                <a:ext cx="7772400" cy="4580238"/>
              </a:xfrm>
              <a:blipFill rotWithShape="1">
                <a:blip r:embed="rId2"/>
                <a:stretch>
                  <a:fillRect l="-2039" t="-1332" r="-3216" b="-14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W.E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7118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z="2000" dirty="0" smtClean="0"/>
              <a:t>Error Correction Mechanism (ECM)</a:t>
            </a:r>
            <a:br>
              <a:rPr lang="en-US" sz="2000" dirty="0" smtClean="0"/>
            </a:br>
            <a:r>
              <a:rPr lang="en-US" sz="2000" dirty="0" smtClean="0"/>
              <a:t>[short run model]</a:t>
            </a:r>
            <a:br>
              <a:rPr lang="en-US" sz="2000" dirty="0" smtClean="0"/>
            </a:b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990600"/>
                <a:ext cx="8686800" cy="4953000"/>
              </a:xfrm>
            </p:spPr>
            <p:txBody>
              <a:bodyPr/>
              <a:lstStyle/>
              <a:p>
                <a:pPr algn="just"/>
                <a:r>
                  <a:rPr lang="en-US" sz="2400" dirty="0" smtClean="0"/>
                  <a:t>For having a long run relationship it is a must that short run disequilibria are corrected.</a:t>
                </a:r>
              </a:p>
              <a:p>
                <a:pPr algn="just"/>
                <a:r>
                  <a:rPr lang="en-US" sz="2400" dirty="0" smtClean="0"/>
                  <a:t>The error term itself is responsible to correct using its one period lag. The associated model is called ECM.</a:t>
                </a:r>
              </a:p>
              <a:p>
                <a:r>
                  <a:rPr lang="en-US" sz="2400" dirty="0" smtClean="0"/>
                  <a:t>For the long run model: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  <m:r>
                          <a:rPr lang="en-US" sz="2400" i="1"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𝛽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sz="2400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𝛽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400" dirty="0" smtClean="0"/>
                  <a:t> the ECM is given as: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 smtClean="0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  <m:r>
                          <a:rPr lang="en-US" sz="2400" i="1"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 smtClean="0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sz="2400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 smtClean="0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24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400" i="1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𝑢</m:t>
                            </m:r>
                          </m:e>
                        </m:acc>
                      </m:e>
                      <m:sub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𝑡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−1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400" dirty="0" smtClean="0"/>
                  <a:t>.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</m:e>
                        </m:acc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 smtClean="0"/>
                  <a:t>: is the error correction (adjustment) coefficient.</a:t>
                </a:r>
              </a:p>
              <a:p>
                <a:r>
                  <a:rPr lang="en-US" sz="2400" dirty="0" smtClean="0"/>
                  <a:t>E.g.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sz="2400" b="0" i="0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lnY</m:t>
                    </m:r>
                    <m:r>
                      <a:rPr lang="en-US" sz="2400" b="0" i="0" smtClean="0">
                        <a:latin typeface="Cambria Math"/>
                      </a:rPr>
                      <m:t> </m:t>
                    </m:r>
                  </m:oMath>
                </a14:m>
                <a:endParaRPr lang="en-US" sz="2400" b="0" i="0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sz="2400" dirty="0" smtClean="0"/>
                  <a:t>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𝑙𝑛𝑋</m:t>
                    </m:r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</m:e>
                        </m:acc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 smtClean="0"/>
                  <a:t>: every year to have a long run equilibrium, it needs to make 100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</m:e>
                        </m:acc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 smtClean="0"/>
                  <a:t>% “adjustment” in the short run.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 smtClean="0"/>
                  <a:t>: short run coefficient [OLS marginal effect: in the short run a 1% increase in X….]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990600"/>
                <a:ext cx="8686800" cy="4953000"/>
              </a:xfrm>
              <a:blipFill rotWithShape="1">
                <a:blip r:embed="rId2"/>
                <a:stretch>
                  <a:fillRect l="-1123" t="-985" r="-1895" b="-10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W.E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8277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r>
              <a:rPr lang="en-US" sz="2400" b="1">
                <a:latin typeface="Arial" charset="0"/>
              </a:rPr>
              <a:t>Constant covariance - use of correlogram</a:t>
            </a:r>
            <a:br>
              <a:rPr lang="en-US" sz="2400" b="1">
                <a:latin typeface="Arial" charset="0"/>
              </a:rPr>
            </a:br>
            <a:endParaRPr lang="en-US"/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/>
              <a:t>Covariance between two values of </a:t>
            </a:r>
            <a:r>
              <a:rPr lang="en-US" sz="2400" b="1" i="1"/>
              <a:t>X</a:t>
            </a:r>
            <a:r>
              <a:rPr lang="en-US" sz="2400" b="1" i="1" baseline="-25000"/>
              <a:t>t </a:t>
            </a:r>
            <a:r>
              <a:rPr lang="en-US" sz="2400" b="1"/>
              <a:t>depends only on the difference apart in time for stationary series.</a:t>
            </a:r>
            <a:endParaRPr lang="en-US" sz="2400"/>
          </a:p>
          <a:p>
            <a:pPr>
              <a:buFontTx/>
              <a:buNone/>
            </a:pPr>
            <a:r>
              <a:rPr lang="en-US" sz="2400" b="1"/>
              <a:t>Cov(</a:t>
            </a:r>
            <a:r>
              <a:rPr lang="en-US" sz="2400" b="1" i="1"/>
              <a:t>X</a:t>
            </a:r>
            <a:r>
              <a:rPr lang="en-US" sz="2400" b="1" i="1" baseline="-25000"/>
              <a:t>t </a:t>
            </a:r>
            <a:r>
              <a:rPr lang="en-US" sz="2400" b="1" i="1"/>
              <a:t>,X</a:t>
            </a:r>
            <a:r>
              <a:rPr lang="en-US" sz="2400" b="1" i="1" baseline="-25000"/>
              <a:t>t+k</a:t>
            </a:r>
            <a:r>
              <a:rPr lang="en-US" sz="2400" b="1"/>
              <a:t>) = χ(</a:t>
            </a:r>
            <a:r>
              <a:rPr lang="en-US" sz="2400" b="1" i="1"/>
              <a:t>k</a:t>
            </a:r>
            <a:r>
              <a:rPr lang="en-US" sz="2400" b="1"/>
              <a:t>)</a:t>
            </a:r>
            <a:r>
              <a:rPr lang="en-US" sz="2400" b="1" baseline="30000"/>
              <a:t>	</a:t>
            </a:r>
            <a:r>
              <a:rPr lang="en-US" sz="2400"/>
              <a:t>(covariance is constant in </a:t>
            </a:r>
            <a:r>
              <a:rPr lang="en-US" sz="2400" i="1"/>
              <a:t>t</a:t>
            </a:r>
            <a:r>
              <a:rPr lang="en-US" sz="2400"/>
              <a:t>)</a:t>
            </a:r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r>
              <a:rPr lang="en-US" sz="2400"/>
              <a:t>(A) Correlation for 1980 and 1985 is the same as for 1990 and 1995.	(i.e. t = 1980 and 1990, k = 5)</a:t>
            </a:r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r>
              <a:rPr lang="en-US" sz="2400"/>
              <a:t>(B) Correlation for 1980 and 1987 is the same as for 1990 and 1997.	(i.e. t = 1980 and 1990, k = 7)</a:t>
            </a:r>
          </a:p>
          <a:p>
            <a:pPr>
              <a:buFontTx/>
              <a:buNone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W.E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304800"/>
          </a:xfrm>
        </p:spPr>
        <p:txBody>
          <a:bodyPr/>
          <a:lstStyle/>
          <a:p>
            <a:r>
              <a:rPr lang="en-US" sz="3200" dirty="0" smtClean="0"/>
              <a:t>2.1. Nature of time series data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534400" cy="6248400"/>
          </a:xfrm>
        </p:spPr>
        <p:txBody>
          <a:bodyPr/>
          <a:lstStyle/>
          <a:p>
            <a:pPr algn="just"/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Many of the principles and properties that we studied in cross-section econometrics carry over when our data are collected over time. 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However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time-series data present important challenges that are not present with cross sections and that warrant detailed attention. 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Time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series data has a temporal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ordering, unlike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cross-section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data.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Past can affect the future, but not vice versa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1" algn="just"/>
            <a:r>
              <a:rPr lang="en-US" sz="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So, we will need to alter some of our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assumptions to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take into account that we no longer have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 </a:t>
            </a:r>
            <a:r>
              <a:rPr lang="en-US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usual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random sample of individuals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Instead, we have one realization of </a:t>
            </a:r>
            <a:r>
              <a:rPr lang="en-US" sz="2800" dirty="0" smtClean="0">
                <a:solidFill>
                  <a:schemeClr val="tx1"/>
                </a:solidFill>
              </a:rPr>
              <a:t>a </a:t>
            </a:r>
            <a:r>
              <a:rPr lang="en-US" sz="2800" b="1" i="1" dirty="0" smtClean="0">
                <a:solidFill>
                  <a:schemeClr val="tx1"/>
                </a:solidFill>
              </a:rPr>
              <a:t>stochastic </a:t>
            </a:r>
            <a:r>
              <a:rPr lang="en-US" sz="2800" b="1" i="1" dirty="0">
                <a:solidFill>
                  <a:schemeClr val="tx1"/>
                </a:solidFill>
              </a:rPr>
              <a:t>process</a:t>
            </a:r>
            <a:r>
              <a:rPr lang="en-US" sz="2800" dirty="0">
                <a:solidFill>
                  <a:schemeClr val="tx1"/>
                </a:solidFill>
              </a:rPr>
              <a:t>. (</a:t>
            </a:r>
            <a:r>
              <a:rPr lang="en-US" sz="2800" i="1" dirty="0">
                <a:solidFill>
                  <a:schemeClr val="tx1"/>
                </a:solidFill>
              </a:rPr>
              <a:t>i.e. </a:t>
            </a:r>
            <a:r>
              <a:rPr lang="en-US" sz="2800" dirty="0">
                <a:solidFill>
                  <a:schemeClr val="tx1"/>
                </a:solidFill>
              </a:rPr>
              <a:t>random)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W.E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09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Text Box 2"/>
          <p:cNvSpPr txBox="1">
            <a:spLocks noChangeArrowheads="1"/>
          </p:cNvSpPr>
          <p:nvPr/>
        </p:nvSpPr>
        <p:spPr bwMode="auto">
          <a:xfrm>
            <a:off x="301625" y="455613"/>
            <a:ext cx="8532813" cy="602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974725" algn="l"/>
                <a:tab pos="16557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>
              <a:tabLst>
                <a:tab pos="974725" algn="l"/>
                <a:tab pos="16557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tabLst>
                <a:tab pos="974725" algn="l"/>
                <a:tab pos="16557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tabLst>
                <a:tab pos="974725" algn="l"/>
                <a:tab pos="16557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tabLst>
                <a:tab pos="974725" algn="l"/>
                <a:tab pos="16557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74725" algn="l"/>
                <a:tab pos="16557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74725" algn="l"/>
                <a:tab pos="16557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74725" algn="l"/>
                <a:tab pos="16557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74725" algn="l"/>
                <a:tab pos="16557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b="1" i="1">
                <a:latin typeface="Arial" charset="0"/>
              </a:rPr>
              <a:t>			</a:t>
            </a:r>
          </a:p>
        </p:txBody>
      </p:sp>
      <p:sp>
        <p:nvSpPr>
          <p:cNvPr id="273413" name="Text Box 5"/>
          <p:cNvSpPr txBox="1">
            <a:spLocks noChangeArrowheads="1"/>
          </p:cNvSpPr>
          <p:nvPr/>
        </p:nvSpPr>
        <p:spPr bwMode="auto">
          <a:xfrm>
            <a:off x="301625" y="0"/>
            <a:ext cx="8528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GB" sz="2400" b="1"/>
              <a:t>		    Non-stationary time series</a:t>
            </a:r>
          </a:p>
          <a:p>
            <a:pPr algn="ctr">
              <a:spcBef>
                <a:spcPct val="50000"/>
              </a:spcBef>
            </a:pPr>
            <a:endParaRPr lang="en-GB" sz="1800" b="1"/>
          </a:p>
          <a:p>
            <a:pPr algn="ctr">
              <a:spcBef>
                <a:spcPct val="50000"/>
              </a:spcBef>
            </a:pPr>
            <a:r>
              <a:rPr lang="en-GB" sz="2400" b="1">
                <a:latin typeface="Times New Roman" charset="0"/>
              </a:rPr>
              <a:t>UK GDP (</a:t>
            </a:r>
            <a:r>
              <a:rPr lang="en-GB" sz="2400" b="1" i="1">
                <a:latin typeface="Times New Roman" charset="0"/>
              </a:rPr>
              <a:t>Y</a:t>
            </a:r>
            <a:r>
              <a:rPr lang="en-US" sz="2400" b="1" i="1" baseline="-25000">
                <a:latin typeface="Times New Roman" charset="0"/>
              </a:rPr>
              <a:t>t</a:t>
            </a:r>
            <a:r>
              <a:rPr lang="en-GB" sz="2400" b="1">
                <a:latin typeface="Times New Roman" charset="0"/>
              </a:rPr>
              <a:t>)</a:t>
            </a:r>
          </a:p>
        </p:txBody>
      </p:sp>
      <p:sp>
        <p:nvSpPr>
          <p:cNvPr id="273415" name="Text Box 7"/>
          <p:cNvSpPr txBox="1">
            <a:spLocks noChangeArrowheads="1"/>
          </p:cNvSpPr>
          <p:nvPr/>
        </p:nvSpPr>
        <p:spPr bwMode="auto">
          <a:xfrm>
            <a:off x="301625" y="5748338"/>
            <a:ext cx="8532813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GB" sz="1500" b="1"/>
              <a:t>However, the level of a economic time series is typically non-stationary.</a:t>
            </a:r>
          </a:p>
          <a:p>
            <a:pPr>
              <a:spcBef>
                <a:spcPct val="50000"/>
              </a:spcBef>
            </a:pPr>
            <a:r>
              <a:rPr lang="en-GB" sz="1500" b="1"/>
              <a:t>The level of GDP (Y) is not constant and the mean increases over time.</a:t>
            </a:r>
          </a:p>
        </p:txBody>
      </p:sp>
      <p:pic>
        <p:nvPicPr>
          <p:cNvPr id="27341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75438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W.E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Text Box 2"/>
          <p:cNvSpPr txBox="1">
            <a:spLocks noChangeArrowheads="1"/>
          </p:cNvSpPr>
          <p:nvPr/>
        </p:nvSpPr>
        <p:spPr bwMode="auto">
          <a:xfrm>
            <a:off x="301625" y="455613"/>
            <a:ext cx="8532813" cy="602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974725" algn="l"/>
                <a:tab pos="16557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>
              <a:tabLst>
                <a:tab pos="974725" algn="l"/>
                <a:tab pos="16557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tabLst>
                <a:tab pos="974725" algn="l"/>
                <a:tab pos="16557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tabLst>
                <a:tab pos="974725" algn="l"/>
                <a:tab pos="16557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tabLst>
                <a:tab pos="974725" algn="l"/>
                <a:tab pos="16557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74725" algn="l"/>
                <a:tab pos="16557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74725" algn="l"/>
                <a:tab pos="16557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74725" algn="l"/>
                <a:tab pos="16557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74725" algn="l"/>
                <a:tab pos="16557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b="1" i="1" dirty="0">
                <a:latin typeface="Arial" charset="0"/>
              </a:rPr>
              <a:t>	</a:t>
            </a:r>
          </a:p>
          <a:p>
            <a:r>
              <a:rPr lang="en-US" b="1" dirty="0"/>
              <a:t>First difference of GDP is stationary  </a:t>
            </a:r>
          </a:p>
          <a:p>
            <a:r>
              <a:rPr lang="en-US" b="1" dirty="0"/>
              <a:t>	</a:t>
            </a:r>
            <a:r>
              <a:rPr lang="en-US" b="1" dirty="0" err="1"/>
              <a:t>Δ</a:t>
            </a:r>
            <a:r>
              <a:rPr lang="en-US" b="1" i="1" dirty="0" err="1"/>
              <a:t>Y</a:t>
            </a:r>
            <a:r>
              <a:rPr lang="en-US" b="1" i="1" baseline="-25000" dirty="0" err="1"/>
              <a:t>t</a:t>
            </a:r>
            <a:r>
              <a:rPr lang="en-US" b="1" i="1" baseline="-25000" dirty="0"/>
              <a:t> </a:t>
            </a:r>
            <a:r>
              <a:rPr lang="en-US" b="1" i="1" dirty="0"/>
              <a:t>=</a:t>
            </a:r>
            <a:r>
              <a:rPr lang="en-US" b="1" i="1" baseline="-25000" dirty="0"/>
              <a:t> </a:t>
            </a:r>
            <a:r>
              <a:rPr lang="en-US" b="1" i="1" dirty="0" err="1"/>
              <a:t>Y</a:t>
            </a:r>
            <a:r>
              <a:rPr lang="en-US" b="1" i="1" baseline="-25000" dirty="0" err="1"/>
              <a:t>t</a:t>
            </a:r>
            <a:r>
              <a:rPr lang="en-US" b="1" i="1" baseline="-25000" dirty="0"/>
              <a:t> </a:t>
            </a:r>
            <a:r>
              <a:rPr lang="en-US" b="1" i="1" dirty="0"/>
              <a:t>-</a:t>
            </a:r>
            <a:r>
              <a:rPr lang="en-US" b="1" i="1" baseline="-25000" dirty="0"/>
              <a:t> </a:t>
            </a:r>
            <a:r>
              <a:rPr lang="en-US" b="1" i="1" dirty="0"/>
              <a:t>Y</a:t>
            </a:r>
            <a:r>
              <a:rPr lang="en-US" b="1" i="1" baseline="-25000" dirty="0"/>
              <a:t>t-1 </a:t>
            </a:r>
            <a:r>
              <a:rPr lang="en-US" b="1" dirty="0"/>
              <a:t> </a:t>
            </a:r>
          </a:p>
          <a:p>
            <a:r>
              <a:rPr lang="en-US" b="1" dirty="0"/>
              <a:t>	- Growth rate is reasonably constant through time. </a:t>
            </a:r>
          </a:p>
          <a:p>
            <a:r>
              <a:rPr lang="en-US" b="1" dirty="0"/>
              <a:t>	Variance is also reasonably constant through time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i="1" dirty="0"/>
              <a:t>	</a:t>
            </a:r>
            <a:r>
              <a:rPr lang="en-US" b="1" i="1" u="sng" dirty="0"/>
              <a:t>	</a:t>
            </a:r>
            <a:r>
              <a:rPr lang="en-US" sz="1800" b="1" i="1" u="sng" dirty="0"/>
              <a:t>	</a:t>
            </a:r>
          </a:p>
        </p:txBody>
      </p:sp>
      <p:sp>
        <p:nvSpPr>
          <p:cNvPr id="304131" name="Text Box 3"/>
          <p:cNvSpPr txBox="1">
            <a:spLocks noChangeArrowheads="1"/>
          </p:cNvSpPr>
          <p:nvPr/>
        </p:nvSpPr>
        <p:spPr bwMode="auto">
          <a:xfrm>
            <a:off x="301625" y="0"/>
            <a:ext cx="8528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GB" sz="2400" b="1"/>
              <a:t>			Stationary time series</a:t>
            </a:r>
          </a:p>
        </p:txBody>
      </p:sp>
      <p:sp>
        <p:nvSpPr>
          <p:cNvPr id="304132" name="Text Box 4"/>
          <p:cNvSpPr txBox="1">
            <a:spLocks noChangeArrowheads="1"/>
          </p:cNvSpPr>
          <p:nvPr/>
        </p:nvSpPr>
        <p:spPr bwMode="auto">
          <a:xfrm>
            <a:off x="301625" y="5788025"/>
            <a:ext cx="8532813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en-GB" sz="2400">
              <a:latin typeface="Times New Roman" charset="0"/>
            </a:endParaRPr>
          </a:p>
        </p:txBody>
      </p:sp>
      <p:pic>
        <p:nvPicPr>
          <p:cNvPr id="30413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09800"/>
            <a:ext cx="68580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W.E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Text Box 2"/>
          <p:cNvSpPr txBox="1">
            <a:spLocks noChangeArrowheads="1"/>
          </p:cNvSpPr>
          <p:nvPr/>
        </p:nvSpPr>
        <p:spPr bwMode="auto">
          <a:xfrm>
            <a:off x="301625" y="455613"/>
            <a:ext cx="8532813" cy="602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974725" algn="l"/>
                <a:tab pos="16557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>
              <a:tabLst>
                <a:tab pos="974725" algn="l"/>
                <a:tab pos="16557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tabLst>
                <a:tab pos="974725" algn="l"/>
                <a:tab pos="16557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tabLst>
                <a:tab pos="974725" algn="l"/>
                <a:tab pos="16557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tabLst>
                <a:tab pos="974725" algn="l"/>
                <a:tab pos="16557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74725" algn="l"/>
                <a:tab pos="16557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74725" algn="l"/>
                <a:tab pos="16557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74725" algn="l"/>
                <a:tab pos="16557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74725" algn="l"/>
                <a:tab pos="16557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sz="1800" b="1" i="1">
              <a:latin typeface="Arial" charset="0"/>
            </a:endParaRPr>
          </a:p>
          <a:p>
            <a:pPr algn="ctr"/>
            <a:r>
              <a:rPr lang="en-US" b="1" i="1"/>
              <a:t>Relationship between stationary and non-stationary process</a:t>
            </a:r>
          </a:p>
          <a:p>
            <a:endParaRPr lang="en-US" sz="1800" b="1" i="1"/>
          </a:p>
          <a:p>
            <a:r>
              <a:rPr lang="en-US" sz="1800" b="1" i="1"/>
              <a:t>AutoRegressive AR(1) process	</a:t>
            </a:r>
          </a:p>
          <a:p>
            <a:endParaRPr lang="en-US" sz="1800" b="1" i="1"/>
          </a:p>
          <a:p>
            <a:r>
              <a:rPr lang="en-US" sz="1800" b="1" i="1"/>
              <a:t>		</a:t>
            </a:r>
            <a:r>
              <a:rPr lang="en-US" b="1" i="1"/>
              <a:t>X</a:t>
            </a:r>
            <a:r>
              <a:rPr lang="en-US" b="1" i="1" baseline="-25000"/>
              <a:t>t</a:t>
            </a:r>
            <a:r>
              <a:rPr lang="en-US" b="1"/>
              <a:t> = α + </a:t>
            </a:r>
            <a:r>
              <a:rPr lang="en-US" b="1" i="1"/>
              <a:t>ρX</a:t>
            </a:r>
            <a:r>
              <a:rPr lang="en-US" b="1" i="1" baseline="-25000"/>
              <a:t>t-1 </a:t>
            </a:r>
            <a:r>
              <a:rPr lang="en-US" b="1" i="1"/>
              <a:t>+ u</a:t>
            </a:r>
            <a:r>
              <a:rPr lang="en-US" b="1" i="1" baseline="-25000"/>
              <a:t>t	</a:t>
            </a:r>
            <a:r>
              <a:rPr lang="en-US" b="1" i="1"/>
              <a:t>u</a:t>
            </a:r>
            <a:r>
              <a:rPr lang="en-US" b="1" i="1" baseline="-25000"/>
              <a:t>t </a:t>
            </a:r>
            <a:r>
              <a:rPr lang="en-US" b="1" i="1"/>
              <a:t>~ IID</a:t>
            </a:r>
            <a:r>
              <a:rPr lang="en-US" b="1"/>
              <a:t>(0, </a:t>
            </a:r>
            <a:r>
              <a:rPr lang="en-US" b="1" i="1"/>
              <a:t>σ</a:t>
            </a:r>
            <a:r>
              <a:rPr lang="en-US" b="1" i="1" baseline="30000"/>
              <a:t>2</a:t>
            </a:r>
            <a:r>
              <a:rPr lang="en-US" b="1"/>
              <a:t> )</a:t>
            </a:r>
          </a:p>
          <a:p>
            <a:endParaRPr lang="en-US" b="1" i="1"/>
          </a:p>
          <a:p>
            <a:r>
              <a:rPr lang="en-US" b="1"/>
              <a:t>				</a:t>
            </a:r>
            <a:r>
              <a:rPr lang="en-US" b="1" i="1"/>
              <a:t>ρ</a:t>
            </a:r>
            <a:r>
              <a:rPr lang="en-US" b="1"/>
              <a:t> &lt; 1 	stationary process</a:t>
            </a:r>
          </a:p>
          <a:p>
            <a:r>
              <a:rPr lang="en-US" b="1"/>
              <a:t>			    		 - “process forgets past”</a:t>
            </a:r>
          </a:p>
          <a:p>
            <a:r>
              <a:rPr lang="en-US" b="1"/>
              <a:t>				</a:t>
            </a:r>
            <a:r>
              <a:rPr lang="en-US" b="1" i="1"/>
              <a:t>ρ</a:t>
            </a:r>
            <a:r>
              <a:rPr lang="en-US" b="1"/>
              <a:t> = 1 	non-stationary process</a:t>
            </a:r>
          </a:p>
          <a:p>
            <a:r>
              <a:rPr lang="en-US" b="1"/>
              <a:t>					- “process does not forget past”</a:t>
            </a:r>
          </a:p>
          <a:p>
            <a:endParaRPr lang="en-US" b="1"/>
          </a:p>
          <a:p>
            <a:r>
              <a:rPr lang="en-US" b="1"/>
              <a:t>		</a:t>
            </a:r>
          </a:p>
          <a:p>
            <a:r>
              <a:rPr lang="en-US" b="1"/>
              <a:t>				 α = 0 	without drift</a:t>
            </a:r>
          </a:p>
          <a:p>
            <a:r>
              <a:rPr lang="en-US" b="1"/>
              <a:t>				 α </a:t>
            </a:r>
            <a:r>
              <a:rPr lang="en-US" b="1">
                <a:sym typeface="Symbol" pitchFamily="18" charset="2"/>
              </a:rPr>
              <a:t></a:t>
            </a:r>
            <a:r>
              <a:rPr lang="en-US" b="1"/>
              <a:t> 0  with drift</a:t>
            </a:r>
          </a:p>
          <a:p>
            <a:endParaRPr lang="en-US" b="1"/>
          </a:p>
          <a:p>
            <a:pPr algn="ctr"/>
            <a:endParaRPr lang="en-US" b="1"/>
          </a:p>
          <a:p>
            <a:pPr algn="ctr"/>
            <a:endParaRPr lang="en-US" b="1"/>
          </a:p>
        </p:txBody>
      </p:sp>
      <p:sp>
        <p:nvSpPr>
          <p:cNvPr id="269318" name="Text Box 6"/>
          <p:cNvSpPr txBox="1">
            <a:spLocks noChangeArrowheads="1"/>
          </p:cNvSpPr>
          <p:nvPr/>
        </p:nvSpPr>
        <p:spPr bwMode="auto">
          <a:xfrm>
            <a:off x="301625" y="0"/>
            <a:ext cx="8528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GB" sz="2400" b="1"/>
              <a:t>Non-stationary Time Series: summary</a:t>
            </a:r>
            <a:endParaRPr lang="en-GB" sz="2400"/>
          </a:p>
        </p:txBody>
      </p:sp>
      <p:sp>
        <p:nvSpPr>
          <p:cNvPr id="269321" name="Text Box 9"/>
          <p:cNvSpPr txBox="1">
            <a:spLocks noChangeArrowheads="1"/>
          </p:cNvSpPr>
          <p:nvPr/>
        </p:nvSpPr>
        <p:spPr bwMode="auto">
          <a:xfrm>
            <a:off x="301625" y="5748338"/>
            <a:ext cx="8532813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en-GB" sz="2400">
              <a:latin typeface="Times New Roman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W.E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3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3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3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4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533400"/>
          </a:xfrm>
        </p:spPr>
        <p:txBody>
          <a:bodyPr/>
          <a:lstStyle/>
          <a:p>
            <a:r>
              <a:rPr lang="en-GB" sz="2400" b="1">
                <a:latin typeface="Arial" charset="0"/>
              </a:rPr>
              <a:t>Stationary time series with drift</a:t>
            </a:r>
            <a:br>
              <a:rPr lang="en-GB" sz="2400" b="1">
                <a:latin typeface="Arial" charset="0"/>
              </a:rPr>
            </a:br>
            <a:r>
              <a:rPr lang="en-US" sz="1800" b="1"/>
              <a:t/>
            </a:r>
            <a:br>
              <a:rPr lang="en-US" sz="1800" b="1"/>
            </a:br>
            <a:r>
              <a:rPr lang="en-US" sz="2400" b="1" i="1"/>
              <a:t>X</a:t>
            </a:r>
            <a:r>
              <a:rPr lang="en-US" sz="2400" b="1" i="1" baseline="-25000"/>
              <a:t>t</a:t>
            </a:r>
            <a:r>
              <a:rPr lang="en-US" sz="2400" b="1" i="1"/>
              <a:t> = α + 0.5*X</a:t>
            </a:r>
            <a:r>
              <a:rPr lang="en-US" sz="2400" b="1" i="1" baseline="-25000"/>
              <a:t>t-1</a:t>
            </a:r>
            <a:r>
              <a:rPr lang="en-US" sz="2400" b="1" i="1"/>
              <a:t> + u</a:t>
            </a:r>
            <a:r>
              <a:rPr lang="en-US" sz="2400" b="1" i="1" baseline="-25000"/>
              <a:t>t</a:t>
            </a:r>
            <a:r>
              <a:rPr lang="en-US" sz="2400" b="1"/>
              <a:t> 		 </a:t>
            </a:r>
            <a:r>
              <a:rPr lang="en-US" sz="2400" b="1" i="1"/>
              <a:t>u</a:t>
            </a:r>
            <a:r>
              <a:rPr lang="en-US" sz="2400" b="1" i="1" baseline="-25000"/>
              <a:t>t </a:t>
            </a:r>
            <a:r>
              <a:rPr lang="en-US" sz="2400" b="1" i="1"/>
              <a:t>~ IID</a:t>
            </a:r>
            <a:r>
              <a:rPr lang="en-US" sz="2400" b="1"/>
              <a:t>(0, </a:t>
            </a:r>
            <a:r>
              <a:rPr lang="en-US" sz="2400" b="1" i="1"/>
              <a:t>σ</a:t>
            </a:r>
            <a:r>
              <a:rPr lang="en-US" sz="2400" b="1" i="1" baseline="30000"/>
              <a:t>2</a:t>
            </a:r>
            <a:r>
              <a:rPr lang="en-US" sz="2400" b="1"/>
              <a:t> )</a:t>
            </a:r>
            <a:br>
              <a:rPr lang="en-US" sz="2400" b="1"/>
            </a:br>
            <a:r>
              <a:rPr lang="en-US" sz="1800" b="1"/>
              <a:t/>
            </a:r>
            <a:br>
              <a:rPr lang="en-US" sz="1800" b="1"/>
            </a:br>
            <a:endParaRPr lang="en-US" sz="1800" b="1"/>
          </a:p>
        </p:txBody>
      </p:sp>
      <p:pic>
        <p:nvPicPr>
          <p:cNvPr id="3153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73152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W.E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228600"/>
          </a:xfrm>
        </p:spPr>
        <p:txBody>
          <a:bodyPr/>
          <a:lstStyle/>
          <a:p>
            <a:r>
              <a:rPr lang="en-GB" sz="1400" b="1" dirty="0">
                <a:latin typeface="Arial" charset="0"/>
              </a:rPr>
              <a:t>Non-stationary time series: Random Walk with Drift</a:t>
            </a:r>
            <a:br>
              <a:rPr lang="en-GB" sz="1400" b="1" dirty="0">
                <a:latin typeface="Arial" charset="0"/>
              </a:rPr>
            </a:br>
            <a:r>
              <a:rPr lang="en-US" sz="1100" b="1" dirty="0"/>
              <a:t/>
            </a:r>
            <a:br>
              <a:rPr lang="en-US" sz="1100" b="1" dirty="0"/>
            </a:br>
            <a:r>
              <a:rPr lang="en-US" sz="1400" b="1" i="1" dirty="0" err="1"/>
              <a:t>X</a:t>
            </a:r>
            <a:r>
              <a:rPr lang="en-US" sz="1400" b="1" i="1" baseline="-25000" dirty="0" err="1"/>
              <a:t>t</a:t>
            </a:r>
            <a:r>
              <a:rPr lang="en-US" sz="1400" b="1" i="1" dirty="0"/>
              <a:t> = α + X</a:t>
            </a:r>
            <a:r>
              <a:rPr lang="en-US" sz="1400" b="1" i="1" baseline="-25000" dirty="0"/>
              <a:t>t-1</a:t>
            </a:r>
            <a:r>
              <a:rPr lang="en-US" sz="1400" b="1" i="1" dirty="0"/>
              <a:t> + </a:t>
            </a:r>
            <a:r>
              <a:rPr lang="en-US" sz="1400" b="1" i="1" dirty="0" err="1"/>
              <a:t>u</a:t>
            </a:r>
            <a:r>
              <a:rPr lang="en-US" sz="1400" b="1" i="1" baseline="-25000" dirty="0" err="1"/>
              <a:t>t</a:t>
            </a:r>
            <a:r>
              <a:rPr lang="en-US" sz="1400" b="1" dirty="0"/>
              <a:t> 		 </a:t>
            </a:r>
            <a:r>
              <a:rPr lang="en-US" sz="1400" b="1" i="1" dirty="0" err="1"/>
              <a:t>u</a:t>
            </a:r>
            <a:r>
              <a:rPr lang="en-US" sz="1400" b="1" i="1" baseline="-25000" dirty="0" err="1"/>
              <a:t>t</a:t>
            </a:r>
            <a:r>
              <a:rPr lang="en-US" sz="1400" b="1" i="1" baseline="-25000" dirty="0"/>
              <a:t> </a:t>
            </a:r>
            <a:r>
              <a:rPr lang="en-US" sz="1400" b="1" i="1" dirty="0"/>
              <a:t>~ IID</a:t>
            </a:r>
            <a:r>
              <a:rPr lang="en-US" sz="1400" b="1" dirty="0"/>
              <a:t>(0, </a:t>
            </a:r>
            <a:r>
              <a:rPr lang="en-US" sz="1400" b="1" i="1" dirty="0"/>
              <a:t>σ</a:t>
            </a:r>
            <a:r>
              <a:rPr lang="en-US" sz="1400" b="1" i="1" baseline="30000" dirty="0"/>
              <a:t>2</a:t>
            </a:r>
            <a:r>
              <a:rPr lang="en-US" sz="1400" b="1" dirty="0"/>
              <a:t> )</a:t>
            </a:r>
            <a:br>
              <a:rPr lang="en-US" sz="1400" b="1" dirty="0"/>
            </a:br>
            <a:r>
              <a:rPr lang="en-US" sz="1100" b="1" dirty="0"/>
              <a:t/>
            </a:r>
            <a:br>
              <a:rPr lang="en-US" sz="1100" b="1" dirty="0"/>
            </a:br>
            <a:endParaRPr lang="en-US" sz="1100" b="1" dirty="0"/>
          </a:p>
        </p:txBody>
      </p:sp>
      <p:pic>
        <p:nvPicPr>
          <p:cNvPr id="299014" name="Picture 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1143000"/>
            <a:ext cx="6934200" cy="2590800"/>
          </a:xfrm>
          <a:noFill/>
          <a:ln/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W.E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8600" y="3886200"/>
            <a:ext cx="83058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 smtClean="0"/>
              <a:t>Time series models: General </a:t>
            </a:r>
            <a:r>
              <a:rPr lang="en-US" b="1" i="1" dirty="0"/>
              <a:t>Models</a:t>
            </a:r>
          </a:p>
          <a:p>
            <a:pPr algn="ctr"/>
            <a:endParaRPr lang="en-US" b="1" i="1" dirty="0"/>
          </a:p>
          <a:p>
            <a:r>
              <a:rPr lang="en-US" sz="1800" b="1" i="1" dirty="0" smtClean="0"/>
              <a:t>Auto-Regressive </a:t>
            </a:r>
            <a:r>
              <a:rPr lang="en-US" sz="1800" b="1" i="1" dirty="0"/>
              <a:t>AR(1) process without drift 	</a:t>
            </a:r>
          </a:p>
          <a:p>
            <a:r>
              <a:rPr lang="en-US" sz="1800" b="1" i="1" dirty="0"/>
              <a:t>		</a:t>
            </a:r>
            <a:r>
              <a:rPr lang="en-US" b="1" i="1" dirty="0" err="1"/>
              <a:t>X</a:t>
            </a:r>
            <a:r>
              <a:rPr lang="en-US" b="1" i="1" baseline="-25000" dirty="0" err="1"/>
              <a:t>t</a:t>
            </a:r>
            <a:r>
              <a:rPr lang="en-US" b="1" dirty="0"/>
              <a:t> =  </a:t>
            </a:r>
            <a:r>
              <a:rPr lang="en-US" b="1" i="1" dirty="0"/>
              <a:t>ρX</a:t>
            </a:r>
            <a:r>
              <a:rPr lang="en-US" b="1" i="1" baseline="-25000" dirty="0"/>
              <a:t>t-1 </a:t>
            </a:r>
            <a:r>
              <a:rPr lang="en-US" b="1" i="1" dirty="0"/>
              <a:t>+ </a:t>
            </a:r>
            <a:r>
              <a:rPr lang="en-US" b="1" i="1" dirty="0" err="1"/>
              <a:t>u</a:t>
            </a:r>
            <a:r>
              <a:rPr lang="en-US" b="1" i="1" baseline="-25000" dirty="0" err="1"/>
              <a:t>t</a:t>
            </a:r>
            <a:r>
              <a:rPr lang="en-US" b="1" i="1" baseline="-25000" dirty="0"/>
              <a:t>			</a:t>
            </a:r>
            <a:endParaRPr lang="en-US" b="1" dirty="0"/>
          </a:p>
          <a:p>
            <a:r>
              <a:rPr lang="en-US" b="1" i="1" dirty="0"/>
              <a:t>				ρ</a:t>
            </a:r>
            <a:r>
              <a:rPr lang="en-US" b="1" dirty="0"/>
              <a:t> &lt; 1 	stationary process</a:t>
            </a:r>
          </a:p>
          <a:p>
            <a:r>
              <a:rPr lang="en-US" b="1" dirty="0"/>
              <a:t>			    		 - “process forgets past”</a:t>
            </a:r>
          </a:p>
          <a:p>
            <a:r>
              <a:rPr lang="en-US" b="1" dirty="0"/>
              <a:t>				</a:t>
            </a:r>
            <a:r>
              <a:rPr lang="en-US" b="1" i="1" dirty="0"/>
              <a:t>ρ</a:t>
            </a:r>
            <a:r>
              <a:rPr lang="en-US" b="1" dirty="0"/>
              <a:t> = 1 	non-stationary process</a:t>
            </a:r>
          </a:p>
          <a:p>
            <a:r>
              <a:rPr lang="en-US" b="1" dirty="0"/>
              <a:t>					- “process does not forget past”</a:t>
            </a:r>
          </a:p>
          <a:p>
            <a:r>
              <a:rPr lang="en-US" sz="1800" b="1" i="1" dirty="0" smtClean="0"/>
              <a:t>Autoregressive </a:t>
            </a:r>
            <a:r>
              <a:rPr lang="en-US" sz="1800" b="1" i="1" dirty="0"/>
              <a:t>AR(k) process without drift 	</a:t>
            </a:r>
          </a:p>
          <a:p>
            <a:r>
              <a:rPr lang="en-US" sz="1800" b="1" i="1" dirty="0"/>
              <a:t>		</a:t>
            </a:r>
            <a:r>
              <a:rPr lang="en-US" b="1" i="1" dirty="0" err="1"/>
              <a:t>X</a:t>
            </a:r>
            <a:r>
              <a:rPr lang="en-US" b="1" i="1" baseline="-25000" dirty="0" err="1"/>
              <a:t>t</a:t>
            </a:r>
            <a:r>
              <a:rPr lang="en-US" b="1" dirty="0"/>
              <a:t> =  </a:t>
            </a:r>
            <a:r>
              <a:rPr lang="en-US" b="1" i="1" dirty="0"/>
              <a:t>ρ</a:t>
            </a:r>
            <a:r>
              <a:rPr lang="en-US" b="1" i="1" baseline="-25000" dirty="0"/>
              <a:t>1</a:t>
            </a:r>
            <a:r>
              <a:rPr lang="en-US" b="1" i="1" dirty="0"/>
              <a:t>X</a:t>
            </a:r>
            <a:r>
              <a:rPr lang="en-US" b="1" i="1" baseline="-25000" dirty="0"/>
              <a:t>t-1 </a:t>
            </a:r>
            <a:r>
              <a:rPr lang="en-US" b="1" i="1" dirty="0"/>
              <a:t>+ ρ</a:t>
            </a:r>
            <a:r>
              <a:rPr lang="en-US" b="1" i="1" baseline="-25000" dirty="0"/>
              <a:t>2</a:t>
            </a:r>
            <a:r>
              <a:rPr lang="en-US" b="1" i="1" dirty="0"/>
              <a:t>X</a:t>
            </a:r>
            <a:r>
              <a:rPr lang="en-US" b="1" i="1" baseline="-25000" dirty="0"/>
              <a:t>t-2 </a:t>
            </a:r>
            <a:r>
              <a:rPr lang="en-US" b="1" i="1" dirty="0"/>
              <a:t>+ ρ</a:t>
            </a:r>
            <a:r>
              <a:rPr lang="en-US" b="1" i="1" baseline="-25000" dirty="0"/>
              <a:t>3</a:t>
            </a:r>
            <a:r>
              <a:rPr lang="en-US" b="1" i="1" dirty="0"/>
              <a:t>X</a:t>
            </a:r>
            <a:r>
              <a:rPr lang="en-US" b="1" i="1" baseline="-25000" dirty="0"/>
              <a:t>t-3 </a:t>
            </a:r>
            <a:r>
              <a:rPr lang="en-US" b="1" i="1" dirty="0"/>
              <a:t>+ ρ</a:t>
            </a:r>
            <a:r>
              <a:rPr lang="en-US" b="1" i="1" baseline="-25000" dirty="0"/>
              <a:t>4</a:t>
            </a:r>
            <a:r>
              <a:rPr lang="en-US" b="1" i="1" dirty="0"/>
              <a:t>X</a:t>
            </a:r>
            <a:r>
              <a:rPr lang="en-US" b="1" i="1" baseline="-25000" dirty="0"/>
              <a:t>t-4 </a:t>
            </a:r>
            <a:r>
              <a:rPr lang="en-US" b="1" i="1" dirty="0"/>
              <a:t>+…+ </a:t>
            </a:r>
            <a:r>
              <a:rPr lang="en-US" b="1" i="1" dirty="0" err="1"/>
              <a:t>ρ</a:t>
            </a:r>
            <a:r>
              <a:rPr lang="en-US" b="1" i="1" baseline="-25000" dirty="0" err="1"/>
              <a:t>k</a:t>
            </a:r>
            <a:r>
              <a:rPr lang="en-US" b="1" i="1" dirty="0" err="1"/>
              <a:t>X</a:t>
            </a:r>
            <a:r>
              <a:rPr lang="en-US" b="1" i="1" baseline="-25000" dirty="0" err="1"/>
              <a:t>t</a:t>
            </a:r>
            <a:r>
              <a:rPr lang="en-US" b="1" i="1" baseline="-25000" dirty="0"/>
              <a:t>-k </a:t>
            </a:r>
            <a:r>
              <a:rPr lang="en-US" b="1" i="1" dirty="0"/>
              <a:t>+ </a:t>
            </a:r>
            <a:r>
              <a:rPr lang="en-US" b="1" i="1" dirty="0" err="1"/>
              <a:t>u</a:t>
            </a:r>
            <a:r>
              <a:rPr lang="en-US" b="1" i="1" baseline="-25000" dirty="0" err="1"/>
              <a:t>t</a:t>
            </a:r>
            <a:endParaRPr lang="en-US" b="1" dirty="0"/>
          </a:p>
          <a:p>
            <a:r>
              <a:rPr lang="en-US" b="1" dirty="0"/>
              <a:t>			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15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8600"/>
            <a:ext cx="6629400" cy="3919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78941" y="4267200"/>
            <a:ext cx="8610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sz="2400" dirty="0">
                <a:latin typeface="Cambria" pitchFamily="18" charset="0"/>
                <a:ea typeface="Cambria" pitchFamily="18" charset="0"/>
              </a:rPr>
              <a:t>Random variables that are measured over time are often called “time series.” </a:t>
            </a:r>
            <a:endParaRPr lang="en-US" sz="2400" dirty="0" smtClean="0">
              <a:latin typeface="Cambria" pitchFamily="18" charset="0"/>
              <a:ea typeface="Cambria" pitchFamily="18" charset="0"/>
            </a:endParaRPr>
          </a:p>
          <a:p>
            <a:r>
              <a:rPr lang="en-US" sz="2000" i="1" dirty="0">
                <a:latin typeface="Cambria" pitchFamily="18" charset="0"/>
                <a:ea typeface="Cambria" pitchFamily="18" charset="0"/>
              </a:rPr>
              <a:t>A random or stochastic process is a collection of random variables ordered </a:t>
            </a:r>
            <a:r>
              <a:rPr lang="en-US" sz="2000" i="1" dirty="0" smtClean="0">
                <a:latin typeface="Cambria" pitchFamily="18" charset="0"/>
                <a:ea typeface="Cambria" pitchFamily="18" charset="0"/>
              </a:rPr>
              <a:t>in time.</a:t>
            </a:r>
            <a:r>
              <a:rPr lang="en-US" sz="20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2000" dirty="0">
                <a:latin typeface="Cambria" pitchFamily="18" charset="0"/>
                <a:ea typeface="Cambria" pitchFamily="18" charset="0"/>
              </a:rPr>
              <a:t>If we let </a:t>
            </a:r>
            <a:r>
              <a:rPr lang="en-US" sz="2000" i="1" dirty="0">
                <a:latin typeface="Cambria" pitchFamily="18" charset="0"/>
                <a:ea typeface="Cambria" pitchFamily="18" charset="0"/>
              </a:rPr>
              <a:t>Y </a:t>
            </a:r>
            <a:r>
              <a:rPr lang="en-US" sz="2000" dirty="0">
                <a:latin typeface="Cambria" pitchFamily="18" charset="0"/>
                <a:ea typeface="Cambria" pitchFamily="18" charset="0"/>
              </a:rPr>
              <a:t>denote a random variable, and if it is continuous, we</a:t>
            </a:r>
          </a:p>
          <a:p>
            <a:r>
              <a:rPr lang="en-US" sz="2000" dirty="0">
                <a:latin typeface="Cambria" pitchFamily="18" charset="0"/>
                <a:ea typeface="Cambria" pitchFamily="18" charset="0"/>
              </a:rPr>
              <a:t>denote it as </a:t>
            </a:r>
            <a:r>
              <a:rPr lang="en-US" sz="2000" i="1" dirty="0">
                <a:latin typeface="Cambria" pitchFamily="18" charset="0"/>
                <a:ea typeface="Cambria" pitchFamily="18" charset="0"/>
              </a:rPr>
              <a:t>Y</a:t>
            </a:r>
            <a:r>
              <a:rPr lang="en-US" sz="2000" dirty="0">
                <a:latin typeface="Cambria" pitchFamily="18" charset="0"/>
                <a:ea typeface="Cambria" pitchFamily="18" charset="0"/>
              </a:rPr>
              <a:t>(</a:t>
            </a:r>
            <a:r>
              <a:rPr lang="en-US" sz="2000" i="1" dirty="0">
                <a:latin typeface="Cambria" pitchFamily="18" charset="0"/>
                <a:ea typeface="Cambria" pitchFamily="18" charset="0"/>
              </a:rPr>
              <a:t>t</a:t>
            </a:r>
            <a:r>
              <a:rPr lang="en-US" sz="2000" dirty="0">
                <a:latin typeface="Cambria" pitchFamily="18" charset="0"/>
                <a:ea typeface="Cambria" pitchFamily="18" charset="0"/>
              </a:rPr>
              <a:t>), but if it is discrete, we denoted it as </a:t>
            </a:r>
            <a:r>
              <a:rPr lang="en-US" sz="2000" i="1" dirty="0" err="1">
                <a:latin typeface="Cambria" pitchFamily="18" charset="0"/>
                <a:ea typeface="Cambria" pitchFamily="18" charset="0"/>
              </a:rPr>
              <a:t>Y</a:t>
            </a:r>
            <a:r>
              <a:rPr lang="en-US" sz="1200" i="1" dirty="0" err="1">
                <a:latin typeface="Cambria" pitchFamily="18" charset="0"/>
                <a:ea typeface="Cambria" pitchFamily="18" charset="0"/>
              </a:rPr>
              <a:t>t</a:t>
            </a:r>
            <a:r>
              <a:rPr lang="en-US" sz="2000" dirty="0">
                <a:latin typeface="Cambria" pitchFamily="18" charset="0"/>
                <a:ea typeface="Cambria" pitchFamily="18" charset="0"/>
              </a:rPr>
              <a:t>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W.E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875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/>
          <a:lstStyle/>
          <a:p>
            <a:pPr marL="0" lvl="1" indent="0" algn="just">
              <a:buNone/>
            </a:pPr>
            <a:r>
              <a:rPr lang="en-US" sz="2000" dirty="0" smtClean="0">
                <a:latin typeface="Cambria" pitchFamily="18" charset="0"/>
                <a:ea typeface="Cambria" pitchFamily="18" charset="0"/>
              </a:rPr>
              <a:t>2.2. </a:t>
            </a:r>
            <a:r>
              <a:rPr lang="en-GB" sz="20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Stationary and non-stationary stochastic Processes</a:t>
            </a:r>
            <a:endParaRPr lang="en-US" sz="1800" dirty="0">
              <a:solidFill>
                <a:schemeClr val="tx1"/>
              </a:solidFill>
              <a:latin typeface="Cambria" pitchFamily="18" charset="0"/>
              <a:ea typeface="Cambria" pitchFamily="18" charset="0"/>
            </a:endParaRPr>
          </a:p>
          <a:p>
            <a:pPr marL="571500" indent="-571500" algn="just">
              <a:buFont typeface="+mj-lt"/>
              <a:buAutoNum type="romanLcPeriod"/>
            </a:pPr>
            <a:r>
              <a:rPr lang="en-US" sz="24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400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Stationary time series (stochastic process)</a:t>
            </a:r>
          </a:p>
          <a:p>
            <a:pPr lvl="1" algn="just"/>
            <a:r>
              <a:rPr lang="en-US" sz="2000" i="1" dirty="0" err="1" smtClean="0">
                <a:latin typeface="Cambria" pitchFamily="18" charset="0"/>
                <a:ea typeface="Cambria" pitchFamily="18" charset="0"/>
              </a:rPr>
              <a:t>X</a:t>
            </a:r>
            <a:r>
              <a:rPr lang="en-US" sz="2000" i="1" baseline="-25000" dirty="0" err="1" smtClean="0">
                <a:latin typeface="Cambria" pitchFamily="18" charset="0"/>
                <a:ea typeface="Cambria" pitchFamily="18" charset="0"/>
              </a:rPr>
              <a:t>t</a:t>
            </a:r>
            <a:r>
              <a:rPr lang="en-US" sz="2000" dirty="0" smtClean="0">
                <a:latin typeface="Cambria" pitchFamily="18" charset="0"/>
                <a:ea typeface="Cambria" pitchFamily="18" charset="0"/>
              </a:rPr>
              <a:t> is stationary if the series exhibits mean reversion</a:t>
            </a:r>
          </a:p>
          <a:p>
            <a:pPr marL="0" indent="0" algn="just">
              <a:buNone/>
            </a:pPr>
            <a:r>
              <a:rPr lang="en-US" sz="2400" dirty="0" smtClean="0">
                <a:latin typeface="Cambria" pitchFamily="18" charset="0"/>
                <a:ea typeface="Cambria" pitchFamily="18" charset="0"/>
              </a:rPr>
              <a:t>        i.e. </a:t>
            </a:r>
            <a:r>
              <a:rPr lang="en-US" sz="2000" dirty="0" smtClean="0">
                <a:latin typeface="Cambria" pitchFamily="18" charset="0"/>
                <a:ea typeface="Cambria" pitchFamily="18" charset="0"/>
              </a:rPr>
              <a:t>fluctuates around a constant long run mean.</a:t>
            </a:r>
            <a:endParaRPr lang="en-US" sz="2400" dirty="0" smtClean="0">
              <a:latin typeface="Cambria" pitchFamily="18" charset="0"/>
              <a:ea typeface="Cambria" pitchFamily="18" charset="0"/>
            </a:endParaRPr>
          </a:p>
          <a:p>
            <a:pPr lvl="1" algn="just"/>
            <a:r>
              <a:rPr lang="en-US" sz="2000" i="1" dirty="0" err="1" smtClean="0">
                <a:latin typeface="Cambria" pitchFamily="18" charset="0"/>
                <a:ea typeface="Cambria" pitchFamily="18" charset="0"/>
              </a:rPr>
              <a:t>X</a:t>
            </a:r>
            <a:r>
              <a:rPr lang="en-US" sz="2000" i="1" baseline="-25000" dirty="0" err="1" smtClean="0">
                <a:latin typeface="Cambria" pitchFamily="18" charset="0"/>
                <a:ea typeface="Cambria" pitchFamily="18" charset="0"/>
              </a:rPr>
              <a:t>t</a:t>
            </a:r>
            <a:r>
              <a:rPr lang="en-US" sz="2000" baseline="-25000" dirty="0" smtClean="0">
                <a:latin typeface="Cambria" pitchFamily="18" charset="0"/>
                <a:ea typeface="Cambria" pitchFamily="18" charset="0"/>
              </a:rPr>
              <a:t>  </a:t>
            </a:r>
            <a:r>
              <a:rPr lang="en-US" sz="2000" dirty="0" smtClean="0">
                <a:latin typeface="Cambria" pitchFamily="18" charset="0"/>
                <a:ea typeface="Cambria" pitchFamily="18" charset="0"/>
              </a:rPr>
              <a:t>has finite variance which is not dependent upon time.</a:t>
            </a:r>
          </a:p>
          <a:p>
            <a:pPr lvl="1" algn="just"/>
            <a:r>
              <a:rPr lang="en-US" sz="2000" dirty="0" smtClean="0">
                <a:latin typeface="Cambria" pitchFamily="18" charset="0"/>
                <a:ea typeface="Cambria" pitchFamily="18" charset="0"/>
              </a:rPr>
              <a:t>Covariance between two values of </a:t>
            </a:r>
            <a:r>
              <a:rPr lang="en-US" sz="2000" i="1" dirty="0" err="1" smtClean="0">
                <a:latin typeface="Cambria" pitchFamily="18" charset="0"/>
                <a:ea typeface="Cambria" pitchFamily="18" charset="0"/>
              </a:rPr>
              <a:t>X</a:t>
            </a:r>
            <a:r>
              <a:rPr lang="en-US" sz="2000" i="1" baseline="-25000" dirty="0" err="1" smtClean="0">
                <a:latin typeface="Cambria" pitchFamily="18" charset="0"/>
                <a:ea typeface="Cambria" pitchFamily="18" charset="0"/>
              </a:rPr>
              <a:t>t</a:t>
            </a:r>
            <a:r>
              <a:rPr lang="en-US" sz="2000" i="1" baseline="-250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2000" dirty="0" smtClean="0">
                <a:latin typeface="Cambria" pitchFamily="18" charset="0"/>
                <a:ea typeface="Cambria" pitchFamily="18" charset="0"/>
              </a:rPr>
              <a:t>depends only on the difference apart in time.</a:t>
            </a:r>
          </a:p>
          <a:p>
            <a:pPr marL="0" indent="0" algn="just">
              <a:buNone/>
            </a:pPr>
            <a:r>
              <a:rPr lang="en-US" sz="2400" dirty="0" smtClean="0">
                <a:latin typeface="Cambria" pitchFamily="18" charset="0"/>
                <a:ea typeface="Cambria" pitchFamily="18" charset="0"/>
              </a:rPr>
              <a:t>                          E(</a:t>
            </a:r>
            <a:r>
              <a:rPr lang="en-US" sz="2400" i="1" dirty="0" err="1" smtClean="0">
                <a:latin typeface="Cambria" pitchFamily="18" charset="0"/>
                <a:ea typeface="Cambria" pitchFamily="18" charset="0"/>
              </a:rPr>
              <a:t>X</a:t>
            </a:r>
            <a:r>
              <a:rPr lang="en-US" sz="2400" i="1" baseline="-25000" dirty="0" err="1" smtClean="0">
                <a:latin typeface="Cambria" pitchFamily="18" charset="0"/>
                <a:ea typeface="Cambria" pitchFamily="18" charset="0"/>
              </a:rPr>
              <a:t>t</a:t>
            </a:r>
            <a:r>
              <a:rPr lang="en-US" sz="2400" dirty="0" smtClean="0">
                <a:latin typeface="Cambria" pitchFamily="18" charset="0"/>
                <a:ea typeface="Cambria" pitchFamily="18" charset="0"/>
              </a:rPr>
              <a:t>) = </a:t>
            </a:r>
            <a:r>
              <a:rPr lang="en-US" sz="2400" i="1" dirty="0" smtClean="0">
                <a:latin typeface="Cambria" pitchFamily="18" charset="0"/>
                <a:ea typeface="Cambria" pitchFamily="18" charset="0"/>
              </a:rPr>
              <a:t>μ</a:t>
            </a:r>
            <a:r>
              <a:rPr lang="en-US" sz="2400" dirty="0" smtClean="0">
                <a:latin typeface="Cambria" pitchFamily="18" charset="0"/>
                <a:ea typeface="Cambria" pitchFamily="18" charset="0"/>
              </a:rPr>
              <a:t>		(mean is constant in </a:t>
            </a:r>
            <a:r>
              <a:rPr lang="en-US" sz="2400" i="1" dirty="0" smtClean="0">
                <a:latin typeface="Cambria" pitchFamily="18" charset="0"/>
                <a:ea typeface="Cambria" pitchFamily="18" charset="0"/>
              </a:rPr>
              <a:t>t</a:t>
            </a:r>
            <a:r>
              <a:rPr lang="en-US" sz="2400" dirty="0" smtClean="0">
                <a:latin typeface="Cambria" pitchFamily="18" charset="0"/>
                <a:ea typeface="Cambria" pitchFamily="18" charset="0"/>
              </a:rPr>
              <a:t>) </a:t>
            </a:r>
          </a:p>
          <a:p>
            <a:pPr marL="0" indent="0" algn="just">
              <a:buNone/>
            </a:pPr>
            <a:r>
              <a:rPr lang="en-US" sz="2400" dirty="0" smtClean="0">
                <a:latin typeface="Cambria" pitchFamily="18" charset="0"/>
                <a:ea typeface="Cambria" pitchFamily="18" charset="0"/>
              </a:rPr>
              <a:t>	            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</a:rPr>
              <a:t>Var</a:t>
            </a:r>
            <a:r>
              <a:rPr lang="en-US" sz="2400" dirty="0" smtClean="0">
                <a:latin typeface="Cambria" pitchFamily="18" charset="0"/>
                <a:ea typeface="Cambria" pitchFamily="18" charset="0"/>
              </a:rPr>
              <a:t>(</a:t>
            </a:r>
            <a:r>
              <a:rPr lang="en-US" sz="2400" i="1" dirty="0" err="1" smtClean="0">
                <a:latin typeface="Cambria" pitchFamily="18" charset="0"/>
                <a:ea typeface="Cambria" pitchFamily="18" charset="0"/>
              </a:rPr>
              <a:t>X</a:t>
            </a:r>
            <a:r>
              <a:rPr lang="en-US" sz="2400" i="1" baseline="-25000" dirty="0" err="1" smtClean="0">
                <a:latin typeface="Cambria" pitchFamily="18" charset="0"/>
                <a:ea typeface="Cambria" pitchFamily="18" charset="0"/>
              </a:rPr>
              <a:t>t</a:t>
            </a:r>
            <a:r>
              <a:rPr lang="en-US" sz="2400" dirty="0" smtClean="0">
                <a:latin typeface="Cambria" pitchFamily="18" charset="0"/>
                <a:ea typeface="Cambria" pitchFamily="18" charset="0"/>
              </a:rPr>
              <a:t>) = </a:t>
            </a:r>
            <a:r>
              <a:rPr lang="en-US" sz="2400" i="1" dirty="0" smtClean="0">
                <a:latin typeface="Cambria" pitchFamily="18" charset="0"/>
                <a:ea typeface="Cambria" pitchFamily="18" charset="0"/>
              </a:rPr>
              <a:t>σ</a:t>
            </a:r>
            <a:r>
              <a:rPr lang="en-US" sz="2400" i="1" baseline="30000" dirty="0" smtClean="0">
                <a:latin typeface="Cambria" pitchFamily="18" charset="0"/>
                <a:ea typeface="Cambria" pitchFamily="18" charset="0"/>
              </a:rPr>
              <a:t>2</a:t>
            </a:r>
            <a:r>
              <a:rPr lang="en-US" sz="2400" baseline="30000" dirty="0" smtClean="0">
                <a:latin typeface="Cambria" pitchFamily="18" charset="0"/>
                <a:ea typeface="Cambria" pitchFamily="18" charset="0"/>
              </a:rPr>
              <a:t>		</a:t>
            </a:r>
            <a:r>
              <a:rPr lang="en-US" sz="2400" dirty="0" smtClean="0">
                <a:latin typeface="Cambria" pitchFamily="18" charset="0"/>
                <a:ea typeface="Cambria" pitchFamily="18" charset="0"/>
              </a:rPr>
              <a:t>(variance is constant in </a:t>
            </a:r>
            <a:r>
              <a:rPr lang="en-US" sz="2400" i="1" dirty="0" smtClean="0">
                <a:latin typeface="Cambria" pitchFamily="18" charset="0"/>
                <a:ea typeface="Cambria" pitchFamily="18" charset="0"/>
              </a:rPr>
              <a:t>t</a:t>
            </a:r>
            <a:r>
              <a:rPr lang="en-US" sz="2400" dirty="0" smtClean="0">
                <a:latin typeface="Cambria" pitchFamily="18" charset="0"/>
                <a:ea typeface="Cambria" pitchFamily="18" charset="0"/>
              </a:rPr>
              <a:t>)</a:t>
            </a:r>
          </a:p>
          <a:p>
            <a:pPr marL="0" indent="0" algn="just">
              <a:buNone/>
            </a:pPr>
            <a:r>
              <a:rPr lang="en-US" sz="2400" dirty="0" smtClean="0">
                <a:latin typeface="Cambria" pitchFamily="18" charset="0"/>
                <a:ea typeface="Cambria" pitchFamily="18" charset="0"/>
              </a:rPr>
              <a:t>	             </a:t>
            </a:r>
            <a:r>
              <a:rPr lang="en-US" sz="2400" dirty="0" err="1" smtClean="0">
                <a:latin typeface="Cambria" pitchFamily="18" charset="0"/>
                <a:ea typeface="Cambria" pitchFamily="18" charset="0"/>
              </a:rPr>
              <a:t>Cov</a:t>
            </a:r>
            <a:r>
              <a:rPr lang="en-US" sz="2400" dirty="0" smtClean="0">
                <a:latin typeface="Cambria" pitchFamily="18" charset="0"/>
                <a:ea typeface="Cambria" pitchFamily="18" charset="0"/>
              </a:rPr>
              <a:t>(</a:t>
            </a:r>
            <a:r>
              <a:rPr lang="en-US" sz="2400" i="1" dirty="0" err="1" smtClean="0">
                <a:latin typeface="Cambria" pitchFamily="18" charset="0"/>
                <a:ea typeface="Cambria" pitchFamily="18" charset="0"/>
              </a:rPr>
              <a:t>X</a:t>
            </a:r>
            <a:r>
              <a:rPr lang="en-US" sz="2400" i="1" baseline="-25000" dirty="0" err="1" smtClean="0">
                <a:latin typeface="Cambria" pitchFamily="18" charset="0"/>
                <a:ea typeface="Cambria" pitchFamily="18" charset="0"/>
              </a:rPr>
              <a:t>t</a:t>
            </a:r>
            <a:r>
              <a:rPr lang="en-US" sz="2400" i="1" baseline="-250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i="1" dirty="0" smtClean="0">
                <a:latin typeface="Cambria" pitchFamily="18" charset="0"/>
                <a:ea typeface="Cambria" pitchFamily="18" charset="0"/>
              </a:rPr>
              <a:t>,</a:t>
            </a:r>
            <a:r>
              <a:rPr lang="en-US" sz="2400" i="1" dirty="0" err="1" smtClean="0">
                <a:latin typeface="Cambria" pitchFamily="18" charset="0"/>
                <a:ea typeface="Cambria" pitchFamily="18" charset="0"/>
              </a:rPr>
              <a:t>X</a:t>
            </a:r>
            <a:r>
              <a:rPr lang="en-US" sz="2400" i="1" baseline="-25000" dirty="0" err="1" smtClean="0">
                <a:latin typeface="Cambria" pitchFamily="18" charset="0"/>
                <a:ea typeface="Cambria" pitchFamily="18" charset="0"/>
              </a:rPr>
              <a:t>t+k</a:t>
            </a:r>
            <a:r>
              <a:rPr lang="en-US" sz="2400" dirty="0" smtClean="0">
                <a:latin typeface="Cambria" pitchFamily="18" charset="0"/>
                <a:ea typeface="Cambria" pitchFamily="18" charset="0"/>
              </a:rPr>
              <a:t>) = χ(</a:t>
            </a:r>
            <a:r>
              <a:rPr lang="en-US" sz="2400" i="1" dirty="0" smtClean="0">
                <a:latin typeface="Cambria" pitchFamily="18" charset="0"/>
                <a:ea typeface="Cambria" pitchFamily="18" charset="0"/>
              </a:rPr>
              <a:t>k</a:t>
            </a:r>
            <a:r>
              <a:rPr lang="en-US" sz="2400" dirty="0" smtClean="0">
                <a:latin typeface="Cambria" pitchFamily="18" charset="0"/>
                <a:ea typeface="Cambria" pitchFamily="18" charset="0"/>
              </a:rPr>
              <a:t>)</a:t>
            </a:r>
            <a:r>
              <a:rPr lang="en-US" sz="2400" baseline="30000" dirty="0" smtClean="0">
                <a:latin typeface="Cambria" pitchFamily="18" charset="0"/>
                <a:ea typeface="Cambria" pitchFamily="18" charset="0"/>
              </a:rPr>
              <a:t>	</a:t>
            </a:r>
            <a:r>
              <a:rPr lang="en-US" sz="2400" dirty="0" smtClean="0">
                <a:latin typeface="Cambria" pitchFamily="18" charset="0"/>
                <a:ea typeface="Cambria" pitchFamily="18" charset="0"/>
              </a:rPr>
              <a:t>(covariance is constant in </a:t>
            </a:r>
            <a:r>
              <a:rPr lang="en-US" sz="2400" i="1" dirty="0" smtClean="0">
                <a:latin typeface="Cambria" pitchFamily="18" charset="0"/>
                <a:ea typeface="Cambria" pitchFamily="18" charset="0"/>
              </a:rPr>
              <a:t>t</a:t>
            </a:r>
            <a:r>
              <a:rPr lang="en-US" sz="2400" dirty="0" smtClean="0">
                <a:latin typeface="Cambria" pitchFamily="18" charset="0"/>
                <a:ea typeface="Cambria" pitchFamily="18" charset="0"/>
              </a:rPr>
              <a:t>)</a:t>
            </a:r>
          </a:p>
          <a:p>
            <a:pPr algn="just"/>
            <a:r>
              <a:rPr lang="en-US" sz="2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en-US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stochastic process is said to be stationary if </a:t>
            </a:r>
            <a:r>
              <a:rPr lang="en-US" sz="2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its mean </a:t>
            </a:r>
            <a:r>
              <a:rPr lang="en-US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variance are constant over time and the value of the </a:t>
            </a:r>
            <a:r>
              <a:rPr lang="en-US" sz="2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covariance between </a:t>
            </a:r>
            <a:r>
              <a:rPr lang="en-US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two time periods depends only on the distance or gap or lag </a:t>
            </a:r>
            <a:r>
              <a:rPr lang="en-US" sz="2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between the </a:t>
            </a:r>
            <a:r>
              <a:rPr lang="en-US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 time periods and not the actual time at which the covariance is computed.</a:t>
            </a:r>
            <a:endParaRPr lang="en-US" sz="6000" dirty="0" smtClean="0">
              <a:latin typeface="Cambria" pitchFamily="18" charset="0"/>
              <a:ea typeface="Cambria" pitchFamily="18" charset="0"/>
            </a:endParaRPr>
          </a:p>
          <a:p>
            <a:pPr marL="0" indent="0" algn="just">
              <a:buNone/>
            </a:pPr>
            <a:endParaRPr lang="en-US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W.E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561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Text Box 2"/>
          <p:cNvSpPr txBox="1">
            <a:spLocks noChangeArrowheads="1"/>
          </p:cNvSpPr>
          <p:nvPr/>
        </p:nvSpPr>
        <p:spPr bwMode="auto">
          <a:xfrm>
            <a:off x="301625" y="455612"/>
            <a:ext cx="8689975" cy="640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974725" algn="l"/>
                <a:tab pos="16557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>
              <a:tabLst>
                <a:tab pos="974725" algn="l"/>
                <a:tab pos="16557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tabLst>
                <a:tab pos="974725" algn="l"/>
                <a:tab pos="16557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tabLst>
                <a:tab pos="974725" algn="l"/>
                <a:tab pos="16557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tabLst>
                <a:tab pos="974725" algn="l"/>
                <a:tab pos="16557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74725" algn="l"/>
                <a:tab pos="16557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74725" algn="l"/>
                <a:tab pos="16557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74725" algn="l"/>
                <a:tab pos="16557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74725" algn="l"/>
                <a:tab pos="16557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b="1" i="1" dirty="0">
                <a:latin typeface="Arial" charset="0"/>
              </a:rPr>
              <a:t>	</a:t>
            </a:r>
          </a:p>
          <a:p>
            <a:r>
              <a:rPr lang="en-US" b="1" dirty="0"/>
              <a:t>		</a:t>
            </a:r>
          </a:p>
          <a:p>
            <a:endParaRPr lang="en-US" b="1" dirty="0"/>
          </a:p>
          <a:p>
            <a:r>
              <a:rPr lang="en-US" b="1" dirty="0"/>
              <a:t>			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800" dirty="0" smtClean="0"/>
              <a:t> </a:t>
            </a:r>
            <a:r>
              <a:rPr lang="en-US" sz="1800" dirty="0"/>
              <a:t>Stationarity is a rather intuitive concept, it means that </a:t>
            </a:r>
            <a:r>
              <a:rPr lang="en-US" sz="1800" dirty="0" smtClean="0"/>
              <a:t>the statistical </a:t>
            </a:r>
            <a:r>
              <a:rPr lang="en-US" sz="1800" dirty="0"/>
              <a:t>properties of the process do not change over time</a:t>
            </a:r>
            <a:r>
              <a:rPr lang="en-US" sz="1800" dirty="0" smtClean="0"/>
              <a:t>.</a:t>
            </a:r>
          </a:p>
          <a:p>
            <a:pPr algn="just"/>
            <a:r>
              <a:rPr lang="en-US" sz="2000" dirty="0"/>
              <a:t>There are two important forms of </a:t>
            </a:r>
            <a:r>
              <a:rPr lang="en-US" sz="2000" dirty="0" smtClean="0"/>
              <a:t>Stationarity:</a:t>
            </a:r>
            <a:endParaRPr lang="en-US" sz="2000" dirty="0"/>
          </a:p>
          <a:p>
            <a:pPr marL="914400" lvl="1" indent="-457200" algn="just">
              <a:buFont typeface="+mj-lt"/>
              <a:buAutoNum type="alphaLcPeriod"/>
            </a:pPr>
            <a:r>
              <a:rPr lang="en-US" sz="2000" dirty="0" smtClean="0"/>
              <a:t>Strong (strictly) Stationarity;</a:t>
            </a:r>
            <a:endParaRPr lang="en-US" sz="2000" dirty="0"/>
          </a:p>
          <a:p>
            <a:pPr marL="914400" lvl="1" indent="-457200" algn="just">
              <a:buFont typeface="+mj-lt"/>
              <a:buAutoNum type="alphaLcPeriod"/>
            </a:pPr>
            <a:r>
              <a:rPr lang="en-US" sz="2000" dirty="0" smtClean="0"/>
              <a:t>weak Stationarity.</a:t>
            </a:r>
            <a:endParaRPr lang="en-US" sz="36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800" dirty="0" smtClean="0"/>
              <a:t>A </a:t>
            </a:r>
            <a:r>
              <a:rPr lang="en-US" sz="1800" dirty="0"/>
              <a:t>time series is strictly stationary if </a:t>
            </a:r>
            <a:r>
              <a:rPr lang="en-US" sz="1800" i="1" dirty="0"/>
              <a:t>all </a:t>
            </a:r>
            <a:r>
              <a:rPr lang="en-US" sz="1800" dirty="0"/>
              <a:t>the moments of its probability distribution and </a:t>
            </a:r>
            <a:r>
              <a:rPr lang="en-US" sz="1800" dirty="0" smtClean="0"/>
              <a:t>not just </a:t>
            </a:r>
            <a:r>
              <a:rPr lang="en-US" sz="1800" dirty="0"/>
              <a:t>the first two (i.e., mean and variance) are invariant over time. </a:t>
            </a:r>
            <a:endParaRPr lang="en-US" sz="18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800" dirty="0" smtClean="0"/>
              <a:t>Weak Stationarity </a:t>
            </a:r>
            <a:r>
              <a:rPr lang="en-US" sz="1800" dirty="0"/>
              <a:t>only concerns the shift-invariance (in time) </a:t>
            </a:r>
            <a:r>
              <a:rPr lang="en-US" sz="1800" dirty="0" smtClean="0"/>
              <a:t>of 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 </a:t>
            </a:r>
            <a:r>
              <a:rPr lang="en-US" sz="1800" dirty="0"/>
              <a:t>and second moments of a process.</a:t>
            </a:r>
            <a:endParaRPr lang="en-US" sz="1800" b="1" i="1" u="sng" dirty="0"/>
          </a:p>
        </p:txBody>
      </p:sp>
      <p:sp>
        <p:nvSpPr>
          <p:cNvPr id="271365" name="Text Box 5"/>
          <p:cNvSpPr txBox="1">
            <a:spLocks noChangeArrowheads="1"/>
          </p:cNvSpPr>
          <p:nvPr/>
        </p:nvSpPr>
        <p:spPr bwMode="auto">
          <a:xfrm>
            <a:off x="301625" y="0"/>
            <a:ext cx="8528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GB" sz="2400" b="1"/>
              <a:t>			Stationary time series</a:t>
            </a:r>
          </a:p>
        </p:txBody>
      </p:sp>
      <p:grpSp>
        <p:nvGrpSpPr>
          <p:cNvPr id="2" name="Group 15"/>
          <p:cNvGrpSpPr>
            <a:grpSpLocks noChangeAspect="1"/>
          </p:cNvGrpSpPr>
          <p:nvPr/>
        </p:nvGrpSpPr>
        <p:grpSpPr bwMode="auto">
          <a:xfrm>
            <a:off x="650515" y="384178"/>
            <a:ext cx="7391400" cy="3105328"/>
            <a:chOff x="528" y="1542"/>
            <a:chExt cx="4656" cy="2250"/>
          </a:xfrm>
        </p:grpSpPr>
        <p:sp>
          <p:nvSpPr>
            <p:cNvPr id="3" name="AutoShape 14"/>
            <p:cNvSpPr>
              <a:spLocks noChangeAspect="1" noChangeArrowheads="1" noTextEdit="1"/>
            </p:cNvSpPr>
            <p:nvPr/>
          </p:nvSpPr>
          <p:spPr bwMode="auto">
            <a:xfrm>
              <a:off x="528" y="1542"/>
              <a:ext cx="4656" cy="2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216"/>
            <p:cNvGrpSpPr>
              <a:grpSpLocks/>
            </p:cNvGrpSpPr>
            <p:nvPr/>
          </p:nvGrpSpPr>
          <p:grpSpPr bwMode="auto">
            <a:xfrm>
              <a:off x="589" y="1597"/>
              <a:ext cx="4509" cy="2129"/>
              <a:chOff x="589" y="1597"/>
              <a:chExt cx="4509" cy="2129"/>
            </a:xfrm>
          </p:grpSpPr>
          <p:sp>
            <p:nvSpPr>
              <p:cNvPr id="29" name="Rectangle 16"/>
              <p:cNvSpPr>
                <a:spLocks noChangeArrowheads="1"/>
              </p:cNvSpPr>
              <p:nvPr/>
            </p:nvSpPr>
            <p:spPr bwMode="auto">
              <a:xfrm>
                <a:off x="589" y="1597"/>
                <a:ext cx="4509" cy="2129"/>
              </a:xfrm>
              <a:prstGeom prst="rect">
                <a:avLst/>
              </a:prstGeom>
              <a:solidFill>
                <a:srgbClr val="FFFFFF"/>
              </a:solidFill>
              <a:ln w="12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n-US" dirty="0" smtClean="0"/>
                  <a:t> </a:t>
                </a:r>
                <a:endParaRPr lang="en-US" dirty="0"/>
              </a:p>
            </p:txBody>
          </p:sp>
          <p:sp>
            <p:nvSpPr>
              <p:cNvPr id="30" name="Rectangle 17"/>
              <p:cNvSpPr>
                <a:spLocks noChangeArrowheads="1"/>
              </p:cNvSpPr>
              <p:nvPr/>
            </p:nvSpPr>
            <p:spPr bwMode="auto">
              <a:xfrm>
                <a:off x="1127" y="1828"/>
                <a:ext cx="3861" cy="159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Line 18"/>
              <p:cNvSpPr>
                <a:spLocks noChangeShapeType="1"/>
              </p:cNvSpPr>
              <p:nvPr/>
            </p:nvSpPr>
            <p:spPr bwMode="auto">
              <a:xfrm>
                <a:off x="1127" y="3497"/>
                <a:ext cx="386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360" name="Line 19"/>
              <p:cNvSpPr>
                <a:spLocks noChangeShapeType="1"/>
              </p:cNvSpPr>
              <p:nvPr/>
            </p:nvSpPr>
            <p:spPr bwMode="auto">
              <a:xfrm>
                <a:off x="1127" y="3235"/>
                <a:ext cx="386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361" name="Line 20"/>
              <p:cNvSpPr>
                <a:spLocks noChangeShapeType="1"/>
              </p:cNvSpPr>
              <p:nvPr/>
            </p:nvSpPr>
            <p:spPr bwMode="auto">
              <a:xfrm>
                <a:off x="1127" y="2962"/>
                <a:ext cx="386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363" name="Line 21"/>
              <p:cNvSpPr>
                <a:spLocks noChangeShapeType="1"/>
              </p:cNvSpPr>
              <p:nvPr/>
            </p:nvSpPr>
            <p:spPr bwMode="auto">
              <a:xfrm>
                <a:off x="1127" y="2700"/>
                <a:ext cx="386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364" name="Line 22"/>
              <p:cNvSpPr>
                <a:spLocks noChangeShapeType="1"/>
              </p:cNvSpPr>
              <p:nvPr/>
            </p:nvSpPr>
            <p:spPr bwMode="auto">
              <a:xfrm>
                <a:off x="1127" y="2438"/>
                <a:ext cx="386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366" name="Line 23"/>
              <p:cNvSpPr>
                <a:spLocks noChangeShapeType="1"/>
              </p:cNvSpPr>
              <p:nvPr/>
            </p:nvSpPr>
            <p:spPr bwMode="auto">
              <a:xfrm>
                <a:off x="1127" y="2165"/>
                <a:ext cx="386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367" name="Line 24"/>
              <p:cNvSpPr>
                <a:spLocks noChangeShapeType="1"/>
              </p:cNvSpPr>
              <p:nvPr/>
            </p:nvSpPr>
            <p:spPr bwMode="auto">
              <a:xfrm>
                <a:off x="1127" y="1902"/>
                <a:ext cx="386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369" name="Rectangle 25"/>
              <p:cNvSpPr>
                <a:spLocks noChangeArrowheads="1"/>
              </p:cNvSpPr>
              <p:nvPr/>
            </p:nvSpPr>
            <p:spPr bwMode="auto">
              <a:xfrm>
                <a:off x="1127" y="1902"/>
                <a:ext cx="3861" cy="1595"/>
              </a:xfrm>
              <a:prstGeom prst="rect">
                <a:avLst/>
              </a:prstGeom>
              <a:noFill/>
              <a:ln w="12">
                <a:solidFill>
                  <a:srgbClr val="80808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370" name="Line 26"/>
              <p:cNvSpPr>
                <a:spLocks noChangeShapeType="1"/>
              </p:cNvSpPr>
              <p:nvPr/>
            </p:nvSpPr>
            <p:spPr bwMode="auto">
              <a:xfrm>
                <a:off x="1127" y="1902"/>
                <a:ext cx="0" cy="159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371" name="Line 27"/>
              <p:cNvSpPr>
                <a:spLocks noChangeShapeType="1"/>
              </p:cNvSpPr>
              <p:nvPr/>
            </p:nvSpPr>
            <p:spPr bwMode="auto">
              <a:xfrm>
                <a:off x="1078" y="3497"/>
                <a:ext cx="4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373" name="Line 28"/>
              <p:cNvSpPr>
                <a:spLocks noChangeShapeType="1"/>
              </p:cNvSpPr>
              <p:nvPr/>
            </p:nvSpPr>
            <p:spPr bwMode="auto">
              <a:xfrm>
                <a:off x="1078" y="3235"/>
                <a:ext cx="4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374" name="Line 29"/>
              <p:cNvSpPr>
                <a:spLocks noChangeShapeType="1"/>
              </p:cNvSpPr>
              <p:nvPr/>
            </p:nvSpPr>
            <p:spPr bwMode="auto">
              <a:xfrm>
                <a:off x="1078" y="2962"/>
                <a:ext cx="4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375" name="Line 30"/>
              <p:cNvSpPr>
                <a:spLocks noChangeShapeType="1"/>
              </p:cNvSpPr>
              <p:nvPr/>
            </p:nvSpPr>
            <p:spPr bwMode="auto">
              <a:xfrm>
                <a:off x="1078" y="2700"/>
                <a:ext cx="4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376" name="Line 31"/>
              <p:cNvSpPr>
                <a:spLocks noChangeShapeType="1"/>
              </p:cNvSpPr>
              <p:nvPr/>
            </p:nvSpPr>
            <p:spPr bwMode="auto">
              <a:xfrm>
                <a:off x="1078" y="2438"/>
                <a:ext cx="4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377" name="Line 32"/>
              <p:cNvSpPr>
                <a:spLocks noChangeShapeType="1"/>
              </p:cNvSpPr>
              <p:nvPr/>
            </p:nvSpPr>
            <p:spPr bwMode="auto">
              <a:xfrm>
                <a:off x="1078" y="2165"/>
                <a:ext cx="4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378" name="Line 33"/>
              <p:cNvSpPr>
                <a:spLocks noChangeShapeType="1"/>
              </p:cNvSpPr>
              <p:nvPr/>
            </p:nvSpPr>
            <p:spPr bwMode="auto">
              <a:xfrm>
                <a:off x="1078" y="1902"/>
                <a:ext cx="4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379" name="Line 34"/>
              <p:cNvSpPr>
                <a:spLocks noChangeShapeType="1"/>
              </p:cNvSpPr>
              <p:nvPr/>
            </p:nvSpPr>
            <p:spPr bwMode="auto">
              <a:xfrm flipV="1">
                <a:off x="1151" y="2722"/>
                <a:ext cx="37" cy="98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380" name="Line 35"/>
              <p:cNvSpPr>
                <a:spLocks noChangeShapeType="1"/>
              </p:cNvSpPr>
              <p:nvPr/>
            </p:nvSpPr>
            <p:spPr bwMode="auto">
              <a:xfrm flipV="1">
                <a:off x="1188" y="2186"/>
                <a:ext cx="37" cy="536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381" name="Line 36"/>
              <p:cNvSpPr>
                <a:spLocks noChangeShapeType="1"/>
              </p:cNvSpPr>
              <p:nvPr/>
            </p:nvSpPr>
            <p:spPr bwMode="auto">
              <a:xfrm>
                <a:off x="1225" y="2186"/>
                <a:ext cx="36" cy="230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382" name="Line 37"/>
              <p:cNvSpPr>
                <a:spLocks noChangeShapeType="1"/>
              </p:cNvSpPr>
              <p:nvPr/>
            </p:nvSpPr>
            <p:spPr bwMode="auto">
              <a:xfrm>
                <a:off x="1261" y="2416"/>
                <a:ext cx="49" cy="600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383" name="Line 38"/>
              <p:cNvSpPr>
                <a:spLocks noChangeShapeType="1"/>
              </p:cNvSpPr>
              <p:nvPr/>
            </p:nvSpPr>
            <p:spPr bwMode="auto">
              <a:xfrm flipV="1">
                <a:off x="1310" y="2831"/>
                <a:ext cx="37" cy="185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384" name="Line 39"/>
              <p:cNvSpPr>
                <a:spLocks noChangeShapeType="1"/>
              </p:cNvSpPr>
              <p:nvPr/>
            </p:nvSpPr>
            <p:spPr bwMode="auto">
              <a:xfrm flipV="1">
                <a:off x="1347" y="2328"/>
                <a:ext cx="36" cy="503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385" name="Line 40"/>
              <p:cNvSpPr>
                <a:spLocks noChangeShapeType="1"/>
              </p:cNvSpPr>
              <p:nvPr/>
            </p:nvSpPr>
            <p:spPr bwMode="auto">
              <a:xfrm>
                <a:off x="1383" y="2328"/>
                <a:ext cx="37" cy="175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386" name="Line 41"/>
              <p:cNvSpPr>
                <a:spLocks noChangeShapeType="1"/>
              </p:cNvSpPr>
              <p:nvPr/>
            </p:nvSpPr>
            <p:spPr bwMode="auto">
              <a:xfrm flipV="1">
                <a:off x="1420" y="2459"/>
                <a:ext cx="37" cy="44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387" name="Line 42"/>
              <p:cNvSpPr>
                <a:spLocks noChangeShapeType="1"/>
              </p:cNvSpPr>
              <p:nvPr/>
            </p:nvSpPr>
            <p:spPr bwMode="auto">
              <a:xfrm flipV="1">
                <a:off x="1457" y="2055"/>
                <a:ext cx="49" cy="404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388" name="Line 43"/>
              <p:cNvSpPr>
                <a:spLocks noChangeShapeType="1"/>
              </p:cNvSpPr>
              <p:nvPr/>
            </p:nvSpPr>
            <p:spPr bwMode="auto">
              <a:xfrm>
                <a:off x="1506" y="2055"/>
                <a:ext cx="36" cy="819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389" name="Line 44"/>
              <p:cNvSpPr>
                <a:spLocks noChangeShapeType="1"/>
              </p:cNvSpPr>
              <p:nvPr/>
            </p:nvSpPr>
            <p:spPr bwMode="auto">
              <a:xfrm flipV="1">
                <a:off x="1542" y="2700"/>
                <a:ext cx="37" cy="174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390" name="Line 45"/>
              <p:cNvSpPr>
                <a:spLocks noChangeShapeType="1"/>
              </p:cNvSpPr>
              <p:nvPr/>
            </p:nvSpPr>
            <p:spPr bwMode="auto">
              <a:xfrm>
                <a:off x="1579" y="2700"/>
                <a:ext cx="37" cy="382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391" name="Line 46"/>
              <p:cNvSpPr>
                <a:spLocks noChangeShapeType="1"/>
              </p:cNvSpPr>
              <p:nvPr/>
            </p:nvSpPr>
            <p:spPr bwMode="auto">
              <a:xfrm flipV="1">
                <a:off x="1616" y="2929"/>
                <a:ext cx="48" cy="153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392" name="Line 47"/>
              <p:cNvSpPr>
                <a:spLocks noChangeShapeType="1"/>
              </p:cNvSpPr>
              <p:nvPr/>
            </p:nvSpPr>
            <p:spPr bwMode="auto">
              <a:xfrm flipV="1">
                <a:off x="1664" y="2143"/>
                <a:ext cx="37" cy="786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393" name="Line 48"/>
              <p:cNvSpPr>
                <a:spLocks noChangeShapeType="1"/>
              </p:cNvSpPr>
              <p:nvPr/>
            </p:nvSpPr>
            <p:spPr bwMode="auto">
              <a:xfrm>
                <a:off x="1701" y="2143"/>
                <a:ext cx="37" cy="1004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394" name="Line 49"/>
              <p:cNvSpPr>
                <a:spLocks noChangeShapeType="1"/>
              </p:cNvSpPr>
              <p:nvPr/>
            </p:nvSpPr>
            <p:spPr bwMode="auto">
              <a:xfrm flipV="1">
                <a:off x="1738" y="2197"/>
                <a:ext cx="36" cy="950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395" name="Line 50"/>
              <p:cNvSpPr>
                <a:spLocks noChangeShapeType="1"/>
              </p:cNvSpPr>
              <p:nvPr/>
            </p:nvSpPr>
            <p:spPr bwMode="auto">
              <a:xfrm>
                <a:off x="1774" y="2197"/>
                <a:ext cx="37" cy="656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396" name="Line 51"/>
              <p:cNvSpPr>
                <a:spLocks noChangeShapeType="1"/>
              </p:cNvSpPr>
              <p:nvPr/>
            </p:nvSpPr>
            <p:spPr bwMode="auto">
              <a:xfrm flipV="1">
                <a:off x="1811" y="2055"/>
                <a:ext cx="49" cy="798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397" name="Line 52"/>
              <p:cNvSpPr>
                <a:spLocks noChangeShapeType="1"/>
              </p:cNvSpPr>
              <p:nvPr/>
            </p:nvSpPr>
            <p:spPr bwMode="auto">
              <a:xfrm>
                <a:off x="1860" y="2055"/>
                <a:ext cx="37" cy="481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398" name="Line 53"/>
              <p:cNvSpPr>
                <a:spLocks noChangeShapeType="1"/>
              </p:cNvSpPr>
              <p:nvPr/>
            </p:nvSpPr>
            <p:spPr bwMode="auto">
              <a:xfrm>
                <a:off x="1897" y="2536"/>
                <a:ext cx="36" cy="732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399" name="Line 54"/>
              <p:cNvSpPr>
                <a:spLocks noChangeShapeType="1"/>
              </p:cNvSpPr>
              <p:nvPr/>
            </p:nvSpPr>
            <p:spPr bwMode="auto">
              <a:xfrm flipV="1">
                <a:off x="1933" y="2962"/>
                <a:ext cx="37" cy="306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00" name="Line 55"/>
              <p:cNvSpPr>
                <a:spLocks noChangeShapeType="1"/>
              </p:cNvSpPr>
              <p:nvPr/>
            </p:nvSpPr>
            <p:spPr bwMode="auto">
              <a:xfrm flipV="1">
                <a:off x="1970" y="2918"/>
                <a:ext cx="49" cy="44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01" name="Line 56"/>
              <p:cNvSpPr>
                <a:spLocks noChangeShapeType="1"/>
              </p:cNvSpPr>
              <p:nvPr/>
            </p:nvSpPr>
            <p:spPr bwMode="auto">
              <a:xfrm>
                <a:off x="2019" y="2918"/>
                <a:ext cx="37" cy="66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02" name="Line 57"/>
              <p:cNvSpPr>
                <a:spLocks noChangeShapeType="1"/>
              </p:cNvSpPr>
              <p:nvPr/>
            </p:nvSpPr>
            <p:spPr bwMode="auto">
              <a:xfrm>
                <a:off x="2056" y="2984"/>
                <a:ext cx="36" cy="153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03" name="Line 58"/>
              <p:cNvSpPr>
                <a:spLocks noChangeShapeType="1"/>
              </p:cNvSpPr>
              <p:nvPr/>
            </p:nvSpPr>
            <p:spPr bwMode="auto">
              <a:xfrm flipV="1">
                <a:off x="2092" y="2252"/>
                <a:ext cx="37" cy="885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04" name="Line 59"/>
              <p:cNvSpPr>
                <a:spLocks noChangeShapeType="1"/>
              </p:cNvSpPr>
              <p:nvPr/>
            </p:nvSpPr>
            <p:spPr bwMode="auto">
              <a:xfrm>
                <a:off x="2129" y="2252"/>
                <a:ext cx="37" cy="153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05" name="Line 60"/>
              <p:cNvSpPr>
                <a:spLocks noChangeShapeType="1"/>
              </p:cNvSpPr>
              <p:nvPr/>
            </p:nvSpPr>
            <p:spPr bwMode="auto">
              <a:xfrm>
                <a:off x="2166" y="2405"/>
                <a:ext cx="48" cy="655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06" name="Line 61"/>
              <p:cNvSpPr>
                <a:spLocks noChangeShapeType="1"/>
              </p:cNvSpPr>
              <p:nvPr/>
            </p:nvSpPr>
            <p:spPr bwMode="auto">
              <a:xfrm flipV="1">
                <a:off x="2214" y="2459"/>
                <a:ext cx="37" cy="601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07" name="Line 62"/>
              <p:cNvSpPr>
                <a:spLocks noChangeShapeType="1"/>
              </p:cNvSpPr>
              <p:nvPr/>
            </p:nvSpPr>
            <p:spPr bwMode="auto">
              <a:xfrm>
                <a:off x="2251" y="2459"/>
                <a:ext cx="37" cy="219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08" name="Line 63"/>
              <p:cNvSpPr>
                <a:spLocks noChangeShapeType="1"/>
              </p:cNvSpPr>
              <p:nvPr/>
            </p:nvSpPr>
            <p:spPr bwMode="auto">
              <a:xfrm flipV="1">
                <a:off x="2288" y="2132"/>
                <a:ext cx="36" cy="546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09" name="Line 64"/>
              <p:cNvSpPr>
                <a:spLocks noChangeShapeType="1"/>
              </p:cNvSpPr>
              <p:nvPr/>
            </p:nvSpPr>
            <p:spPr bwMode="auto">
              <a:xfrm>
                <a:off x="2324" y="2132"/>
                <a:ext cx="49" cy="742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10" name="Line 65"/>
              <p:cNvSpPr>
                <a:spLocks noChangeShapeType="1"/>
              </p:cNvSpPr>
              <p:nvPr/>
            </p:nvSpPr>
            <p:spPr bwMode="auto">
              <a:xfrm flipV="1">
                <a:off x="2373" y="2711"/>
                <a:ext cx="37" cy="163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11" name="Line 66"/>
              <p:cNvSpPr>
                <a:spLocks noChangeShapeType="1"/>
              </p:cNvSpPr>
              <p:nvPr/>
            </p:nvSpPr>
            <p:spPr bwMode="auto">
              <a:xfrm>
                <a:off x="2410" y="2711"/>
                <a:ext cx="37" cy="600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12" name="Line 67"/>
              <p:cNvSpPr>
                <a:spLocks noChangeShapeType="1"/>
              </p:cNvSpPr>
              <p:nvPr/>
            </p:nvSpPr>
            <p:spPr bwMode="auto">
              <a:xfrm flipV="1">
                <a:off x="2447" y="2558"/>
                <a:ext cx="36" cy="753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13" name="Line 68"/>
              <p:cNvSpPr>
                <a:spLocks noChangeShapeType="1"/>
              </p:cNvSpPr>
              <p:nvPr/>
            </p:nvSpPr>
            <p:spPr bwMode="auto">
              <a:xfrm>
                <a:off x="2483" y="2558"/>
                <a:ext cx="37" cy="622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14" name="Line 69"/>
              <p:cNvSpPr>
                <a:spLocks noChangeShapeType="1"/>
              </p:cNvSpPr>
              <p:nvPr/>
            </p:nvSpPr>
            <p:spPr bwMode="auto">
              <a:xfrm flipV="1">
                <a:off x="2520" y="2689"/>
                <a:ext cx="49" cy="491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15" name="Line 70"/>
              <p:cNvSpPr>
                <a:spLocks noChangeShapeType="1"/>
              </p:cNvSpPr>
              <p:nvPr/>
            </p:nvSpPr>
            <p:spPr bwMode="auto">
              <a:xfrm>
                <a:off x="2569" y="2689"/>
                <a:ext cx="36" cy="458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16" name="Line 71"/>
              <p:cNvSpPr>
                <a:spLocks noChangeShapeType="1"/>
              </p:cNvSpPr>
              <p:nvPr/>
            </p:nvSpPr>
            <p:spPr bwMode="auto">
              <a:xfrm flipV="1">
                <a:off x="2605" y="2077"/>
                <a:ext cx="37" cy="1070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17" name="Line 72"/>
              <p:cNvSpPr>
                <a:spLocks noChangeShapeType="1"/>
              </p:cNvSpPr>
              <p:nvPr/>
            </p:nvSpPr>
            <p:spPr bwMode="auto">
              <a:xfrm flipV="1">
                <a:off x="2642" y="2055"/>
                <a:ext cx="37" cy="22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18" name="Line 73"/>
              <p:cNvSpPr>
                <a:spLocks noChangeShapeType="1"/>
              </p:cNvSpPr>
              <p:nvPr/>
            </p:nvSpPr>
            <p:spPr bwMode="auto">
              <a:xfrm>
                <a:off x="2679" y="2055"/>
                <a:ext cx="49" cy="667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19" name="Line 74"/>
              <p:cNvSpPr>
                <a:spLocks noChangeShapeType="1"/>
              </p:cNvSpPr>
              <p:nvPr/>
            </p:nvSpPr>
            <p:spPr bwMode="auto">
              <a:xfrm flipV="1">
                <a:off x="2728" y="2416"/>
                <a:ext cx="36" cy="306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20" name="Line 75"/>
              <p:cNvSpPr>
                <a:spLocks noChangeShapeType="1"/>
              </p:cNvSpPr>
              <p:nvPr/>
            </p:nvSpPr>
            <p:spPr bwMode="auto">
              <a:xfrm>
                <a:off x="2764" y="2416"/>
                <a:ext cx="37" cy="917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21" name="Line 76"/>
              <p:cNvSpPr>
                <a:spLocks noChangeShapeType="1"/>
              </p:cNvSpPr>
              <p:nvPr/>
            </p:nvSpPr>
            <p:spPr bwMode="auto">
              <a:xfrm flipV="1">
                <a:off x="2801" y="2055"/>
                <a:ext cx="37" cy="1278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22" name="Line 77"/>
              <p:cNvSpPr>
                <a:spLocks noChangeShapeType="1"/>
              </p:cNvSpPr>
              <p:nvPr/>
            </p:nvSpPr>
            <p:spPr bwMode="auto">
              <a:xfrm>
                <a:off x="2838" y="2055"/>
                <a:ext cx="36" cy="208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23" name="Line 78"/>
              <p:cNvSpPr>
                <a:spLocks noChangeShapeType="1"/>
              </p:cNvSpPr>
              <p:nvPr/>
            </p:nvSpPr>
            <p:spPr bwMode="auto">
              <a:xfrm>
                <a:off x="2874" y="2263"/>
                <a:ext cx="49" cy="87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24" name="Line 79"/>
              <p:cNvSpPr>
                <a:spLocks noChangeShapeType="1"/>
              </p:cNvSpPr>
              <p:nvPr/>
            </p:nvSpPr>
            <p:spPr bwMode="auto">
              <a:xfrm>
                <a:off x="2923" y="2350"/>
                <a:ext cx="37" cy="623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25" name="Line 80"/>
              <p:cNvSpPr>
                <a:spLocks noChangeShapeType="1"/>
              </p:cNvSpPr>
              <p:nvPr/>
            </p:nvSpPr>
            <p:spPr bwMode="auto">
              <a:xfrm flipV="1">
                <a:off x="2960" y="2667"/>
                <a:ext cx="37" cy="306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26" name="Line 81"/>
              <p:cNvSpPr>
                <a:spLocks noChangeShapeType="1"/>
              </p:cNvSpPr>
              <p:nvPr/>
            </p:nvSpPr>
            <p:spPr bwMode="auto">
              <a:xfrm flipV="1">
                <a:off x="2997" y="2503"/>
                <a:ext cx="36" cy="164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27" name="Line 82"/>
              <p:cNvSpPr>
                <a:spLocks noChangeShapeType="1"/>
              </p:cNvSpPr>
              <p:nvPr/>
            </p:nvSpPr>
            <p:spPr bwMode="auto">
              <a:xfrm flipV="1">
                <a:off x="3033" y="2044"/>
                <a:ext cx="49" cy="459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28" name="Line 83"/>
              <p:cNvSpPr>
                <a:spLocks noChangeShapeType="1"/>
              </p:cNvSpPr>
              <p:nvPr/>
            </p:nvSpPr>
            <p:spPr bwMode="auto">
              <a:xfrm>
                <a:off x="3082" y="2044"/>
                <a:ext cx="37" cy="1224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29" name="Line 84"/>
              <p:cNvSpPr>
                <a:spLocks noChangeShapeType="1"/>
              </p:cNvSpPr>
              <p:nvPr/>
            </p:nvSpPr>
            <p:spPr bwMode="auto">
              <a:xfrm flipV="1">
                <a:off x="3119" y="3027"/>
                <a:ext cx="36" cy="241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30" name="Line 85"/>
              <p:cNvSpPr>
                <a:spLocks noChangeShapeType="1"/>
              </p:cNvSpPr>
              <p:nvPr/>
            </p:nvSpPr>
            <p:spPr bwMode="auto">
              <a:xfrm>
                <a:off x="3155" y="3027"/>
                <a:ext cx="37" cy="219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31" name="Line 86"/>
              <p:cNvSpPr>
                <a:spLocks noChangeShapeType="1"/>
              </p:cNvSpPr>
              <p:nvPr/>
            </p:nvSpPr>
            <p:spPr bwMode="auto">
              <a:xfrm flipV="1">
                <a:off x="3192" y="3224"/>
                <a:ext cx="49" cy="22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32" name="Line 87"/>
              <p:cNvSpPr>
                <a:spLocks noChangeShapeType="1"/>
              </p:cNvSpPr>
              <p:nvPr/>
            </p:nvSpPr>
            <p:spPr bwMode="auto">
              <a:xfrm>
                <a:off x="3241" y="3224"/>
                <a:ext cx="37" cy="131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33" name="Line 88"/>
              <p:cNvSpPr>
                <a:spLocks noChangeShapeType="1"/>
              </p:cNvSpPr>
              <p:nvPr/>
            </p:nvSpPr>
            <p:spPr bwMode="auto">
              <a:xfrm flipV="1">
                <a:off x="3278" y="3180"/>
                <a:ext cx="36" cy="175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34" name="Line 89"/>
              <p:cNvSpPr>
                <a:spLocks noChangeShapeType="1"/>
              </p:cNvSpPr>
              <p:nvPr/>
            </p:nvSpPr>
            <p:spPr bwMode="auto">
              <a:xfrm flipV="1">
                <a:off x="3314" y="2099"/>
                <a:ext cx="37" cy="1081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35" name="Line 90"/>
              <p:cNvSpPr>
                <a:spLocks noChangeShapeType="1"/>
              </p:cNvSpPr>
              <p:nvPr/>
            </p:nvSpPr>
            <p:spPr bwMode="auto">
              <a:xfrm>
                <a:off x="3351" y="2099"/>
                <a:ext cx="37" cy="66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36" name="Line 91"/>
              <p:cNvSpPr>
                <a:spLocks noChangeShapeType="1"/>
              </p:cNvSpPr>
              <p:nvPr/>
            </p:nvSpPr>
            <p:spPr bwMode="auto">
              <a:xfrm>
                <a:off x="3388" y="2165"/>
                <a:ext cx="48" cy="87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37" name="Line 92"/>
              <p:cNvSpPr>
                <a:spLocks noChangeShapeType="1"/>
              </p:cNvSpPr>
              <p:nvPr/>
            </p:nvSpPr>
            <p:spPr bwMode="auto">
              <a:xfrm>
                <a:off x="3436" y="2252"/>
                <a:ext cx="37" cy="874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38" name="Line 93"/>
              <p:cNvSpPr>
                <a:spLocks noChangeShapeType="1"/>
              </p:cNvSpPr>
              <p:nvPr/>
            </p:nvSpPr>
            <p:spPr bwMode="auto">
              <a:xfrm flipV="1">
                <a:off x="3473" y="2656"/>
                <a:ext cx="37" cy="470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39" name="Line 94"/>
              <p:cNvSpPr>
                <a:spLocks noChangeShapeType="1"/>
              </p:cNvSpPr>
              <p:nvPr/>
            </p:nvSpPr>
            <p:spPr bwMode="auto">
              <a:xfrm>
                <a:off x="3510" y="2656"/>
                <a:ext cx="36" cy="426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40" name="Line 95"/>
              <p:cNvSpPr>
                <a:spLocks noChangeShapeType="1"/>
              </p:cNvSpPr>
              <p:nvPr/>
            </p:nvSpPr>
            <p:spPr bwMode="auto">
              <a:xfrm flipV="1">
                <a:off x="3546" y="2743"/>
                <a:ext cx="49" cy="339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41" name="Line 96"/>
              <p:cNvSpPr>
                <a:spLocks noChangeShapeType="1"/>
              </p:cNvSpPr>
              <p:nvPr/>
            </p:nvSpPr>
            <p:spPr bwMode="auto">
              <a:xfrm>
                <a:off x="3595" y="2743"/>
                <a:ext cx="37" cy="536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42" name="Line 97"/>
              <p:cNvSpPr>
                <a:spLocks noChangeShapeType="1"/>
              </p:cNvSpPr>
              <p:nvPr/>
            </p:nvSpPr>
            <p:spPr bwMode="auto">
              <a:xfrm flipV="1">
                <a:off x="3632" y="2427"/>
                <a:ext cx="37" cy="852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43" name="Line 98"/>
              <p:cNvSpPr>
                <a:spLocks noChangeShapeType="1"/>
              </p:cNvSpPr>
              <p:nvPr/>
            </p:nvSpPr>
            <p:spPr bwMode="auto">
              <a:xfrm flipV="1">
                <a:off x="3669" y="2350"/>
                <a:ext cx="36" cy="77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44" name="Line 99"/>
              <p:cNvSpPr>
                <a:spLocks noChangeShapeType="1"/>
              </p:cNvSpPr>
              <p:nvPr/>
            </p:nvSpPr>
            <p:spPr bwMode="auto">
              <a:xfrm>
                <a:off x="3705" y="2350"/>
                <a:ext cx="37" cy="120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45" name="Line 100"/>
              <p:cNvSpPr>
                <a:spLocks noChangeShapeType="1"/>
              </p:cNvSpPr>
              <p:nvPr/>
            </p:nvSpPr>
            <p:spPr bwMode="auto">
              <a:xfrm flipV="1">
                <a:off x="3742" y="2132"/>
                <a:ext cx="49" cy="338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46" name="Line 101"/>
              <p:cNvSpPr>
                <a:spLocks noChangeShapeType="1"/>
              </p:cNvSpPr>
              <p:nvPr/>
            </p:nvSpPr>
            <p:spPr bwMode="auto">
              <a:xfrm>
                <a:off x="3791" y="2132"/>
                <a:ext cx="36" cy="1005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47" name="Line 102"/>
              <p:cNvSpPr>
                <a:spLocks noChangeShapeType="1"/>
              </p:cNvSpPr>
              <p:nvPr/>
            </p:nvSpPr>
            <p:spPr bwMode="auto">
              <a:xfrm>
                <a:off x="3827" y="3137"/>
                <a:ext cx="37" cy="87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48" name="Line 103"/>
              <p:cNvSpPr>
                <a:spLocks noChangeShapeType="1"/>
              </p:cNvSpPr>
              <p:nvPr/>
            </p:nvSpPr>
            <p:spPr bwMode="auto">
              <a:xfrm flipV="1">
                <a:off x="3864" y="3202"/>
                <a:ext cx="37" cy="22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49" name="Line 104"/>
              <p:cNvSpPr>
                <a:spLocks noChangeShapeType="1"/>
              </p:cNvSpPr>
              <p:nvPr/>
            </p:nvSpPr>
            <p:spPr bwMode="auto">
              <a:xfrm flipV="1">
                <a:off x="3901" y="2612"/>
                <a:ext cx="49" cy="590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50" name="Line 105"/>
              <p:cNvSpPr>
                <a:spLocks noChangeShapeType="1"/>
              </p:cNvSpPr>
              <p:nvPr/>
            </p:nvSpPr>
            <p:spPr bwMode="auto">
              <a:xfrm>
                <a:off x="3950" y="2612"/>
                <a:ext cx="36" cy="186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51" name="Line 106"/>
              <p:cNvSpPr>
                <a:spLocks noChangeShapeType="1"/>
              </p:cNvSpPr>
              <p:nvPr/>
            </p:nvSpPr>
            <p:spPr bwMode="auto">
              <a:xfrm>
                <a:off x="3986" y="2798"/>
                <a:ext cx="37" cy="360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52" name="Line 107"/>
              <p:cNvSpPr>
                <a:spLocks noChangeShapeType="1"/>
              </p:cNvSpPr>
              <p:nvPr/>
            </p:nvSpPr>
            <p:spPr bwMode="auto">
              <a:xfrm flipV="1">
                <a:off x="4023" y="2285"/>
                <a:ext cx="37" cy="873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53" name="Line 108"/>
              <p:cNvSpPr>
                <a:spLocks noChangeShapeType="1"/>
              </p:cNvSpPr>
              <p:nvPr/>
            </p:nvSpPr>
            <p:spPr bwMode="auto">
              <a:xfrm>
                <a:off x="4060" y="2285"/>
                <a:ext cx="36" cy="207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54" name="Line 109"/>
              <p:cNvSpPr>
                <a:spLocks noChangeShapeType="1"/>
              </p:cNvSpPr>
              <p:nvPr/>
            </p:nvSpPr>
            <p:spPr bwMode="auto">
              <a:xfrm flipV="1">
                <a:off x="4096" y="2274"/>
                <a:ext cx="49" cy="218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55" name="Line 110"/>
              <p:cNvSpPr>
                <a:spLocks noChangeShapeType="1"/>
              </p:cNvSpPr>
              <p:nvPr/>
            </p:nvSpPr>
            <p:spPr bwMode="auto">
              <a:xfrm>
                <a:off x="4145" y="2274"/>
                <a:ext cx="37" cy="732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56" name="Line 111"/>
              <p:cNvSpPr>
                <a:spLocks noChangeShapeType="1"/>
              </p:cNvSpPr>
              <p:nvPr/>
            </p:nvSpPr>
            <p:spPr bwMode="auto">
              <a:xfrm>
                <a:off x="4182" y="3006"/>
                <a:ext cx="37" cy="131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57" name="Line 112"/>
              <p:cNvSpPr>
                <a:spLocks noChangeShapeType="1"/>
              </p:cNvSpPr>
              <p:nvPr/>
            </p:nvSpPr>
            <p:spPr bwMode="auto">
              <a:xfrm flipV="1">
                <a:off x="4219" y="2765"/>
                <a:ext cx="36" cy="372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58" name="Line 113"/>
              <p:cNvSpPr>
                <a:spLocks noChangeShapeType="1"/>
              </p:cNvSpPr>
              <p:nvPr/>
            </p:nvSpPr>
            <p:spPr bwMode="auto">
              <a:xfrm>
                <a:off x="4255" y="2765"/>
                <a:ext cx="49" cy="77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59" name="Line 114"/>
              <p:cNvSpPr>
                <a:spLocks noChangeShapeType="1"/>
              </p:cNvSpPr>
              <p:nvPr/>
            </p:nvSpPr>
            <p:spPr bwMode="auto">
              <a:xfrm>
                <a:off x="4304" y="2842"/>
                <a:ext cx="37" cy="76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60" name="Line 115"/>
              <p:cNvSpPr>
                <a:spLocks noChangeShapeType="1"/>
              </p:cNvSpPr>
              <p:nvPr/>
            </p:nvSpPr>
            <p:spPr bwMode="auto">
              <a:xfrm flipV="1">
                <a:off x="4341" y="2066"/>
                <a:ext cx="36" cy="852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61" name="Line 116"/>
              <p:cNvSpPr>
                <a:spLocks noChangeShapeType="1"/>
              </p:cNvSpPr>
              <p:nvPr/>
            </p:nvSpPr>
            <p:spPr bwMode="auto">
              <a:xfrm>
                <a:off x="4377" y="2066"/>
                <a:ext cx="37" cy="142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62" name="Line 117"/>
              <p:cNvSpPr>
                <a:spLocks noChangeShapeType="1"/>
              </p:cNvSpPr>
              <p:nvPr/>
            </p:nvSpPr>
            <p:spPr bwMode="auto">
              <a:xfrm>
                <a:off x="4414" y="2208"/>
                <a:ext cx="37" cy="372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63" name="Line 118"/>
              <p:cNvSpPr>
                <a:spLocks noChangeShapeType="1"/>
              </p:cNvSpPr>
              <p:nvPr/>
            </p:nvSpPr>
            <p:spPr bwMode="auto">
              <a:xfrm>
                <a:off x="4451" y="2580"/>
                <a:ext cx="49" cy="611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64" name="Line 119"/>
              <p:cNvSpPr>
                <a:spLocks noChangeShapeType="1"/>
              </p:cNvSpPr>
              <p:nvPr/>
            </p:nvSpPr>
            <p:spPr bwMode="auto">
              <a:xfrm flipV="1">
                <a:off x="4500" y="2973"/>
                <a:ext cx="36" cy="218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65" name="Line 120"/>
              <p:cNvSpPr>
                <a:spLocks noChangeShapeType="1"/>
              </p:cNvSpPr>
              <p:nvPr/>
            </p:nvSpPr>
            <p:spPr bwMode="auto">
              <a:xfrm flipV="1">
                <a:off x="4536" y="2907"/>
                <a:ext cx="37" cy="66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66" name="Line 121"/>
              <p:cNvSpPr>
                <a:spLocks noChangeShapeType="1"/>
              </p:cNvSpPr>
              <p:nvPr/>
            </p:nvSpPr>
            <p:spPr bwMode="auto">
              <a:xfrm flipV="1">
                <a:off x="4573" y="2285"/>
                <a:ext cx="37" cy="622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67" name="Line 122"/>
              <p:cNvSpPr>
                <a:spLocks noChangeShapeType="1"/>
              </p:cNvSpPr>
              <p:nvPr/>
            </p:nvSpPr>
            <p:spPr bwMode="auto">
              <a:xfrm>
                <a:off x="4610" y="2285"/>
                <a:ext cx="48" cy="721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68" name="Line 123"/>
              <p:cNvSpPr>
                <a:spLocks noChangeShapeType="1"/>
              </p:cNvSpPr>
              <p:nvPr/>
            </p:nvSpPr>
            <p:spPr bwMode="auto">
              <a:xfrm>
                <a:off x="4658" y="3006"/>
                <a:ext cx="37" cy="240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69" name="Line 124"/>
              <p:cNvSpPr>
                <a:spLocks noChangeShapeType="1"/>
              </p:cNvSpPr>
              <p:nvPr/>
            </p:nvSpPr>
            <p:spPr bwMode="auto">
              <a:xfrm flipV="1">
                <a:off x="4695" y="2252"/>
                <a:ext cx="37" cy="994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70" name="Line 125"/>
              <p:cNvSpPr>
                <a:spLocks noChangeShapeType="1"/>
              </p:cNvSpPr>
              <p:nvPr/>
            </p:nvSpPr>
            <p:spPr bwMode="auto">
              <a:xfrm>
                <a:off x="4732" y="2252"/>
                <a:ext cx="36" cy="207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71" name="Line 126"/>
              <p:cNvSpPr>
                <a:spLocks noChangeShapeType="1"/>
              </p:cNvSpPr>
              <p:nvPr/>
            </p:nvSpPr>
            <p:spPr bwMode="auto">
              <a:xfrm flipV="1">
                <a:off x="4768" y="2274"/>
                <a:ext cx="37" cy="185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72" name="Line 127"/>
              <p:cNvSpPr>
                <a:spLocks noChangeShapeType="1"/>
              </p:cNvSpPr>
              <p:nvPr/>
            </p:nvSpPr>
            <p:spPr bwMode="auto">
              <a:xfrm flipV="1">
                <a:off x="4805" y="2208"/>
                <a:ext cx="49" cy="66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73" name="Line 128"/>
              <p:cNvSpPr>
                <a:spLocks noChangeShapeType="1"/>
              </p:cNvSpPr>
              <p:nvPr/>
            </p:nvSpPr>
            <p:spPr bwMode="auto">
              <a:xfrm>
                <a:off x="4854" y="2208"/>
                <a:ext cx="37" cy="950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74" name="Line 129"/>
              <p:cNvSpPr>
                <a:spLocks noChangeShapeType="1"/>
              </p:cNvSpPr>
              <p:nvPr/>
            </p:nvSpPr>
            <p:spPr bwMode="auto">
              <a:xfrm flipV="1">
                <a:off x="4891" y="2470"/>
                <a:ext cx="36" cy="688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75" name="Line 130"/>
              <p:cNvSpPr>
                <a:spLocks noChangeShapeType="1"/>
              </p:cNvSpPr>
              <p:nvPr/>
            </p:nvSpPr>
            <p:spPr bwMode="auto">
              <a:xfrm>
                <a:off x="4927" y="2470"/>
                <a:ext cx="37" cy="776"/>
              </a:xfrm>
              <a:prstGeom prst="line">
                <a:avLst/>
              </a:prstGeom>
              <a:noFill/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76" name="Freeform 131"/>
              <p:cNvSpPr>
                <a:spLocks/>
              </p:cNvSpPr>
              <p:nvPr/>
            </p:nvSpPr>
            <p:spPr bwMode="auto">
              <a:xfrm>
                <a:off x="1115" y="2787"/>
                <a:ext cx="73" cy="66"/>
              </a:xfrm>
              <a:custGeom>
                <a:avLst/>
                <a:gdLst>
                  <a:gd name="T0" fmla="*/ 36 w 73"/>
                  <a:gd name="T1" fmla="*/ 0 h 66"/>
                  <a:gd name="T2" fmla="*/ 73 w 73"/>
                  <a:gd name="T3" fmla="*/ 33 h 66"/>
                  <a:gd name="T4" fmla="*/ 36 w 73"/>
                  <a:gd name="T5" fmla="*/ 66 h 66"/>
                  <a:gd name="T6" fmla="*/ 0 w 73"/>
                  <a:gd name="T7" fmla="*/ 33 h 66"/>
                  <a:gd name="T8" fmla="*/ 36 w 73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6">
                    <a:moveTo>
                      <a:pt x="36" y="0"/>
                    </a:moveTo>
                    <a:lnTo>
                      <a:pt x="73" y="33"/>
                    </a:lnTo>
                    <a:lnTo>
                      <a:pt x="36" y="66"/>
                    </a:lnTo>
                    <a:lnTo>
                      <a:pt x="0" y="33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77" name="Freeform 132"/>
              <p:cNvSpPr>
                <a:spLocks/>
              </p:cNvSpPr>
              <p:nvPr/>
            </p:nvSpPr>
            <p:spPr bwMode="auto">
              <a:xfrm>
                <a:off x="1151" y="2689"/>
                <a:ext cx="74" cy="65"/>
              </a:xfrm>
              <a:custGeom>
                <a:avLst/>
                <a:gdLst>
                  <a:gd name="T0" fmla="*/ 37 w 74"/>
                  <a:gd name="T1" fmla="*/ 0 h 65"/>
                  <a:gd name="T2" fmla="*/ 74 w 74"/>
                  <a:gd name="T3" fmla="*/ 33 h 65"/>
                  <a:gd name="T4" fmla="*/ 37 w 74"/>
                  <a:gd name="T5" fmla="*/ 65 h 65"/>
                  <a:gd name="T6" fmla="*/ 0 w 74"/>
                  <a:gd name="T7" fmla="*/ 33 h 65"/>
                  <a:gd name="T8" fmla="*/ 37 w 74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65">
                    <a:moveTo>
                      <a:pt x="37" y="0"/>
                    </a:moveTo>
                    <a:lnTo>
                      <a:pt x="74" y="33"/>
                    </a:lnTo>
                    <a:lnTo>
                      <a:pt x="37" y="65"/>
                    </a:lnTo>
                    <a:lnTo>
                      <a:pt x="0" y="3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78" name="Freeform 133"/>
              <p:cNvSpPr>
                <a:spLocks/>
              </p:cNvSpPr>
              <p:nvPr/>
            </p:nvSpPr>
            <p:spPr bwMode="auto">
              <a:xfrm>
                <a:off x="1188" y="2154"/>
                <a:ext cx="73" cy="65"/>
              </a:xfrm>
              <a:custGeom>
                <a:avLst/>
                <a:gdLst>
                  <a:gd name="T0" fmla="*/ 37 w 73"/>
                  <a:gd name="T1" fmla="*/ 0 h 65"/>
                  <a:gd name="T2" fmla="*/ 73 w 73"/>
                  <a:gd name="T3" fmla="*/ 32 h 65"/>
                  <a:gd name="T4" fmla="*/ 37 w 73"/>
                  <a:gd name="T5" fmla="*/ 65 h 65"/>
                  <a:gd name="T6" fmla="*/ 0 w 73"/>
                  <a:gd name="T7" fmla="*/ 32 h 65"/>
                  <a:gd name="T8" fmla="*/ 37 w 73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5">
                    <a:moveTo>
                      <a:pt x="37" y="0"/>
                    </a:moveTo>
                    <a:lnTo>
                      <a:pt x="73" y="32"/>
                    </a:lnTo>
                    <a:lnTo>
                      <a:pt x="37" y="65"/>
                    </a:lnTo>
                    <a:lnTo>
                      <a:pt x="0" y="32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79" name="Freeform 134"/>
              <p:cNvSpPr>
                <a:spLocks/>
              </p:cNvSpPr>
              <p:nvPr/>
            </p:nvSpPr>
            <p:spPr bwMode="auto">
              <a:xfrm>
                <a:off x="1225" y="2383"/>
                <a:ext cx="73" cy="65"/>
              </a:xfrm>
              <a:custGeom>
                <a:avLst/>
                <a:gdLst>
                  <a:gd name="T0" fmla="*/ 36 w 73"/>
                  <a:gd name="T1" fmla="*/ 0 h 65"/>
                  <a:gd name="T2" fmla="*/ 73 w 73"/>
                  <a:gd name="T3" fmla="*/ 33 h 65"/>
                  <a:gd name="T4" fmla="*/ 36 w 73"/>
                  <a:gd name="T5" fmla="*/ 65 h 65"/>
                  <a:gd name="T6" fmla="*/ 0 w 73"/>
                  <a:gd name="T7" fmla="*/ 33 h 65"/>
                  <a:gd name="T8" fmla="*/ 36 w 73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5">
                    <a:moveTo>
                      <a:pt x="36" y="0"/>
                    </a:moveTo>
                    <a:lnTo>
                      <a:pt x="73" y="33"/>
                    </a:lnTo>
                    <a:lnTo>
                      <a:pt x="36" y="65"/>
                    </a:lnTo>
                    <a:lnTo>
                      <a:pt x="0" y="33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80" name="Freeform 135"/>
              <p:cNvSpPr>
                <a:spLocks/>
              </p:cNvSpPr>
              <p:nvPr/>
            </p:nvSpPr>
            <p:spPr bwMode="auto">
              <a:xfrm>
                <a:off x="1273" y="2984"/>
                <a:ext cx="74" cy="65"/>
              </a:xfrm>
              <a:custGeom>
                <a:avLst/>
                <a:gdLst>
                  <a:gd name="T0" fmla="*/ 37 w 74"/>
                  <a:gd name="T1" fmla="*/ 0 h 65"/>
                  <a:gd name="T2" fmla="*/ 74 w 74"/>
                  <a:gd name="T3" fmla="*/ 32 h 65"/>
                  <a:gd name="T4" fmla="*/ 37 w 74"/>
                  <a:gd name="T5" fmla="*/ 65 h 65"/>
                  <a:gd name="T6" fmla="*/ 0 w 74"/>
                  <a:gd name="T7" fmla="*/ 32 h 65"/>
                  <a:gd name="T8" fmla="*/ 37 w 74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65">
                    <a:moveTo>
                      <a:pt x="37" y="0"/>
                    </a:moveTo>
                    <a:lnTo>
                      <a:pt x="74" y="32"/>
                    </a:lnTo>
                    <a:lnTo>
                      <a:pt x="37" y="65"/>
                    </a:lnTo>
                    <a:lnTo>
                      <a:pt x="0" y="32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81" name="Freeform 136"/>
              <p:cNvSpPr>
                <a:spLocks/>
              </p:cNvSpPr>
              <p:nvPr/>
            </p:nvSpPr>
            <p:spPr bwMode="auto">
              <a:xfrm>
                <a:off x="1310" y="2798"/>
                <a:ext cx="73" cy="66"/>
              </a:xfrm>
              <a:custGeom>
                <a:avLst/>
                <a:gdLst>
                  <a:gd name="T0" fmla="*/ 37 w 73"/>
                  <a:gd name="T1" fmla="*/ 0 h 66"/>
                  <a:gd name="T2" fmla="*/ 73 w 73"/>
                  <a:gd name="T3" fmla="*/ 33 h 66"/>
                  <a:gd name="T4" fmla="*/ 37 w 73"/>
                  <a:gd name="T5" fmla="*/ 66 h 66"/>
                  <a:gd name="T6" fmla="*/ 0 w 73"/>
                  <a:gd name="T7" fmla="*/ 33 h 66"/>
                  <a:gd name="T8" fmla="*/ 37 w 73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6">
                    <a:moveTo>
                      <a:pt x="37" y="0"/>
                    </a:moveTo>
                    <a:lnTo>
                      <a:pt x="73" y="33"/>
                    </a:lnTo>
                    <a:lnTo>
                      <a:pt x="37" y="66"/>
                    </a:lnTo>
                    <a:lnTo>
                      <a:pt x="0" y="3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82" name="Freeform 137"/>
              <p:cNvSpPr>
                <a:spLocks/>
              </p:cNvSpPr>
              <p:nvPr/>
            </p:nvSpPr>
            <p:spPr bwMode="auto">
              <a:xfrm>
                <a:off x="1347" y="2296"/>
                <a:ext cx="73" cy="65"/>
              </a:xfrm>
              <a:custGeom>
                <a:avLst/>
                <a:gdLst>
                  <a:gd name="T0" fmla="*/ 36 w 73"/>
                  <a:gd name="T1" fmla="*/ 0 h 65"/>
                  <a:gd name="T2" fmla="*/ 73 w 73"/>
                  <a:gd name="T3" fmla="*/ 32 h 65"/>
                  <a:gd name="T4" fmla="*/ 36 w 73"/>
                  <a:gd name="T5" fmla="*/ 65 h 65"/>
                  <a:gd name="T6" fmla="*/ 0 w 73"/>
                  <a:gd name="T7" fmla="*/ 32 h 65"/>
                  <a:gd name="T8" fmla="*/ 36 w 73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5">
                    <a:moveTo>
                      <a:pt x="36" y="0"/>
                    </a:moveTo>
                    <a:lnTo>
                      <a:pt x="73" y="32"/>
                    </a:lnTo>
                    <a:lnTo>
                      <a:pt x="36" y="65"/>
                    </a:lnTo>
                    <a:lnTo>
                      <a:pt x="0" y="32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83" name="Freeform 138"/>
              <p:cNvSpPr>
                <a:spLocks/>
              </p:cNvSpPr>
              <p:nvPr/>
            </p:nvSpPr>
            <p:spPr bwMode="auto">
              <a:xfrm>
                <a:off x="1383" y="2470"/>
                <a:ext cx="74" cy="66"/>
              </a:xfrm>
              <a:custGeom>
                <a:avLst/>
                <a:gdLst>
                  <a:gd name="T0" fmla="*/ 37 w 74"/>
                  <a:gd name="T1" fmla="*/ 0 h 66"/>
                  <a:gd name="T2" fmla="*/ 74 w 74"/>
                  <a:gd name="T3" fmla="*/ 33 h 66"/>
                  <a:gd name="T4" fmla="*/ 37 w 74"/>
                  <a:gd name="T5" fmla="*/ 66 h 66"/>
                  <a:gd name="T6" fmla="*/ 0 w 74"/>
                  <a:gd name="T7" fmla="*/ 33 h 66"/>
                  <a:gd name="T8" fmla="*/ 37 w 74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66">
                    <a:moveTo>
                      <a:pt x="37" y="0"/>
                    </a:moveTo>
                    <a:lnTo>
                      <a:pt x="74" y="33"/>
                    </a:lnTo>
                    <a:lnTo>
                      <a:pt x="37" y="66"/>
                    </a:lnTo>
                    <a:lnTo>
                      <a:pt x="0" y="3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84" name="Freeform 139"/>
              <p:cNvSpPr>
                <a:spLocks/>
              </p:cNvSpPr>
              <p:nvPr/>
            </p:nvSpPr>
            <p:spPr bwMode="auto">
              <a:xfrm>
                <a:off x="1420" y="2427"/>
                <a:ext cx="73" cy="65"/>
              </a:xfrm>
              <a:custGeom>
                <a:avLst/>
                <a:gdLst>
                  <a:gd name="T0" fmla="*/ 37 w 73"/>
                  <a:gd name="T1" fmla="*/ 0 h 65"/>
                  <a:gd name="T2" fmla="*/ 73 w 73"/>
                  <a:gd name="T3" fmla="*/ 32 h 65"/>
                  <a:gd name="T4" fmla="*/ 37 w 73"/>
                  <a:gd name="T5" fmla="*/ 65 h 65"/>
                  <a:gd name="T6" fmla="*/ 0 w 73"/>
                  <a:gd name="T7" fmla="*/ 32 h 65"/>
                  <a:gd name="T8" fmla="*/ 37 w 73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5">
                    <a:moveTo>
                      <a:pt x="37" y="0"/>
                    </a:moveTo>
                    <a:lnTo>
                      <a:pt x="73" y="32"/>
                    </a:lnTo>
                    <a:lnTo>
                      <a:pt x="37" y="65"/>
                    </a:lnTo>
                    <a:lnTo>
                      <a:pt x="0" y="32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85" name="Freeform 140"/>
              <p:cNvSpPr>
                <a:spLocks/>
              </p:cNvSpPr>
              <p:nvPr/>
            </p:nvSpPr>
            <p:spPr bwMode="auto">
              <a:xfrm>
                <a:off x="1469" y="2023"/>
                <a:ext cx="73" cy="65"/>
              </a:xfrm>
              <a:custGeom>
                <a:avLst/>
                <a:gdLst>
                  <a:gd name="T0" fmla="*/ 37 w 73"/>
                  <a:gd name="T1" fmla="*/ 0 h 65"/>
                  <a:gd name="T2" fmla="*/ 73 w 73"/>
                  <a:gd name="T3" fmla="*/ 32 h 65"/>
                  <a:gd name="T4" fmla="*/ 37 w 73"/>
                  <a:gd name="T5" fmla="*/ 65 h 65"/>
                  <a:gd name="T6" fmla="*/ 0 w 73"/>
                  <a:gd name="T7" fmla="*/ 32 h 65"/>
                  <a:gd name="T8" fmla="*/ 37 w 73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5">
                    <a:moveTo>
                      <a:pt x="37" y="0"/>
                    </a:moveTo>
                    <a:lnTo>
                      <a:pt x="73" y="32"/>
                    </a:lnTo>
                    <a:lnTo>
                      <a:pt x="37" y="65"/>
                    </a:lnTo>
                    <a:lnTo>
                      <a:pt x="0" y="32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86" name="Freeform 141"/>
              <p:cNvSpPr>
                <a:spLocks/>
              </p:cNvSpPr>
              <p:nvPr/>
            </p:nvSpPr>
            <p:spPr bwMode="auto">
              <a:xfrm>
                <a:off x="1506" y="2842"/>
                <a:ext cx="73" cy="65"/>
              </a:xfrm>
              <a:custGeom>
                <a:avLst/>
                <a:gdLst>
                  <a:gd name="T0" fmla="*/ 36 w 73"/>
                  <a:gd name="T1" fmla="*/ 0 h 65"/>
                  <a:gd name="T2" fmla="*/ 73 w 73"/>
                  <a:gd name="T3" fmla="*/ 32 h 65"/>
                  <a:gd name="T4" fmla="*/ 36 w 73"/>
                  <a:gd name="T5" fmla="*/ 65 h 65"/>
                  <a:gd name="T6" fmla="*/ 0 w 73"/>
                  <a:gd name="T7" fmla="*/ 32 h 65"/>
                  <a:gd name="T8" fmla="*/ 36 w 73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5">
                    <a:moveTo>
                      <a:pt x="36" y="0"/>
                    </a:moveTo>
                    <a:lnTo>
                      <a:pt x="73" y="32"/>
                    </a:lnTo>
                    <a:lnTo>
                      <a:pt x="36" y="65"/>
                    </a:lnTo>
                    <a:lnTo>
                      <a:pt x="0" y="32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87" name="Freeform 142"/>
              <p:cNvSpPr>
                <a:spLocks/>
              </p:cNvSpPr>
              <p:nvPr/>
            </p:nvSpPr>
            <p:spPr bwMode="auto">
              <a:xfrm>
                <a:off x="1542" y="2667"/>
                <a:ext cx="74" cy="65"/>
              </a:xfrm>
              <a:custGeom>
                <a:avLst/>
                <a:gdLst>
                  <a:gd name="T0" fmla="*/ 37 w 74"/>
                  <a:gd name="T1" fmla="*/ 0 h 65"/>
                  <a:gd name="T2" fmla="*/ 74 w 74"/>
                  <a:gd name="T3" fmla="*/ 33 h 65"/>
                  <a:gd name="T4" fmla="*/ 37 w 74"/>
                  <a:gd name="T5" fmla="*/ 65 h 65"/>
                  <a:gd name="T6" fmla="*/ 0 w 74"/>
                  <a:gd name="T7" fmla="*/ 33 h 65"/>
                  <a:gd name="T8" fmla="*/ 37 w 74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65">
                    <a:moveTo>
                      <a:pt x="37" y="0"/>
                    </a:moveTo>
                    <a:lnTo>
                      <a:pt x="74" y="33"/>
                    </a:lnTo>
                    <a:lnTo>
                      <a:pt x="37" y="65"/>
                    </a:lnTo>
                    <a:lnTo>
                      <a:pt x="0" y="3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88" name="Freeform 143"/>
              <p:cNvSpPr>
                <a:spLocks/>
              </p:cNvSpPr>
              <p:nvPr/>
            </p:nvSpPr>
            <p:spPr bwMode="auto">
              <a:xfrm>
                <a:off x="1579" y="3049"/>
                <a:ext cx="73" cy="66"/>
              </a:xfrm>
              <a:custGeom>
                <a:avLst/>
                <a:gdLst>
                  <a:gd name="T0" fmla="*/ 37 w 73"/>
                  <a:gd name="T1" fmla="*/ 0 h 66"/>
                  <a:gd name="T2" fmla="*/ 73 w 73"/>
                  <a:gd name="T3" fmla="*/ 33 h 66"/>
                  <a:gd name="T4" fmla="*/ 37 w 73"/>
                  <a:gd name="T5" fmla="*/ 66 h 66"/>
                  <a:gd name="T6" fmla="*/ 0 w 73"/>
                  <a:gd name="T7" fmla="*/ 33 h 66"/>
                  <a:gd name="T8" fmla="*/ 37 w 73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6">
                    <a:moveTo>
                      <a:pt x="37" y="0"/>
                    </a:moveTo>
                    <a:lnTo>
                      <a:pt x="73" y="33"/>
                    </a:lnTo>
                    <a:lnTo>
                      <a:pt x="37" y="66"/>
                    </a:lnTo>
                    <a:lnTo>
                      <a:pt x="0" y="3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89" name="Freeform 144"/>
              <p:cNvSpPr>
                <a:spLocks/>
              </p:cNvSpPr>
              <p:nvPr/>
            </p:nvSpPr>
            <p:spPr bwMode="auto">
              <a:xfrm>
                <a:off x="1628" y="2896"/>
                <a:ext cx="73" cy="66"/>
              </a:xfrm>
              <a:custGeom>
                <a:avLst/>
                <a:gdLst>
                  <a:gd name="T0" fmla="*/ 36 w 73"/>
                  <a:gd name="T1" fmla="*/ 0 h 66"/>
                  <a:gd name="T2" fmla="*/ 73 w 73"/>
                  <a:gd name="T3" fmla="*/ 33 h 66"/>
                  <a:gd name="T4" fmla="*/ 36 w 73"/>
                  <a:gd name="T5" fmla="*/ 66 h 66"/>
                  <a:gd name="T6" fmla="*/ 0 w 73"/>
                  <a:gd name="T7" fmla="*/ 33 h 66"/>
                  <a:gd name="T8" fmla="*/ 36 w 73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6">
                    <a:moveTo>
                      <a:pt x="36" y="0"/>
                    </a:moveTo>
                    <a:lnTo>
                      <a:pt x="73" y="33"/>
                    </a:lnTo>
                    <a:lnTo>
                      <a:pt x="36" y="66"/>
                    </a:lnTo>
                    <a:lnTo>
                      <a:pt x="0" y="33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90" name="Freeform 145"/>
              <p:cNvSpPr>
                <a:spLocks/>
              </p:cNvSpPr>
              <p:nvPr/>
            </p:nvSpPr>
            <p:spPr bwMode="auto">
              <a:xfrm>
                <a:off x="1664" y="2110"/>
                <a:ext cx="74" cy="65"/>
              </a:xfrm>
              <a:custGeom>
                <a:avLst/>
                <a:gdLst>
                  <a:gd name="T0" fmla="*/ 37 w 74"/>
                  <a:gd name="T1" fmla="*/ 0 h 65"/>
                  <a:gd name="T2" fmla="*/ 74 w 74"/>
                  <a:gd name="T3" fmla="*/ 33 h 65"/>
                  <a:gd name="T4" fmla="*/ 37 w 74"/>
                  <a:gd name="T5" fmla="*/ 65 h 65"/>
                  <a:gd name="T6" fmla="*/ 0 w 74"/>
                  <a:gd name="T7" fmla="*/ 33 h 65"/>
                  <a:gd name="T8" fmla="*/ 37 w 74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65">
                    <a:moveTo>
                      <a:pt x="37" y="0"/>
                    </a:moveTo>
                    <a:lnTo>
                      <a:pt x="74" y="33"/>
                    </a:lnTo>
                    <a:lnTo>
                      <a:pt x="37" y="65"/>
                    </a:lnTo>
                    <a:lnTo>
                      <a:pt x="0" y="3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91" name="Freeform 146"/>
              <p:cNvSpPr>
                <a:spLocks/>
              </p:cNvSpPr>
              <p:nvPr/>
            </p:nvSpPr>
            <p:spPr bwMode="auto">
              <a:xfrm>
                <a:off x="1701" y="3115"/>
                <a:ext cx="73" cy="65"/>
              </a:xfrm>
              <a:custGeom>
                <a:avLst/>
                <a:gdLst>
                  <a:gd name="T0" fmla="*/ 37 w 73"/>
                  <a:gd name="T1" fmla="*/ 0 h 65"/>
                  <a:gd name="T2" fmla="*/ 73 w 73"/>
                  <a:gd name="T3" fmla="*/ 32 h 65"/>
                  <a:gd name="T4" fmla="*/ 37 w 73"/>
                  <a:gd name="T5" fmla="*/ 65 h 65"/>
                  <a:gd name="T6" fmla="*/ 0 w 73"/>
                  <a:gd name="T7" fmla="*/ 32 h 65"/>
                  <a:gd name="T8" fmla="*/ 37 w 73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5">
                    <a:moveTo>
                      <a:pt x="37" y="0"/>
                    </a:moveTo>
                    <a:lnTo>
                      <a:pt x="73" y="32"/>
                    </a:lnTo>
                    <a:lnTo>
                      <a:pt x="37" y="65"/>
                    </a:lnTo>
                    <a:lnTo>
                      <a:pt x="0" y="32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92" name="Freeform 147"/>
              <p:cNvSpPr>
                <a:spLocks/>
              </p:cNvSpPr>
              <p:nvPr/>
            </p:nvSpPr>
            <p:spPr bwMode="auto">
              <a:xfrm>
                <a:off x="1738" y="2165"/>
                <a:ext cx="73" cy="65"/>
              </a:xfrm>
              <a:custGeom>
                <a:avLst/>
                <a:gdLst>
                  <a:gd name="T0" fmla="*/ 36 w 73"/>
                  <a:gd name="T1" fmla="*/ 0 h 65"/>
                  <a:gd name="T2" fmla="*/ 73 w 73"/>
                  <a:gd name="T3" fmla="*/ 32 h 65"/>
                  <a:gd name="T4" fmla="*/ 36 w 73"/>
                  <a:gd name="T5" fmla="*/ 65 h 65"/>
                  <a:gd name="T6" fmla="*/ 0 w 73"/>
                  <a:gd name="T7" fmla="*/ 32 h 65"/>
                  <a:gd name="T8" fmla="*/ 36 w 73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5">
                    <a:moveTo>
                      <a:pt x="36" y="0"/>
                    </a:moveTo>
                    <a:lnTo>
                      <a:pt x="73" y="32"/>
                    </a:lnTo>
                    <a:lnTo>
                      <a:pt x="36" y="65"/>
                    </a:lnTo>
                    <a:lnTo>
                      <a:pt x="0" y="32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93" name="Freeform 148"/>
              <p:cNvSpPr>
                <a:spLocks/>
              </p:cNvSpPr>
              <p:nvPr/>
            </p:nvSpPr>
            <p:spPr bwMode="auto">
              <a:xfrm>
                <a:off x="1774" y="2820"/>
                <a:ext cx="74" cy="65"/>
              </a:xfrm>
              <a:custGeom>
                <a:avLst/>
                <a:gdLst>
                  <a:gd name="T0" fmla="*/ 37 w 74"/>
                  <a:gd name="T1" fmla="*/ 0 h 65"/>
                  <a:gd name="T2" fmla="*/ 74 w 74"/>
                  <a:gd name="T3" fmla="*/ 33 h 65"/>
                  <a:gd name="T4" fmla="*/ 37 w 74"/>
                  <a:gd name="T5" fmla="*/ 65 h 65"/>
                  <a:gd name="T6" fmla="*/ 0 w 74"/>
                  <a:gd name="T7" fmla="*/ 33 h 65"/>
                  <a:gd name="T8" fmla="*/ 37 w 74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65">
                    <a:moveTo>
                      <a:pt x="37" y="0"/>
                    </a:moveTo>
                    <a:lnTo>
                      <a:pt x="74" y="33"/>
                    </a:lnTo>
                    <a:lnTo>
                      <a:pt x="37" y="65"/>
                    </a:lnTo>
                    <a:lnTo>
                      <a:pt x="0" y="3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94" name="Freeform 149"/>
              <p:cNvSpPr>
                <a:spLocks/>
              </p:cNvSpPr>
              <p:nvPr/>
            </p:nvSpPr>
            <p:spPr bwMode="auto">
              <a:xfrm>
                <a:off x="1823" y="2023"/>
                <a:ext cx="74" cy="65"/>
              </a:xfrm>
              <a:custGeom>
                <a:avLst/>
                <a:gdLst>
                  <a:gd name="T0" fmla="*/ 37 w 74"/>
                  <a:gd name="T1" fmla="*/ 0 h 65"/>
                  <a:gd name="T2" fmla="*/ 74 w 74"/>
                  <a:gd name="T3" fmla="*/ 32 h 65"/>
                  <a:gd name="T4" fmla="*/ 37 w 74"/>
                  <a:gd name="T5" fmla="*/ 65 h 65"/>
                  <a:gd name="T6" fmla="*/ 0 w 74"/>
                  <a:gd name="T7" fmla="*/ 32 h 65"/>
                  <a:gd name="T8" fmla="*/ 37 w 74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65">
                    <a:moveTo>
                      <a:pt x="37" y="0"/>
                    </a:moveTo>
                    <a:lnTo>
                      <a:pt x="74" y="32"/>
                    </a:lnTo>
                    <a:lnTo>
                      <a:pt x="37" y="65"/>
                    </a:lnTo>
                    <a:lnTo>
                      <a:pt x="0" y="32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95" name="Freeform 150"/>
              <p:cNvSpPr>
                <a:spLocks/>
              </p:cNvSpPr>
              <p:nvPr/>
            </p:nvSpPr>
            <p:spPr bwMode="auto">
              <a:xfrm>
                <a:off x="1860" y="2503"/>
                <a:ext cx="73" cy="66"/>
              </a:xfrm>
              <a:custGeom>
                <a:avLst/>
                <a:gdLst>
                  <a:gd name="T0" fmla="*/ 37 w 73"/>
                  <a:gd name="T1" fmla="*/ 0 h 66"/>
                  <a:gd name="T2" fmla="*/ 73 w 73"/>
                  <a:gd name="T3" fmla="*/ 33 h 66"/>
                  <a:gd name="T4" fmla="*/ 37 w 73"/>
                  <a:gd name="T5" fmla="*/ 66 h 66"/>
                  <a:gd name="T6" fmla="*/ 0 w 73"/>
                  <a:gd name="T7" fmla="*/ 33 h 66"/>
                  <a:gd name="T8" fmla="*/ 37 w 73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6">
                    <a:moveTo>
                      <a:pt x="37" y="0"/>
                    </a:moveTo>
                    <a:lnTo>
                      <a:pt x="73" y="33"/>
                    </a:lnTo>
                    <a:lnTo>
                      <a:pt x="37" y="66"/>
                    </a:lnTo>
                    <a:lnTo>
                      <a:pt x="0" y="3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96" name="Freeform 151"/>
              <p:cNvSpPr>
                <a:spLocks/>
              </p:cNvSpPr>
              <p:nvPr/>
            </p:nvSpPr>
            <p:spPr bwMode="auto">
              <a:xfrm>
                <a:off x="1897" y="3235"/>
                <a:ext cx="73" cy="65"/>
              </a:xfrm>
              <a:custGeom>
                <a:avLst/>
                <a:gdLst>
                  <a:gd name="T0" fmla="*/ 36 w 73"/>
                  <a:gd name="T1" fmla="*/ 0 h 65"/>
                  <a:gd name="T2" fmla="*/ 73 w 73"/>
                  <a:gd name="T3" fmla="*/ 33 h 65"/>
                  <a:gd name="T4" fmla="*/ 36 w 73"/>
                  <a:gd name="T5" fmla="*/ 65 h 65"/>
                  <a:gd name="T6" fmla="*/ 0 w 73"/>
                  <a:gd name="T7" fmla="*/ 33 h 65"/>
                  <a:gd name="T8" fmla="*/ 36 w 73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5">
                    <a:moveTo>
                      <a:pt x="36" y="0"/>
                    </a:moveTo>
                    <a:lnTo>
                      <a:pt x="73" y="33"/>
                    </a:lnTo>
                    <a:lnTo>
                      <a:pt x="36" y="65"/>
                    </a:lnTo>
                    <a:lnTo>
                      <a:pt x="0" y="33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97" name="Freeform 152"/>
              <p:cNvSpPr>
                <a:spLocks/>
              </p:cNvSpPr>
              <p:nvPr/>
            </p:nvSpPr>
            <p:spPr bwMode="auto">
              <a:xfrm>
                <a:off x="1933" y="2929"/>
                <a:ext cx="74" cy="66"/>
              </a:xfrm>
              <a:custGeom>
                <a:avLst/>
                <a:gdLst>
                  <a:gd name="T0" fmla="*/ 37 w 74"/>
                  <a:gd name="T1" fmla="*/ 0 h 66"/>
                  <a:gd name="T2" fmla="*/ 74 w 74"/>
                  <a:gd name="T3" fmla="*/ 33 h 66"/>
                  <a:gd name="T4" fmla="*/ 37 w 74"/>
                  <a:gd name="T5" fmla="*/ 66 h 66"/>
                  <a:gd name="T6" fmla="*/ 0 w 74"/>
                  <a:gd name="T7" fmla="*/ 33 h 66"/>
                  <a:gd name="T8" fmla="*/ 37 w 74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66">
                    <a:moveTo>
                      <a:pt x="37" y="0"/>
                    </a:moveTo>
                    <a:lnTo>
                      <a:pt x="74" y="33"/>
                    </a:lnTo>
                    <a:lnTo>
                      <a:pt x="37" y="66"/>
                    </a:lnTo>
                    <a:lnTo>
                      <a:pt x="0" y="3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98" name="Freeform 153"/>
              <p:cNvSpPr>
                <a:spLocks/>
              </p:cNvSpPr>
              <p:nvPr/>
            </p:nvSpPr>
            <p:spPr bwMode="auto">
              <a:xfrm>
                <a:off x="1982" y="2885"/>
                <a:ext cx="74" cy="66"/>
              </a:xfrm>
              <a:custGeom>
                <a:avLst/>
                <a:gdLst>
                  <a:gd name="T0" fmla="*/ 37 w 74"/>
                  <a:gd name="T1" fmla="*/ 0 h 66"/>
                  <a:gd name="T2" fmla="*/ 74 w 74"/>
                  <a:gd name="T3" fmla="*/ 33 h 66"/>
                  <a:gd name="T4" fmla="*/ 37 w 74"/>
                  <a:gd name="T5" fmla="*/ 66 h 66"/>
                  <a:gd name="T6" fmla="*/ 0 w 74"/>
                  <a:gd name="T7" fmla="*/ 33 h 66"/>
                  <a:gd name="T8" fmla="*/ 37 w 74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66">
                    <a:moveTo>
                      <a:pt x="37" y="0"/>
                    </a:moveTo>
                    <a:lnTo>
                      <a:pt x="74" y="33"/>
                    </a:lnTo>
                    <a:lnTo>
                      <a:pt x="37" y="66"/>
                    </a:lnTo>
                    <a:lnTo>
                      <a:pt x="0" y="3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99" name="Freeform 154"/>
              <p:cNvSpPr>
                <a:spLocks/>
              </p:cNvSpPr>
              <p:nvPr/>
            </p:nvSpPr>
            <p:spPr bwMode="auto">
              <a:xfrm>
                <a:off x="2019" y="2951"/>
                <a:ext cx="73" cy="65"/>
              </a:xfrm>
              <a:custGeom>
                <a:avLst/>
                <a:gdLst>
                  <a:gd name="T0" fmla="*/ 37 w 73"/>
                  <a:gd name="T1" fmla="*/ 0 h 65"/>
                  <a:gd name="T2" fmla="*/ 73 w 73"/>
                  <a:gd name="T3" fmla="*/ 33 h 65"/>
                  <a:gd name="T4" fmla="*/ 37 w 73"/>
                  <a:gd name="T5" fmla="*/ 65 h 65"/>
                  <a:gd name="T6" fmla="*/ 0 w 73"/>
                  <a:gd name="T7" fmla="*/ 33 h 65"/>
                  <a:gd name="T8" fmla="*/ 37 w 73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5">
                    <a:moveTo>
                      <a:pt x="37" y="0"/>
                    </a:moveTo>
                    <a:lnTo>
                      <a:pt x="73" y="33"/>
                    </a:lnTo>
                    <a:lnTo>
                      <a:pt x="37" y="65"/>
                    </a:lnTo>
                    <a:lnTo>
                      <a:pt x="0" y="3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00" name="Freeform 155"/>
              <p:cNvSpPr>
                <a:spLocks/>
              </p:cNvSpPr>
              <p:nvPr/>
            </p:nvSpPr>
            <p:spPr bwMode="auto">
              <a:xfrm>
                <a:off x="2056" y="3104"/>
                <a:ext cx="73" cy="65"/>
              </a:xfrm>
              <a:custGeom>
                <a:avLst/>
                <a:gdLst>
                  <a:gd name="T0" fmla="*/ 36 w 73"/>
                  <a:gd name="T1" fmla="*/ 0 h 65"/>
                  <a:gd name="T2" fmla="*/ 73 w 73"/>
                  <a:gd name="T3" fmla="*/ 33 h 65"/>
                  <a:gd name="T4" fmla="*/ 36 w 73"/>
                  <a:gd name="T5" fmla="*/ 65 h 65"/>
                  <a:gd name="T6" fmla="*/ 0 w 73"/>
                  <a:gd name="T7" fmla="*/ 33 h 65"/>
                  <a:gd name="T8" fmla="*/ 36 w 73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5">
                    <a:moveTo>
                      <a:pt x="36" y="0"/>
                    </a:moveTo>
                    <a:lnTo>
                      <a:pt x="73" y="33"/>
                    </a:lnTo>
                    <a:lnTo>
                      <a:pt x="36" y="65"/>
                    </a:lnTo>
                    <a:lnTo>
                      <a:pt x="0" y="33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01" name="Freeform 156"/>
              <p:cNvSpPr>
                <a:spLocks/>
              </p:cNvSpPr>
              <p:nvPr/>
            </p:nvSpPr>
            <p:spPr bwMode="auto">
              <a:xfrm>
                <a:off x="2092" y="2219"/>
                <a:ext cx="74" cy="66"/>
              </a:xfrm>
              <a:custGeom>
                <a:avLst/>
                <a:gdLst>
                  <a:gd name="T0" fmla="*/ 37 w 74"/>
                  <a:gd name="T1" fmla="*/ 0 h 66"/>
                  <a:gd name="T2" fmla="*/ 74 w 74"/>
                  <a:gd name="T3" fmla="*/ 33 h 66"/>
                  <a:gd name="T4" fmla="*/ 37 w 74"/>
                  <a:gd name="T5" fmla="*/ 66 h 66"/>
                  <a:gd name="T6" fmla="*/ 0 w 74"/>
                  <a:gd name="T7" fmla="*/ 33 h 66"/>
                  <a:gd name="T8" fmla="*/ 37 w 74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66">
                    <a:moveTo>
                      <a:pt x="37" y="0"/>
                    </a:moveTo>
                    <a:lnTo>
                      <a:pt x="74" y="33"/>
                    </a:lnTo>
                    <a:lnTo>
                      <a:pt x="37" y="66"/>
                    </a:lnTo>
                    <a:lnTo>
                      <a:pt x="0" y="3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02" name="Freeform 157"/>
              <p:cNvSpPr>
                <a:spLocks/>
              </p:cNvSpPr>
              <p:nvPr/>
            </p:nvSpPr>
            <p:spPr bwMode="auto">
              <a:xfrm>
                <a:off x="2129" y="2372"/>
                <a:ext cx="73" cy="66"/>
              </a:xfrm>
              <a:custGeom>
                <a:avLst/>
                <a:gdLst>
                  <a:gd name="T0" fmla="*/ 37 w 73"/>
                  <a:gd name="T1" fmla="*/ 0 h 66"/>
                  <a:gd name="T2" fmla="*/ 73 w 73"/>
                  <a:gd name="T3" fmla="*/ 33 h 66"/>
                  <a:gd name="T4" fmla="*/ 37 w 73"/>
                  <a:gd name="T5" fmla="*/ 66 h 66"/>
                  <a:gd name="T6" fmla="*/ 0 w 73"/>
                  <a:gd name="T7" fmla="*/ 33 h 66"/>
                  <a:gd name="T8" fmla="*/ 37 w 73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6">
                    <a:moveTo>
                      <a:pt x="37" y="0"/>
                    </a:moveTo>
                    <a:lnTo>
                      <a:pt x="73" y="33"/>
                    </a:lnTo>
                    <a:lnTo>
                      <a:pt x="37" y="66"/>
                    </a:lnTo>
                    <a:lnTo>
                      <a:pt x="0" y="3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03" name="Freeform 158"/>
              <p:cNvSpPr>
                <a:spLocks/>
              </p:cNvSpPr>
              <p:nvPr/>
            </p:nvSpPr>
            <p:spPr bwMode="auto">
              <a:xfrm>
                <a:off x="2178" y="3027"/>
                <a:ext cx="73" cy="66"/>
              </a:xfrm>
              <a:custGeom>
                <a:avLst/>
                <a:gdLst>
                  <a:gd name="T0" fmla="*/ 36 w 73"/>
                  <a:gd name="T1" fmla="*/ 0 h 66"/>
                  <a:gd name="T2" fmla="*/ 73 w 73"/>
                  <a:gd name="T3" fmla="*/ 33 h 66"/>
                  <a:gd name="T4" fmla="*/ 36 w 73"/>
                  <a:gd name="T5" fmla="*/ 66 h 66"/>
                  <a:gd name="T6" fmla="*/ 0 w 73"/>
                  <a:gd name="T7" fmla="*/ 33 h 66"/>
                  <a:gd name="T8" fmla="*/ 36 w 73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6">
                    <a:moveTo>
                      <a:pt x="36" y="0"/>
                    </a:moveTo>
                    <a:lnTo>
                      <a:pt x="73" y="33"/>
                    </a:lnTo>
                    <a:lnTo>
                      <a:pt x="36" y="66"/>
                    </a:lnTo>
                    <a:lnTo>
                      <a:pt x="0" y="33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04" name="Freeform 159"/>
              <p:cNvSpPr>
                <a:spLocks/>
              </p:cNvSpPr>
              <p:nvPr/>
            </p:nvSpPr>
            <p:spPr bwMode="auto">
              <a:xfrm>
                <a:off x="2214" y="2427"/>
                <a:ext cx="74" cy="65"/>
              </a:xfrm>
              <a:custGeom>
                <a:avLst/>
                <a:gdLst>
                  <a:gd name="T0" fmla="*/ 37 w 74"/>
                  <a:gd name="T1" fmla="*/ 0 h 65"/>
                  <a:gd name="T2" fmla="*/ 74 w 74"/>
                  <a:gd name="T3" fmla="*/ 32 h 65"/>
                  <a:gd name="T4" fmla="*/ 37 w 74"/>
                  <a:gd name="T5" fmla="*/ 65 h 65"/>
                  <a:gd name="T6" fmla="*/ 0 w 74"/>
                  <a:gd name="T7" fmla="*/ 32 h 65"/>
                  <a:gd name="T8" fmla="*/ 37 w 74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65">
                    <a:moveTo>
                      <a:pt x="37" y="0"/>
                    </a:moveTo>
                    <a:lnTo>
                      <a:pt x="74" y="32"/>
                    </a:lnTo>
                    <a:lnTo>
                      <a:pt x="37" y="65"/>
                    </a:lnTo>
                    <a:lnTo>
                      <a:pt x="0" y="32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05" name="Freeform 160"/>
              <p:cNvSpPr>
                <a:spLocks/>
              </p:cNvSpPr>
              <p:nvPr/>
            </p:nvSpPr>
            <p:spPr bwMode="auto">
              <a:xfrm>
                <a:off x="2251" y="2645"/>
                <a:ext cx="73" cy="66"/>
              </a:xfrm>
              <a:custGeom>
                <a:avLst/>
                <a:gdLst>
                  <a:gd name="T0" fmla="*/ 37 w 73"/>
                  <a:gd name="T1" fmla="*/ 0 h 66"/>
                  <a:gd name="T2" fmla="*/ 73 w 73"/>
                  <a:gd name="T3" fmla="*/ 33 h 66"/>
                  <a:gd name="T4" fmla="*/ 37 w 73"/>
                  <a:gd name="T5" fmla="*/ 66 h 66"/>
                  <a:gd name="T6" fmla="*/ 0 w 73"/>
                  <a:gd name="T7" fmla="*/ 33 h 66"/>
                  <a:gd name="T8" fmla="*/ 37 w 73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6">
                    <a:moveTo>
                      <a:pt x="37" y="0"/>
                    </a:moveTo>
                    <a:lnTo>
                      <a:pt x="73" y="33"/>
                    </a:lnTo>
                    <a:lnTo>
                      <a:pt x="37" y="66"/>
                    </a:lnTo>
                    <a:lnTo>
                      <a:pt x="0" y="3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06" name="Freeform 161"/>
              <p:cNvSpPr>
                <a:spLocks/>
              </p:cNvSpPr>
              <p:nvPr/>
            </p:nvSpPr>
            <p:spPr bwMode="auto">
              <a:xfrm>
                <a:off x="2288" y="2099"/>
                <a:ext cx="73" cy="66"/>
              </a:xfrm>
              <a:custGeom>
                <a:avLst/>
                <a:gdLst>
                  <a:gd name="T0" fmla="*/ 36 w 73"/>
                  <a:gd name="T1" fmla="*/ 0 h 66"/>
                  <a:gd name="T2" fmla="*/ 73 w 73"/>
                  <a:gd name="T3" fmla="*/ 33 h 66"/>
                  <a:gd name="T4" fmla="*/ 36 w 73"/>
                  <a:gd name="T5" fmla="*/ 66 h 66"/>
                  <a:gd name="T6" fmla="*/ 0 w 73"/>
                  <a:gd name="T7" fmla="*/ 33 h 66"/>
                  <a:gd name="T8" fmla="*/ 36 w 73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6">
                    <a:moveTo>
                      <a:pt x="36" y="0"/>
                    </a:moveTo>
                    <a:lnTo>
                      <a:pt x="73" y="33"/>
                    </a:lnTo>
                    <a:lnTo>
                      <a:pt x="36" y="66"/>
                    </a:lnTo>
                    <a:lnTo>
                      <a:pt x="0" y="33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07" name="Freeform 162"/>
              <p:cNvSpPr>
                <a:spLocks/>
              </p:cNvSpPr>
              <p:nvPr/>
            </p:nvSpPr>
            <p:spPr bwMode="auto">
              <a:xfrm>
                <a:off x="2337" y="2842"/>
                <a:ext cx="73" cy="65"/>
              </a:xfrm>
              <a:custGeom>
                <a:avLst/>
                <a:gdLst>
                  <a:gd name="T0" fmla="*/ 36 w 73"/>
                  <a:gd name="T1" fmla="*/ 0 h 65"/>
                  <a:gd name="T2" fmla="*/ 73 w 73"/>
                  <a:gd name="T3" fmla="*/ 32 h 65"/>
                  <a:gd name="T4" fmla="*/ 36 w 73"/>
                  <a:gd name="T5" fmla="*/ 65 h 65"/>
                  <a:gd name="T6" fmla="*/ 0 w 73"/>
                  <a:gd name="T7" fmla="*/ 32 h 65"/>
                  <a:gd name="T8" fmla="*/ 36 w 73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5">
                    <a:moveTo>
                      <a:pt x="36" y="0"/>
                    </a:moveTo>
                    <a:lnTo>
                      <a:pt x="73" y="32"/>
                    </a:lnTo>
                    <a:lnTo>
                      <a:pt x="36" y="65"/>
                    </a:lnTo>
                    <a:lnTo>
                      <a:pt x="0" y="32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08" name="Freeform 163"/>
              <p:cNvSpPr>
                <a:spLocks/>
              </p:cNvSpPr>
              <p:nvPr/>
            </p:nvSpPr>
            <p:spPr bwMode="auto">
              <a:xfrm>
                <a:off x="2373" y="2678"/>
                <a:ext cx="74" cy="65"/>
              </a:xfrm>
              <a:custGeom>
                <a:avLst/>
                <a:gdLst>
                  <a:gd name="T0" fmla="*/ 37 w 74"/>
                  <a:gd name="T1" fmla="*/ 0 h 65"/>
                  <a:gd name="T2" fmla="*/ 74 w 74"/>
                  <a:gd name="T3" fmla="*/ 33 h 65"/>
                  <a:gd name="T4" fmla="*/ 37 w 74"/>
                  <a:gd name="T5" fmla="*/ 65 h 65"/>
                  <a:gd name="T6" fmla="*/ 0 w 74"/>
                  <a:gd name="T7" fmla="*/ 33 h 65"/>
                  <a:gd name="T8" fmla="*/ 37 w 74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65">
                    <a:moveTo>
                      <a:pt x="37" y="0"/>
                    </a:moveTo>
                    <a:lnTo>
                      <a:pt x="74" y="33"/>
                    </a:lnTo>
                    <a:lnTo>
                      <a:pt x="37" y="65"/>
                    </a:lnTo>
                    <a:lnTo>
                      <a:pt x="0" y="3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09" name="Freeform 164"/>
              <p:cNvSpPr>
                <a:spLocks/>
              </p:cNvSpPr>
              <p:nvPr/>
            </p:nvSpPr>
            <p:spPr bwMode="auto">
              <a:xfrm>
                <a:off x="2410" y="3279"/>
                <a:ext cx="73" cy="65"/>
              </a:xfrm>
              <a:custGeom>
                <a:avLst/>
                <a:gdLst>
                  <a:gd name="T0" fmla="*/ 37 w 73"/>
                  <a:gd name="T1" fmla="*/ 0 h 65"/>
                  <a:gd name="T2" fmla="*/ 73 w 73"/>
                  <a:gd name="T3" fmla="*/ 32 h 65"/>
                  <a:gd name="T4" fmla="*/ 37 w 73"/>
                  <a:gd name="T5" fmla="*/ 65 h 65"/>
                  <a:gd name="T6" fmla="*/ 0 w 73"/>
                  <a:gd name="T7" fmla="*/ 32 h 65"/>
                  <a:gd name="T8" fmla="*/ 37 w 73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5">
                    <a:moveTo>
                      <a:pt x="37" y="0"/>
                    </a:moveTo>
                    <a:lnTo>
                      <a:pt x="73" y="32"/>
                    </a:lnTo>
                    <a:lnTo>
                      <a:pt x="37" y="65"/>
                    </a:lnTo>
                    <a:lnTo>
                      <a:pt x="0" y="32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10" name="Freeform 165"/>
              <p:cNvSpPr>
                <a:spLocks/>
              </p:cNvSpPr>
              <p:nvPr/>
            </p:nvSpPr>
            <p:spPr bwMode="auto">
              <a:xfrm>
                <a:off x="2447" y="2525"/>
                <a:ext cx="73" cy="65"/>
              </a:xfrm>
              <a:custGeom>
                <a:avLst/>
                <a:gdLst>
                  <a:gd name="T0" fmla="*/ 36 w 73"/>
                  <a:gd name="T1" fmla="*/ 0 h 65"/>
                  <a:gd name="T2" fmla="*/ 73 w 73"/>
                  <a:gd name="T3" fmla="*/ 33 h 65"/>
                  <a:gd name="T4" fmla="*/ 36 w 73"/>
                  <a:gd name="T5" fmla="*/ 65 h 65"/>
                  <a:gd name="T6" fmla="*/ 0 w 73"/>
                  <a:gd name="T7" fmla="*/ 33 h 65"/>
                  <a:gd name="T8" fmla="*/ 36 w 73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5">
                    <a:moveTo>
                      <a:pt x="36" y="0"/>
                    </a:moveTo>
                    <a:lnTo>
                      <a:pt x="73" y="33"/>
                    </a:lnTo>
                    <a:lnTo>
                      <a:pt x="36" y="65"/>
                    </a:lnTo>
                    <a:lnTo>
                      <a:pt x="0" y="33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11" name="Freeform 166"/>
              <p:cNvSpPr>
                <a:spLocks/>
              </p:cNvSpPr>
              <p:nvPr/>
            </p:nvSpPr>
            <p:spPr bwMode="auto">
              <a:xfrm>
                <a:off x="2483" y="3147"/>
                <a:ext cx="74" cy="66"/>
              </a:xfrm>
              <a:custGeom>
                <a:avLst/>
                <a:gdLst>
                  <a:gd name="T0" fmla="*/ 37 w 74"/>
                  <a:gd name="T1" fmla="*/ 0 h 66"/>
                  <a:gd name="T2" fmla="*/ 74 w 74"/>
                  <a:gd name="T3" fmla="*/ 33 h 66"/>
                  <a:gd name="T4" fmla="*/ 37 w 74"/>
                  <a:gd name="T5" fmla="*/ 66 h 66"/>
                  <a:gd name="T6" fmla="*/ 0 w 74"/>
                  <a:gd name="T7" fmla="*/ 33 h 66"/>
                  <a:gd name="T8" fmla="*/ 37 w 74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66">
                    <a:moveTo>
                      <a:pt x="37" y="0"/>
                    </a:moveTo>
                    <a:lnTo>
                      <a:pt x="74" y="33"/>
                    </a:lnTo>
                    <a:lnTo>
                      <a:pt x="37" y="66"/>
                    </a:lnTo>
                    <a:lnTo>
                      <a:pt x="0" y="3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12" name="Freeform 167"/>
              <p:cNvSpPr>
                <a:spLocks/>
              </p:cNvSpPr>
              <p:nvPr/>
            </p:nvSpPr>
            <p:spPr bwMode="auto">
              <a:xfrm>
                <a:off x="2532" y="2656"/>
                <a:ext cx="73" cy="66"/>
              </a:xfrm>
              <a:custGeom>
                <a:avLst/>
                <a:gdLst>
                  <a:gd name="T0" fmla="*/ 37 w 73"/>
                  <a:gd name="T1" fmla="*/ 0 h 66"/>
                  <a:gd name="T2" fmla="*/ 73 w 73"/>
                  <a:gd name="T3" fmla="*/ 33 h 66"/>
                  <a:gd name="T4" fmla="*/ 37 w 73"/>
                  <a:gd name="T5" fmla="*/ 66 h 66"/>
                  <a:gd name="T6" fmla="*/ 0 w 73"/>
                  <a:gd name="T7" fmla="*/ 33 h 66"/>
                  <a:gd name="T8" fmla="*/ 37 w 73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6">
                    <a:moveTo>
                      <a:pt x="37" y="0"/>
                    </a:moveTo>
                    <a:lnTo>
                      <a:pt x="73" y="33"/>
                    </a:lnTo>
                    <a:lnTo>
                      <a:pt x="37" y="66"/>
                    </a:lnTo>
                    <a:lnTo>
                      <a:pt x="0" y="3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13" name="Freeform 168"/>
              <p:cNvSpPr>
                <a:spLocks/>
              </p:cNvSpPr>
              <p:nvPr/>
            </p:nvSpPr>
            <p:spPr bwMode="auto">
              <a:xfrm>
                <a:off x="2569" y="3115"/>
                <a:ext cx="73" cy="65"/>
              </a:xfrm>
              <a:custGeom>
                <a:avLst/>
                <a:gdLst>
                  <a:gd name="T0" fmla="*/ 36 w 73"/>
                  <a:gd name="T1" fmla="*/ 0 h 65"/>
                  <a:gd name="T2" fmla="*/ 73 w 73"/>
                  <a:gd name="T3" fmla="*/ 32 h 65"/>
                  <a:gd name="T4" fmla="*/ 36 w 73"/>
                  <a:gd name="T5" fmla="*/ 65 h 65"/>
                  <a:gd name="T6" fmla="*/ 0 w 73"/>
                  <a:gd name="T7" fmla="*/ 32 h 65"/>
                  <a:gd name="T8" fmla="*/ 36 w 73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5">
                    <a:moveTo>
                      <a:pt x="36" y="0"/>
                    </a:moveTo>
                    <a:lnTo>
                      <a:pt x="73" y="32"/>
                    </a:lnTo>
                    <a:lnTo>
                      <a:pt x="36" y="65"/>
                    </a:lnTo>
                    <a:lnTo>
                      <a:pt x="0" y="32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14" name="Freeform 169"/>
              <p:cNvSpPr>
                <a:spLocks/>
              </p:cNvSpPr>
              <p:nvPr/>
            </p:nvSpPr>
            <p:spPr bwMode="auto">
              <a:xfrm>
                <a:off x="2605" y="2044"/>
                <a:ext cx="74" cy="66"/>
              </a:xfrm>
              <a:custGeom>
                <a:avLst/>
                <a:gdLst>
                  <a:gd name="T0" fmla="*/ 37 w 74"/>
                  <a:gd name="T1" fmla="*/ 0 h 66"/>
                  <a:gd name="T2" fmla="*/ 74 w 74"/>
                  <a:gd name="T3" fmla="*/ 33 h 66"/>
                  <a:gd name="T4" fmla="*/ 37 w 74"/>
                  <a:gd name="T5" fmla="*/ 66 h 66"/>
                  <a:gd name="T6" fmla="*/ 0 w 74"/>
                  <a:gd name="T7" fmla="*/ 33 h 66"/>
                  <a:gd name="T8" fmla="*/ 37 w 74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66">
                    <a:moveTo>
                      <a:pt x="37" y="0"/>
                    </a:moveTo>
                    <a:lnTo>
                      <a:pt x="74" y="33"/>
                    </a:lnTo>
                    <a:lnTo>
                      <a:pt x="37" y="66"/>
                    </a:lnTo>
                    <a:lnTo>
                      <a:pt x="0" y="3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15" name="Freeform 170"/>
              <p:cNvSpPr>
                <a:spLocks/>
              </p:cNvSpPr>
              <p:nvPr/>
            </p:nvSpPr>
            <p:spPr bwMode="auto">
              <a:xfrm>
                <a:off x="2642" y="2023"/>
                <a:ext cx="73" cy="65"/>
              </a:xfrm>
              <a:custGeom>
                <a:avLst/>
                <a:gdLst>
                  <a:gd name="T0" fmla="*/ 37 w 73"/>
                  <a:gd name="T1" fmla="*/ 0 h 65"/>
                  <a:gd name="T2" fmla="*/ 73 w 73"/>
                  <a:gd name="T3" fmla="*/ 32 h 65"/>
                  <a:gd name="T4" fmla="*/ 37 w 73"/>
                  <a:gd name="T5" fmla="*/ 65 h 65"/>
                  <a:gd name="T6" fmla="*/ 0 w 73"/>
                  <a:gd name="T7" fmla="*/ 32 h 65"/>
                  <a:gd name="T8" fmla="*/ 37 w 73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5">
                    <a:moveTo>
                      <a:pt x="37" y="0"/>
                    </a:moveTo>
                    <a:lnTo>
                      <a:pt x="73" y="32"/>
                    </a:lnTo>
                    <a:lnTo>
                      <a:pt x="37" y="65"/>
                    </a:lnTo>
                    <a:lnTo>
                      <a:pt x="0" y="32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16" name="Freeform 171"/>
              <p:cNvSpPr>
                <a:spLocks/>
              </p:cNvSpPr>
              <p:nvPr/>
            </p:nvSpPr>
            <p:spPr bwMode="auto">
              <a:xfrm>
                <a:off x="2691" y="2689"/>
                <a:ext cx="73" cy="65"/>
              </a:xfrm>
              <a:custGeom>
                <a:avLst/>
                <a:gdLst>
                  <a:gd name="T0" fmla="*/ 37 w 73"/>
                  <a:gd name="T1" fmla="*/ 0 h 65"/>
                  <a:gd name="T2" fmla="*/ 73 w 73"/>
                  <a:gd name="T3" fmla="*/ 33 h 65"/>
                  <a:gd name="T4" fmla="*/ 37 w 73"/>
                  <a:gd name="T5" fmla="*/ 65 h 65"/>
                  <a:gd name="T6" fmla="*/ 0 w 73"/>
                  <a:gd name="T7" fmla="*/ 33 h 65"/>
                  <a:gd name="T8" fmla="*/ 37 w 73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5">
                    <a:moveTo>
                      <a:pt x="37" y="0"/>
                    </a:moveTo>
                    <a:lnTo>
                      <a:pt x="73" y="33"/>
                    </a:lnTo>
                    <a:lnTo>
                      <a:pt x="37" y="65"/>
                    </a:lnTo>
                    <a:lnTo>
                      <a:pt x="0" y="3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17" name="Freeform 172"/>
              <p:cNvSpPr>
                <a:spLocks/>
              </p:cNvSpPr>
              <p:nvPr/>
            </p:nvSpPr>
            <p:spPr bwMode="auto">
              <a:xfrm>
                <a:off x="2728" y="2383"/>
                <a:ext cx="73" cy="65"/>
              </a:xfrm>
              <a:custGeom>
                <a:avLst/>
                <a:gdLst>
                  <a:gd name="T0" fmla="*/ 36 w 73"/>
                  <a:gd name="T1" fmla="*/ 0 h 65"/>
                  <a:gd name="T2" fmla="*/ 73 w 73"/>
                  <a:gd name="T3" fmla="*/ 33 h 65"/>
                  <a:gd name="T4" fmla="*/ 36 w 73"/>
                  <a:gd name="T5" fmla="*/ 65 h 65"/>
                  <a:gd name="T6" fmla="*/ 0 w 73"/>
                  <a:gd name="T7" fmla="*/ 33 h 65"/>
                  <a:gd name="T8" fmla="*/ 36 w 73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5">
                    <a:moveTo>
                      <a:pt x="36" y="0"/>
                    </a:moveTo>
                    <a:lnTo>
                      <a:pt x="73" y="33"/>
                    </a:lnTo>
                    <a:lnTo>
                      <a:pt x="36" y="65"/>
                    </a:lnTo>
                    <a:lnTo>
                      <a:pt x="0" y="33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18" name="Freeform 173"/>
              <p:cNvSpPr>
                <a:spLocks/>
              </p:cNvSpPr>
              <p:nvPr/>
            </p:nvSpPr>
            <p:spPr bwMode="auto">
              <a:xfrm>
                <a:off x="2764" y="3300"/>
                <a:ext cx="74" cy="66"/>
              </a:xfrm>
              <a:custGeom>
                <a:avLst/>
                <a:gdLst>
                  <a:gd name="T0" fmla="*/ 37 w 74"/>
                  <a:gd name="T1" fmla="*/ 0 h 66"/>
                  <a:gd name="T2" fmla="*/ 74 w 74"/>
                  <a:gd name="T3" fmla="*/ 33 h 66"/>
                  <a:gd name="T4" fmla="*/ 37 w 74"/>
                  <a:gd name="T5" fmla="*/ 66 h 66"/>
                  <a:gd name="T6" fmla="*/ 0 w 74"/>
                  <a:gd name="T7" fmla="*/ 33 h 66"/>
                  <a:gd name="T8" fmla="*/ 37 w 74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66">
                    <a:moveTo>
                      <a:pt x="37" y="0"/>
                    </a:moveTo>
                    <a:lnTo>
                      <a:pt x="74" y="33"/>
                    </a:lnTo>
                    <a:lnTo>
                      <a:pt x="37" y="66"/>
                    </a:lnTo>
                    <a:lnTo>
                      <a:pt x="0" y="3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19" name="Freeform 174"/>
              <p:cNvSpPr>
                <a:spLocks/>
              </p:cNvSpPr>
              <p:nvPr/>
            </p:nvSpPr>
            <p:spPr bwMode="auto">
              <a:xfrm>
                <a:off x="2801" y="2023"/>
                <a:ext cx="73" cy="65"/>
              </a:xfrm>
              <a:custGeom>
                <a:avLst/>
                <a:gdLst>
                  <a:gd name="T0" fmla="*/ 37 w 73"/>
                  <a:gd name="T1" fmla="*/ 0 h 65"/>
                  <a:gd name="T2" fmla="*/ 73 w 73"/>
                  <a:gd name="T3" fmla="*/ 32 h 65"/>
                  <a:gd name="T4" fmla="*/ 37 w 73"/>
                  <a:gd name="T5" fmla="*/ 65 h 65"/>
                  <a:gd name="T6" fmla="*/ 0 w 73"/>
                  <a:gd name="T7" fmla="*/ 32 h 65"/>
                  <a:gd name="T8" fmla="*/ 37 w 73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5">
                    <a:moveTo>
                      <a:pt x="37" y="0"/>
                    </a:moveTo>
                    <a:lnTo>
                      <a:pt x="73" y="32"/>
                    </a:lnTo>
                    <a:lnTo>
                      <a:pt x="37" y="65"/>
                    </a:lnTo>
                    <a:lnTo>
                      <a:pt x="0" y="32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20" name="Freeform 175"/>
              <p:cNvSpPr>
                <a:spLocks/>
              </p:cNvSpPr>
              <p:nvPr/>
            </p:nvSpPr>
            <p:spPr bwMode="auto">
              <a:xfrm>
                <a:off x="2838" y="2230"/>
                <a:ext cx="73" cy="66"/>
              </a:xfrm>
              <a:custGeom>
                <a:avLst/>
                <a:gdLst>
                  <a:gd name="T0" fmla="*/ 36 w 73"/>
                  <a:gd name="T1" fmla="*/ 0 h 66"/>
                  <a:gd name="T2" fmla="*/ 73 w 73"/>
                  <a:gd name="T3" fmla="*/ 33 h 66"/>
                  <a:gd name="T4" fmla="*/ 36 w 73"/>
                  <a:gd name="T5" fmla="*/ 66 h 66"/>
                  <a:gd name="T6" fmla="*/ 0 w 73"/>
                  <a:gd name="T7" fmla="*/ 33 h 66"/>
                  <a:gd name="T8" fmla="*/ 36 w 73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6">
                    <a:moveTo>
                      <a:pt x="36" y="0"/>
                    </a:moveTo>
                    <a:lnTo>
                      <a:pt x="73" y="33"/>
                    </a:lnTo>
                    <a:lnTo>
                      <a:pt x="36" y="66"/>
                    </a:lnTo>
                    <a:lnTo>
                      <a:pt x="0" y="33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21" name="Freeform 176"/>
              <p:cNvSpPr>
                <a:spLocks/>
              </p:cNvSpPr>
              <p:nvPr/>
            </p:nvSpPr>
            <p:spPr bwMode="auto">
              <a:xfrm>
                <a:off x="2887" y="2317"/>
                <a:ext cx="73" cy="66"/>
              </a:xfrm>
              <a:custGeom>
                <a:avLst/>
                <a:gdLst>
                  <a:gd name="T0" fmla="*/ 36 w 73"/>
                  <a:gd name="T1" fmla="*/ 0 h 66"/>
                  <a:gd name="T2" fmla="*/ 73 w 73"/>
                  <a:gd name="T3" fmla="*/ 33 h 66"/>
                  <a:gd name="T4" fmla="*/ 36 w 73"/>
                  <a:gd name="T5" fmla="*/ 66 h 66"/>
                  <a:gd name="T6" fmla="*/ 0 w 73"/>
                  <a:gd name="T7" fmla="*/ 33 h 66"/>
                  <a:gd name="T8" fmla="*/ 36 w 73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6">
                    <a:moveTo>
                      <a:pt x="36" y="0"/>
                    </a:moveTo>
                    <a:lnTo>
                      <a:pt x="73" y="33"/>
                    </a:lnTo>
                    <a:lnTo>
                      <a:pt x="36" y="66"/>
                    </a:lnTo>
                    <a:lnTo>
                      <a:pt x="0" y="33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22" name="Freeform 177"/>
              <p:cNvSpPr>
                <a:spLocks/>
              </p:cNvSpPr>
              <p:nvPr/>
            </p:nvSpPr>
            <p:spPr bwMode="auto">
              <a:xfrm>
                <a:off x="2923" y="2940"/>
                <a:ext cx="74" cy="66"/>
              </a:xfrm>
              <a:custGeom>
                <a:avLst/>
                <a:gdLst>
                  <a:gd name="T0" fmla="*/ 37 w 74"/>
                  <a:gd name="T1" fmla="*/ 0 h 66"/>
                  <a:gd name="T2" fmla="*/ 74 w 74"/>
                  <a:gd name="T3" fmla="*/ 33 h 66"/>
                  <a:gd name="T4" fmla="*/ 37 w 74"/>
                  <a:gd name="T5" fmla="*/ 66 h 66"/>
                  <a:gd name="T6" fmla="*/ 0 w 74"/>
                  <a:gd name="T7" fmla="*/ 33 h 66"/>
                  <a:gd name="T8" fmla="*/ 37 w 74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66">
                    <a:moveTo>
                      <a:pt x="37" y="0"/>
                    </a:moveTo>
                    <a:lnTo>
                      <a:pt x="74" y="33"/>
                    </a:lnTo>
                    <a:lnTo>
                      <a:pt x="37" y="66"/>
                    </a:lnTo>
                    <a:lnTo>
                      <a:pt x="0" y="3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23" name="Freeform 178"/>
              <p:cNvSpPr>
                <a:spLocks/>
              </p:cNvSpPr>
              <p:nvPr/>
            </p:nvSpPr>
            <p:spPr bwMode="auto">
              <a:xfrm>
                <a:off x="2960" y="2634"/>
                <a:ext cx="73" cy="66"/>
              </a:xfrm>
              <a:custGeom>
                <a:avLst/>
                <a:gdLst>
                  <a:gd name="T0" fmla="*/ 37 w 73"/>
                  <a:gd name="T1" fmla="*/ 0 h 66"/>
                  <a:gd name="T2" fmla="*/ 73 w 73"/>
                  <a:gd name="T3" fmla="*/ 33 h 66"/>
                  <a:gd name="T4" fmla="*/ 37 w 73"/>
                  <a:gd name="T5" fmla="*/ 66 h 66"/>
                  <a:gd name="T6" fmla="*/ 0 w 73"/>
                  <a:gd name="T7" fmla="*/ 33 h 66"/>
                  <a:gd name="T8" fmla="*/ 37 w 73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6">
                    <a:moveTo>
                      <a:pt x="37" y="0"/>
                    </a:moveTo>
                    <a:lnTo>
                      <a:pt x="73" y="33"/>
                    </a:lnTo>
                    <a:lnTo>
                      <a:pt x="37" y="66"/>
                    </a:lnTo>
                    <a:lnTo>
                      <a:pt x="0" y="3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24" name="Freeform 179"/>
              <p:cNvSpPr>
                <a:spLocks/>
              </p:cNvSpPr>
              <p:nvPr/>
            </p:nvSpPr>
            <p:spPr bwMode="auto">
              <a:xfrm>
                <a:off x="2997" y="2470"/>
                <a:ext cx="73" cy="66"/>
              </a:xfrm>
              <a:custGeom>
                <a:avLst/>
                <a:gdLst>
                  <a:gd name="T0" fmla="*/ 36 w 73"/>
                  <a:gd name="T1" fmla="*/ 0 h 66"/>
                  <a:gd name="T2" fmla="*/ 73 w 73"/>
                  <a:gd name="T3" fmla="*/ 33 h 66"/>
                  <a:gd name="T4" fmla="*/ 36 w 73"/>
                  <a:gd name="T5" fmla="*/ 66 h 66"/>
                  <a:gd name="T6" fmla="*/ 0 w 73"/>
                  <a:gd name="T7" fmla="*/ 33 h 66"/>
                  <a:gd name="T8" fmla="*/ 36 w 73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6">
                    <a:moveTo>
                      <a:pt x="36" y="0"/>
                    </a:moveTo>
                    <a:lnTo>
                      <a:pt x="73" y="33"/>
                    </a:lnTo>
                    <a:lnTo>
                      <a:pt x="36" y="66"/>
                    </a:lnTo>
                    <a:lnTo>
                      <a:pt x="0" y="33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25" name="Freeform 180"/>
              <p:cNvSpPr>
                <a:spLocks/>
              </p:cNvSpPr>
              <p:nvPr/>
            </p:nvSpPr>
            <p:spPr bwMode="auto">
              <a:xfrm>
                <a:off x="3045" y="2012"/>
                <a:ext cx="74" cy="65"/>
              </a:xfrm>
              <a:custGeom>
                <a:avLst/>
                <a:gdLst>
                  <a:gd name="T0" fmla="*/ 37 w 74"/>
                  <a:gd name="T1" fmla="*/ 0 h 65"/>
                  <a:gd name="T2" fmla="*/ 74 w 74"/>
                  <a:gd name="T3" fmla="*/ 32 h 65"/>
                  <a:gd name="T4" fmla="*/ 37 w 74"/>
                  <a:gd name="T5" fmla="*/ 65 h 65"/>
                  <a:gd name="T6" fmla="*/ 0 w 74"/>
                  <a:gd name="T7" fmla="*/ 32 h 65"/>
                  <a:gd name="T8" fmla="*/ 37 w 74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65">
                    <a:moveTo>
                      <a:pt x="37" y="0"/>
                    </a:moveTo>
                    <a:lnTo>
                      <a:pt x="74" y="32"/>
                    </a:lnTo>
                    <a:lnTo>
                      <a:pt x="37" y="65"/>
                    </a:lnTo>
                    <a:lnTo>
                      <a:pt x="0" y="32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26" name="Freeform 181"/>
              <p:cNvSpPr>
                <a:spLocks/>
              </p:cNvSpPr>
              <p:nvPr/>
            </p:nvSpPr>
            <p:spPr bwMode="auto">
              <a:xfrm>
                <a:off x="3082" y="3235"/>
                <a:ext cx="73" cy="65"/>
              </a:xfrm>
              <a:custGeom>
                <a:avLst/>
                <a:gdLst>
                  <a:gd name="T0" fmla="*/ 37 w 73"/>
                  <a:gd name="T1" fmla="*/ 0 h 65"/>
                  <a:gd name="T2" fmla="*/ 73 w 73"/>
                  <a:gd name="T3" fmla="*/ 33 h 65"/>
                  <a:gd name="T4" fmla="*/ 37 w 73"/>
                  <a:gd name="T5" fmla="*/ 65 h 65"/>
                  <a:gd name="T6" fmla="*/ 0 w 73"/>
                  <a:gd name="T7" fmla="*/ 33 h 65"/>
                  <a:gd name="T8" fmla="*/ 37 w 73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5">
                    <a:moveTo>
                      <a:pt x="37" y="0"/>
                    </a:moveTo>
                    <a:lnTo>
                      <a:pt x="73" y="33"/>
                    </a:lnTo>
                    <a:lnTo>
                      <a:pt x="37" y="65"/>
                    </a:lnTo>
                    <a:lnTo>
                      <a:pt x="0" y="3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27" name="Freeform 182"/>
              <p:cNvSpPr>
                <a:spLocks/>
              </p:cNvSpPr>
              <p:nvPr/>
            </p:nvSpPr>
            <p:spPr bwMode="auto">
              <a:xfrm>
                <a:off x="3119" y="2995"/>
                <a:ext cx="73" cy="65"/>
              </a:xfrm>
              <a:custGeom>
                <a:avLst/>
                <a:gdLst>
                  <a:gd name="T0" fmla="*/ 36 w 73"/>
                  <a:gd name="T1" fmla="*/ 0 h 65"/>
                  <a:gd name="T2" fmla="*/ 73 w 73"/>
                  <a:gd name="T3" fmla="*/ 32 h 65"/>
                  <a:gd name="T4" fmla="*/ 36 w 73"/>
                  <a:gd name="T5" fmla="*/ 65 h 65"/>
                  <a:gd name="T6" fmla="*/ 0 w 73"/>
                  <a:gd name="T7" fmla="*/ 32 h 65"/>
                  <a:gd name="T8" fmla="*/ 36 w 73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5">
                    <a:moveTo>
                      <a:pt x="36" y="0"/>
                    </a:moveTo>
                    <a:lnTo>
                      <a:pt x="73" y="32"/>
                    </a:lnTo>
                    <a:lnTo>
                      <a:pt x="36" y="65"/>
                    </a:lnTo>
                    <a:lnTo>
                      <a:pt x="0" y="32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28" name="Freeform 183"/>
              <p:cNvSpPr>
                <a:spLocks/>
              </p:cNvSpPr>
              <p:nvPr/>
            </p:nvSpPr>
            <p:spPr bwMode="auto">
              <a:xfrm>
                <a:off x="3155" y="3213"/>
                <a:ext cx="74" cy="66"/>
              </a:xfrm>
              <a:custGeom>
                <a:avLst/>
                <a:gdLst>
                  <a:gd name="T0" fmla="*/ 37 w 74"/>
                  <a:gd name="T1" fmla="*/ 0 h 66"/>
                  <a:gd name="T2" fmla="*/ 74 w 74"/>
                  <a:gd name="T3" fmla="*/ 33 h 66"/>
                  <a:gd name="T4" fmla="*/ 37 w 74"/>
                  <a:gd name="T5" fmla="*/ 66 h 66"/>
                  <a:gd name="T6" fmla="*/ 0 w 74"/>
                  <a:gd name="T7" fmla="*/ 33 h 66"/>
                  <a:gd name="T8" fmla="*/ 37 w 74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66">
                    <a:moveTo>
                      <a:pt x="37" y="0"/>
                    </a:moveTo>
                    <a:lnTo>
                      <a:pt x="74" y="33"/>
                    </a:lnTo>
                    <a:lnTo>
                      <a:pt x="37" y="66"/>
                    </a:lnTo>
                    <a:lnTo>
                      <a:pt x="0" y="3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29" name="Freeform 184"/>
              <p:cNvSpPr>
                <a:spLocks/>
              </p:cNvSpPr>
              <p:nvPr/>
            </p:nvSpPr>
            <p:spPr bwMode="auto">
              <a:xfrm>
                <a:off x="3204" y="3191"/>
                <a:ext cx="74" cy="66"/>
              </a:xfrm>
              <a:custGeom>
                <a:avLst/>
                <a:gdLst>
                  <a:gd name="T0" fmla="*/ 37 w 74"/>
                  <a:gd name="T1" fmla="*/ 0 h 66"/>
                  <a:gd name="T2" fmla="*/ 74 w 74"/>
                  <a:gd name="T3" fmla="*/ 33 h 66"/>
                  <a:gd name="T4" fmla="*/ 37 w 74"/>
                  <a:gd name="T5" fmla="*/ 66 h 66"/>
                  <a:gd name="T6" fmla="*/ 0 w 74"/>
                  <a:gd name="T7" fmla="*/ 33 h 66"/>
                  <a:gd name="T8" fmla="*/ 37 w 74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66">
                    <a:moveTo>
                      <a:pt x="37" y="0"/>
                    </a:moveTo>
                    <a:lnTo>
                      <a:pt x="74" y="33"/>
                    </a:lnTo>
                    <a:lnTo>
                      <a:pt x="37" y="66"/>
                    </a:lnTo>
                    <a:lnTo>
                      <a:pt x="0" y="3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30" name="Freeform 185"/>
              <p:cNvSpPr>
                <a:spLocks/>
              </p:cNvSpPr>
              <p:nvPr/>
            </p:nvSpPr>
            <p:spPr bwMode="auto">
              <a:xfrm>
                <a:off x="3241" y="3322"/>
                <a:ext cx="73" cy="66"/>
              </a:xfrm>
              <a:custGeom>
                <a:avLst/>
                <a:gdLst>
                  <a:gd name="T0" fmla="*/ 37 w 73"/>
                  <a:gd name="T1" fmla="*/ 0 h 66"/>
                  <a:gd name="T2" fmla="*/ 73 w 73"/>
                  <a:gd name="T3" fmla="*/ 33 h 66"/>
                  <a:gd name="T4" fmla="*/ 37 w 73"/>
                  <a:gd name="T5" fmla="*/ 66 h 66"/>
                  <a:gd name="T6" fmla="*/ 0 w 73"/>
                  <a:gd name="T7" fmla="*/ 33 h 66"/>
                  <a:gd name="T8" fmla="*/ 37 w 73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6">
                    <a:moveTo>
                      <a:pt x="37" y="0"/>
                    </a:moveTo>
                    <a:lnTo>
                      <a:pt x="73" y="33"/>
                    </a:lnTo>
                    <a:lnTo>
                      <a:pt x="37" y="66"/>
                    </a:lnTo>
                    <a:lnTo>
                      <a:pt x="0" y="3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31" name="Freeform 186"/>
              <p:cNvSpPr>
                <a:spLocks/>
              </p:cNvSpPr>
              <p:nvPr/>
            </p:nvSpPr>
            <p:spPr bwMode="auto">
              <a:xfrm>
                <a:off x="3278" y="3147"/>
                <a:ext cx="73" cy="66"/>
              </a:xfrm>
              <a:custGeom>
                <a:avLst/>
                <a:gdLst>
                  <a:gd name="T0" fmla="*/ 36 w 73"/>
                  <a:gd name="T1" fmla="*/ 0 h 66"/>
                  <a:gd name="T2" fmla="*/ 73 w 73"/>
                  <a:gd name="T3" fmla="*/ 33 h 66"/>
                  <a:gd name="T4" fmla="*/ 36 w 73"/>
                  <a:gd name="T5" fmla="*/ 66 h 66"/>
                  <a:gd name="T6" fmla="*/ 0 w 73"/>
                  <a:gd name="T7" fmla="*/ 33 h 66"/>
                  <a:gd name="T8" fmla="*/ 36 w 73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6">
                    <a:moveTo>
                      <a:pt x="36" y="0"/>
                    </a:moveTo>
                    <a:lnTo>
                      <a:pt x="73" y="33"/>
                    </a:lnTo>
                    <a:lnTo>
                      <a:pt x="36" y="66"/>
                    </a:lnTo>
                    <a:lnTo>
                      <a:pt x="0" y="33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32" name="Freeform 187"/>
              <p:cNvSpPr>
                <a:spLocks/>
              </p:cNvSpPr>
              <p:nvPr/>
            </p:nvSpPr>
            <p:spPr bwMode="auto">
              <a:xfrm>
                <a:off x="3314" y="2066"/>
                <a:ext cx="74" cy="66"/>
              </a:xfrm>
              <a:custGeom>
                <a:avLst/>
                <a:gdLst>
                  <a:gd name="T0" fmla="*/ 37 w 74"/>
                  <a:gd name="T1" fmla="*/ 0 h 66"/>
                  <a:gd name="T2" fmla="*/ 74 w 74"/>
                  <a:gd name="T3" fmla="*/ 33 h 66"/>
                  <a:gd name="T4" fmla="*/ 37 w 74"/>
                  <a:gd name="T5" fmla="*/ 66 h 66"/>
                  <a:gd name="T6" fmla="*/ 0 w 74"/>
                  <a:gd name="T7" fmla="*/ 33 h 66"/>
                  <a:gd name="T8" fmla="*/ 37 w 74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66">
                    <a:moveTo>
                      <a:pt x="37" y="0"/>
                    </a:moveTo>
                    <a:lnTo>
                      <a:pt x="74" y="33"/>
                    </a:lnTo>
                    <a:lnTo>
                      <a:pt x="37" y="66"/>
                    </a:lnTo>
                    <a:lnTo>
                      <a:pt x="0" y="3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33" name="Freeform 188"/>
              <p:cNvSpPr>
                <a:spLocks/>
              </p:cNvSpPr>
              <p:nvPr/>
            </p:nvSpPr>
            <p:spPr bwMode="auto">
              <a:xfrm>
                <a:off x="3351" y="2132"/>
                <a:ext cx="73" cy="65"/>
              </a:xfrm>
              <a:custGeom>
                <a:avLst/>
                <a:gdLst>
                  <a:gd name="T0" fmla="*/ 37 w 73"/>
                  <a:gd name="T1" fmla="*/ 0 h 65"/>
                  <a:gd name="T2" fmla="*/ 73 w 73"/>
                  <a:gd name="T3" fmla="*/ 33 h 65"/>
                  <a:gd name="T4" fmla="*/ 37 w 73"/>
                  <a:gd name="T5" fmla="*/ 65 h 65"/>
                  <a:gd name="T6" fmla="*/ 0 w 73"/>
                  <a:gd name="T7" fmla="*/ 33 h 65"/>
                  <a:gd name="T8" fmla="*/ 37 w 73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5">
                    <a:moveTo>
                      <a:pt x="37" y="0"/>
                    </a:moveTo>
                    <a:lnTo>
                      <a:pt x="73" y="33"/>
                    </a:lnTo>
                    <a:lnTo>
                      <a:pt x="37" y="65"/>
                    </a:lnTo>
                    <a:lnTo>
                      <a:pt x="0" y="3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34" name="Freeform 189"/>
              <p:cNvSpPr>
                <a:spLocks/>
              </p:cNvSpPr>
              <p:nvPr/>
            </p:nvSpPr>
            <p:spPr bwMode="auto">
              <a:xfrm>
                <a:off x="3400" y="2219"/>
                <a:ext cx="73" cy="66"/>
              </a:xfrm>
              <a:custGeom>
                <a:avLst/>
                <a:gdLst>
                  <a:gd name="T0" fmla="*/ 36 w 73"/>
                  <a:gd name="T1" fmla="*/ 0 h 66"/>
                  <a:gd name="T2" fmla="*/ 73 w 73"/>
                  <a:gd name="T3" fmla="*/ 33 h 66"/>
                  <a:gd name="T4" fmla="*/ 36 w 73"/>
                  <a:gd name="T5" fmla="*/ 66 h 66"/>
                  <a:gd name="T6" fmla="*/ 0 w 73"/>
                  <a:gd name="T7" fmla="*/ 33 h 66"/>
                  <a:gd name="T8" fmla="*/ 36 w 73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6">
                    <a:moveTo>
                      <a:pt x="36" y="0"/>
                    </a:moveTo>
                    <a:lnTo>
                      <a:pt x="73" y="33"/>
                    </a:lnTo>
                    <a:lnTo>
                      <a:pt x="36" y="66"/>
                    </a:lnTo>
                    <a:lnTo>
                      <a:pt x="0" y="33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35" name="Freeform 190"/>
              <p:cNvSpPr>
                <a:spLocks/>
              </p:cNvSpPr>
              <p:nvPr/>
            </p:nvSpPr>
            <p:spPr bwMode="auto">
              <a:xfrm>
                <a:off x="3436" y="3093"/>
                <a:ext cx="74" cy="65"/>
              </a:xfrm>
              <a:custGeom>
                <a:avLst/>
                <a:gdLst>
                  <a:gd name="T0" fmla="*/ 37 w 74"/>
                  <a:gd name="T1" fmla="*/ 0 h 65"/>
                  <a:gd name="T2" fmla="*/ 74 w 74"/>
                  <a:gd name="T3" fmla="*/ 33 h 65"/>
                  <a:gd name="T4" fmla="*/ 37 w 74"/>
                  <a:gd name="T5" fmla="*/ 65 h 65"/>
                  <a:gd name="T6" fmla="*/ 0 w 74"/>
                  <a:gd name="T7" fmla="*/ 33 h 65"/>
                  <a:gd name="T8" fmla="*/ 37 w 74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65">
                    <a:moveTo>
                      <a:pt x="37" y="0"/>
                    </a:moveTo>
                    <a:lnTo>
                      <a:pt x="74" y="33"/>
                    </a:lnTo>
                    <a:lnTo>
                      <a:pt x="37" y="65"/>
                    </a:lnTo>
                    <a:lnTo>
                      <a:pt x="0" y="3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36" name="Freeform 191"/>
              <p:cNvSpPr>
                <a:spLocks/>
              </p:cNvSpPr>
              <p:nvPr/>
            </p:nvSpPr>
            <p:spPr bwMode="auto">
              <a:xfrm>
                <a:off x="3473" y="2623"/>
                <a:ext cx="73" cy="66"/>
              </a:xfrm>
              <a:custGeom>
                <a:avLst/>
                <a:gdLst>
                  <a:gd name="T0" fmla="*/ 37 w 73"/>
                  <a:gd name="T1" fmla="*/ 0 h 66"/>
                  <a:gd name="T2" fmla="*/ 73 w 73"/>
                  <a:gd name="T3" fmla="*/ 33 h 66"/>
                  <a:gd name="T4" fmla="*/ 37 w 73"/>
                  <a:gd name="T5" fmla="*/ 66 h 66"/>
                  <a:gd name="T6" fmla="*/ 0 w 73"/>
                  <a:gd name="T7" fmla="*/ 33 h 66"/>
                  <a:gd name="T8" fmla="*/ 37 w 73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6">
                    <a:moveTo>
                      <a:pt x="37" y="0"/>
                    </a:moveTo>
                    <a:lnTo>
                      <a:pt x="73" y="33"/>
                    </a:lnTo>
                    <a:lnTo>
                      <a:pt x="37" y="66"/>
                    </a:lnTo>
                    <a:lnTo>
                      <a:pt x="0" y="3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37" name="Freeform 192"/>
              <p:cNvSpPr>
                <a:spLocks/>
              </p:cNvSpPr>
              <p:nvPr/>
            </p:nvSpPr>
            <p:spPr bwMode="auto">
              <a:xfrm>
                <a:off x="3510" y="3049"/>
                <a:ext cx="73" cy="66"/>
              </a:xfrm>
              <a:custGeom>
                <a:avLst/>
                <a:gdLst>
                  <a:gd name="T0" fmla="*/ 36 w 73"/>
                  <a:gd name="T1" fmla="*/ 0 h 66"/>
                  <a:gd name="T2" fmla="*/ 73 w 73"/>
                  <a:gd name="T3" fmla="*/ 33 h 66"/>
                  <a:gd name="T4" fmla="*/ 36 w 73"/>
                  <a:gd name="T5" fmla="*/ 66 h 66"/>
                  <a:gd name="T6" fmla="*/ 0 w 73"/>
                  <a:gd name="T7" fmla="*/ 33 h 66"/>
                  <a:gd name="T8" fmla="*/ 36 w 73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6">
                    <a:moveTo>
                      <a:pt x="36" y="0"/>
                    </a:moveTo>
                    <a:lnTo>
                      <a:pt x="73" y="33"/>
                    </a:lnTo>
                    <a:lnTo>
                      <a:pt x="36" y="66"/>
                    </a:lnTo>
                    <a:lnTo>
                      <a:pt x="0" y="33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38" name="Freeform 193"/>
              <p:cNvSpPr>
                <a:spLocks/>
              </p:cNvSpPr>
              <p:nvPr/>
            </p:nvSpPr>
            <p:spPr bwMode="auto">
              <a:xfrm>
                <a:off x="3559" y="2711"/>
                <a:ext cx="73" cy="65"/>
              </a:xfrm>
              <a:custGeom>
                <a:avLst/>
                <a:gdLst>
                  <a:gd name="T0" fmla="*/ 36 w 73"/>
                  <a:gd name="T1" fmla="*/ 0 h 65"/>
                  <a:gd name="T2" fmla="*/ 73 w 73"/>
                  <a:gd name="T3" fmla="*/ 32 h 65"/>
                  <a:gd name="T4" fmla="*/ 36 w 73"/>
                  <a:gd name="T5" fmla="*/ 65 h 65"/>
                  <a:gd name="T6" fmla="*/ 0 w 73"/>
                  <a:gd name="T7" fmla="*/ 32 h 65"/>
                  <a:gd name="T8" fmla="*/ 36 w 73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5">
                    <a:moveTo>
                      <a:pt x="36" y="0"/>
                    </a:moveTo>
                    <a:lnTo>
                      <a:pt x="73" y="32"/>
                    </a:lnTo>
                    <a:lnTo>
                      <a:pt x="36" y="65"/>
                    </a:lnTo>
                    <a:lnTo>
                      <a:pt x="0" y="32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39" name="Freeform 194"/>
              <p:cNvSpPr>
                <a:spLocks/>
              </p:cNvSpPr>
              <p:nvPr/>
            </p:nvSpPr>
            <p:spPr bwMode="auto">
              <a:xfrm>
                <a:off x="3595" y="3246"/>
                <a:ext cx="74" cy="65"/>
              </a:xfrm>
              <a:custGeom>
                <a:avLst/>
                <a:gdLst>
                  <a:gd name="T0" fmla="*/ 37 w 74"/>
                  <a:gd name="T1" fmla="*/ 0 h 65"/>
                  <a:gd name="T2" fmla="*/ 74 w 74"/>
                  <a:gd name="T3" fmla="*/ 33 h 65"/>
                  <a:gd name="T4" fmla="*/ 37 w 74"/>
                  <a:gd name="T5" fmla="*/ 65 h 65"/>
                  <a:gd name="T6" fmla="*/ 0 w 74"/>
                  <a:gd name="T7" fmla="*/ 33 h 65"/>
                  <a:gd name="T8" fmla="*/ 37 w 74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65">
                    <a:moveTo>
                      <a:pt x="37" y="0"/>
                    </a:moveTo>
                    <a:lnTo>
                      <a:pt x="74" y="33"/>
                    </a:lnTo>
                    <a:lnTo>
                      <a:pt x="37" y="65"/>
                    </a:lnTo>
                    <a:lnTo>
                      <a:pt x="0" y="3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40" name="Freeform 195"/>
              <p:cNvSpPr>
                <a:spLocks/>
              </p:cNvSpPr>
              <p:nvPr/>
            </p:nvSpPr>
            <p:spPr bwMode="auto">
              <a:xfrm>
                <a:off x="3632" y="2394"/>
                <a:ext cx="73" cy="65"/>
              </a:xfrm>
              <a:custGeom>
                <a:avLst/>
                <a:gdLst>
                  <a:gd name="T0" fmla="*/ 37 w 73"/>
                  <a:gd name="T1" fmla="*/ 0 h 65"/>
                  <a:gd name="T2" fmla="*/ 73 w 73"/>
                  <a:gd name="T3" fmla="*/ 33 h 65"/>
                  <a:gd name="T4" fmla="*/ 37 w 73"/>
                  <a:gd name="T5" fmla="*/ 65 h 65"/>
                  <a:gd name="T6" fmla="*/ 0 w 73"/>
                  <a:gd name="T7" fmla="*/ 33 h 65"/>
                  <a:gd name="T8" fmla="*/ 37 w 73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5">
                    <a:moveTo>
                      <a:pt x="37" y="0"/>
                    </a:moveTo>
                    <a:lnTo>
                      <a:pt x="73" y="33"/>
                    </a:lnTo>
                    <a:lnTo>
                      <a:pt x="37" y="65"/>
                    </a:lnTo>
                    <a:lnTo>
                      <a:pt x="0" y="3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41" name="Freeform 196"/>
              <p:cNvSpPr>
                <a:spLocks/>
              </p:cNvSpPr>
              <p:nvPr/>
            </p:nvSpPr>
            <p:spPr bwMode="auto">
              <a:xfrm>
                <a:off x="3669" y="2317"/>
                <a:ext cx="73" cy="66"/>
              </a:xfrm>
              <a:custGeom>
                <a:avLst/>
                <a:gdLst>
                  <a:gd name="T0" fmla="*/ 36 w 73"/>
                  <a:gd name="T1" fmla="*/ 0 h 66"/>
                  <a:gd name="T2" fmla="*/ 73 w 73"/>
                  <a:gd name="T3" fmla="*/ 33 h 66"/>
                  <a:gd name="T4" fmla="*/ 36 w 73"/>
                  <a:gd name="T5" fmla="*/ 66 h 66"/>
                  <a:gd name="T6" fmla="*/ 0 w 73"/>
                  <a:gd name="T7" fmla="*/ 33 h 66"/>
                  <a:gd name="T8" fmla="*/ 36 w 73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6">
                    <a:moveTo>
                      <a:pt x="36" y="0"/>
                    </a:moveTo>
                    <a:lnTo>
                      <a:pt x="73" y="33"/>
                    </a:lnTo>
                    <a:lnTo>
                      <a:pt x="36" y="66"/>
                    </a:lnTo>
                    <a:lnTo>
                      <a:pt x="0" y="33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42" name="Freeform 197"/>
              <p:cNvSpPr>
                <a:spLocks/>
              </p:cNvSpPr>
              <p:nvPr/>
            </p:nvSpPr>
            <p:spPr bwMode="auto">
              <a:xfrm>
                <a:off x="3705" y="2438"/>
                <a:ext cx="74" cy="65"/>
              </a:xfrm>
              <a:custGeom>
                <a:avLst/>
                <a:gdLst>
                  <a:gd name="T0" fmla="*/ 37 w 74"/>
                  <a:gd name="T1" fmla="*/ 0 h 65"/>
                  <a:gd name="T2" fmla="*/ 74 w 74"/>
                  <a:gd name="T3" fmla="*/ 32 h 65"/>
                  <a:gd name="T4" fmla="*/ 37 w 74"/>
                  <a:gd name="T5" fmla="*/ 65 h 65"/>
                  <a:gd name="T6" fmla="*/ 0 w 74"/>
                  <a:gd name="T7" fmla="*/ 32 h 65"/>
                  <a:gd name="T8" fmla="*/ 37 w 74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65">
                    <a:moveTo>
                      <a:pt x="37" y="0"/>
                    </a:moveTo>
                    <a:lnTo>
                      <a:pt x="74" y="32"/>
                    </a:lnTo>
                    <a:lnTo>
                      <a:pt x="37" y="65"/>
                    </a:lnTo>
                    <a:lnTo>
                      <a:pt x="0" y="32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43" name="Freeform 198"/>
              <p:cNvSpPr>
                <a:spLocks/>
              </p:cNvSpPr>
              <p:nvPr/>
            </p:nvSpPr>
            <p:spPr bwMode="auto">
              <a:xfrm>
                <a:off x="3754" y="2099"/>
                <a:ext cx="73" cy="66"/>
              </a:xfrm>
              <a:custGeom>
                <a:avLst/>
                <a:gdLst>
                  <a:gd name="T0" fmla="*/ 37 w 73"/>
                  <a:gd name="T1" fmla="*/ 0 h 66"/>
                  <a:gd name="T2" fmla="*/ 73 w 73"/>
                  <a:gd name="T3" fmla="*/ 33 h 66"/>
                  <a:gd name="T4" fmla="*/ 37 w 73"/>
                  <a:gd name="T5" fmla="*/ 66 h 66"/>
                  <a:gd name="T6" fmla="*/ 0 w 73"/>
                  <a:gd name="T7" fmla="*/ 33 h 66"/>
                  <a:gd name="T8" fmla="*/ 37 w 73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6">
                    <a:moveTo>
                      <a:pt x="37" y="0"/>
                    </a:moveTo>
                    <a:lnTo>
                      <a:pt x="73" y="33"/>
                    </a:lnTo>
                    <a:lnTo>
                      <a:pt x="37" y="66"/>
                    </a:lnTo>
                    <a:lnTo>
                      <a:pt x="0" y="3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44" name="Freeform 199"/>
              <p:cNvSpPr>
                <a:spLocks/>
              </p:cNvSpPr>
              <p:nvPr/>
            </p:nvSpPr>
            <p:spPr bwMode="auto">
              <a:xfrm>
                <a:off x="3791" y="3104"/>
                <a:ext cx="73" cy="65"/>
              </a:xfrm>
              <a:custGeom>
                <a:avLst/>
                <a:gdLst>
                  <a:gd name="T0" fmla="*/ 36 w 73"/>
                  <a:gd name="T1" fmla="*/ 0 h 65"/>
                  <a:gd name="T2" fmla="*/ 73 w 73"/>
                  <a:gd name="T3" fmla="*/ 33 h 65"/>
                  <a:gd name="T4" fmla="*/ 36 w 73"/>
                  <a:gd name="T5" fmla="*/ 65 h 65"/>
                  <a:gd name="T6" fmla="*/ 0 w 73"/>
                  <a:gd name="T7" fmla="*/ 33 h 65"/>
                  <a:gd name="T8" fmla="*/ 36 w 73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5">
                    <a:moveTo>
                      <a:pt x="36" y="0"/>
                    </a:moveTo>
                    <a:lnTo>
                      <a:pt x="73" y="33"/>
                    </a:lnTo>
                    <a:lnTo>
                      <a:pt x="36" y="65"/>
                    </a:lnTo>
                    <a:lnTo>
                      <a:pt x="0" y="33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45" name="Freeform 200"/>
              <p:cNvSpPr>
                <a:spLocks/>
              </p:cNvSpPr>
              <p:nvPr/>
            </p:nvSpPr>
            <p:spPr bwMode="auto">
              <a:xfrm>
                <a:off x="3827" y="3191"/>
                <a:ext cx="74" cy="66"/>
              </a:xfrm>
              <a:custGeom>
                <a:avLst/>
                <a:gdLst>
                  <a:gd name="T0" fmla="*/ 37 w 74"/>
                  <a:gd name="T1" fmla="*/ 0 h 66"/>
                  <a:gd name="T2" fmla="*/ 74 w 74"/>
                  <a:gd name="T3" fmla="*/ 33 h 66"/>
                  <a:gd name="T4" fmla="*/ 37 w 74"/>
                  <a:gd name="T5" fmla="*/ 66 h 66"/>
                  <a:gd name="T6" fmla="*/ 0 w 74"/>
                  <a:gd name="T7" fmla="*/ 33 h 66"/>
                  <a:gd name="T8" fmla="*/ 37 w 74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66">
                    <a:moveTo>
                      <a:pt x="37" y="0"/>
                    </a:moveTo>
                    <a:lnTo>
                      <a:pt x="74" y="33"/>
                    </a:lnTo>
                    <a:lnTo>
                      <a:pt x="37" y="66"/>
                    </a:lnTo>
                    <a:lnTo>
                      <a:pt x="0" y="3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46" name="Freeform 201"/>
              <p:cNvSpPr>
                <a:spLocks/>
              </p:cNvSpPr>
              <p:nvPr/>
            </p:nvSpPr>
            <p:spPr bwMode="auto">
              <a:xfrm>
                <a:off x="3864" y="3169"/>
                <a:ext cx="73" cy="66"/>
              </a:xfrm>
              <a:custGeom>
                <a:avLst/>
                <a:gdLst>
                  <a:gd name="T0" fmla="*/ 37 w 73"/>
                  <a:gd name="T1" fmla="*/ 0 h 66"/>
                  <a:gd name="T2" fmla="*/ 73 w 73"/>
                  <a:gd name="T3" fmla="*/ 33 h 66"/>
                  <a:gd name="T4" fmla="*/ 37 w 73"/>
                  <a:gd name="T5" fmla="*/ 66 h 66"/>
                  <a:gd name="T6" fmla="*/ 0 w 73"/>
                  <a:gd name="T7" fmla="*/ 33 h 66"/>
                  <a:gd name="T8" fmla="*/ 37 w 73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6">
                    <a:moveTo>
                      <a:pt x="37" y="0"/>
                    </a:moveTo>
                    <a:lnTo>
                      <a:pt x="73" y="33"/>
                    </a:lnTo>
                    <a:lnTo>
                      <a:pt x="37" y="66"/>
                    </a:lnTo>
                    <a:lnTo>
                      <a:pt x="0" y="3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47" name="Freeform 202"/>
              <p:cNvSpPr>
                <a:spLocks/>
              </p:cNvSpPr>
              <p:nvPr/>
            </p:nvSpPr>
            <p:spPr bwMode="auto">
              <a:xfrm>
                <a:off x="3913" y="2580"/>
                <a:ext cx="73" cy="65"/>
              </a:xfrm>
              <a:custGeom>
                <a:avLst/>
                <a:gdLst>
                  <a:gd name="T0" fmla="*/ 37 w 73"/>
                  <a:gd name="T1" fmla="*/ 0 h 65"/>
                  <a:gd name="T2" fmla="*/ 73 w 73"/>
                  <a:gd name="T3" fmla="*/ 32 h 65"/>
                  <a:gd name="T4" fmla="*/ 37 w 73"/>
                  <a:gd name="T5" fmla="*/ 65 h 65"/>
                  <a:gd name="T6" fmla="*/ 0 w 73"/>
                  <a:gd name="T7" fmla="*/ 32 h 65"/>
                  <a:gd name="T8" fmla="*/ 37 w 73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5">
                    <a:moveTo>
                      <a:pt x="37" y="0"/>
                    </a:moveTo>
                    <a:lnTo>
                      <a:pt x="73" y="32"/>
                    </a:lnTo>
                    <a:lnTo>
                      <a:pt x="37" y="65"/>
                    </a:lnTo>
                    <a:lnTo>
                      <a:pt x="0" y="32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48" name="Freeform 203"/>
              <p:cNvSpPr>
                <a:spLocks/>
              </p:cNvSpPr>
              <p:nvPr/>
            </p:nvSpPr>
            <p:spPr bwMode="auto">
              <a:xfrm>
                <a:off x="3950" y="2765"/>
                <a:ext cx="73" cy="66"/>
              </a:xfrm>
              <a:custGeom>
                <a:avLst/>
                <a:gdLst>
                  <a:gd name="T0" fmla="*/ 36 w 73"/>
                  <a:gd name="T1" fmla="*/ 0 h 66"/>
                  <a:gd name="T2" fmla="*/ 73 w 73"/>
                  <a:gd name="T3" fmla="*/ 33 h 66"/>
                  <a:gd name="T4" fmla="*/ 36 w 73"/>
                  <a:gd name="T5" fmla="*/ 66 h 66"/>
                  <a:gd name="T6" fmla="*/ 0 w 73"/>
                  <a:gd name="T7" fmla="*/ 33 h 66"/>
                  <a:gd name="T8" fmla="*/ 36 w 73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6">
                    <a:moveTo>
                      <a:pt x="36" y="0"/>
                    </a:moveTo>
                    <a:lnTo>
                      <a:pt x="73" y="33"/>
                    </a:lnTo>
                    <a:lnTo>
                      <a:pt x="36" y="66"/>
                    </a:lnTo>
                    <a:lnTo>
                      <a:pt x="0" y="33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49" name="Freeform 204"/>
              <p:cNvSpPr>
                <a:spLocks/>
              </p:cNvSpPr>
              <p:nvPr/>
            </p:nvSpPr>
            <p:spPr bwMode="auto">
              <a:xfrm>
                <a:off x="3986" y="3126"/>
                <a:ext cx="74" cy="65"/>
              </a:xfrm>
              <a:custGeom>
                <a:avLst/>
                <a:gdLst>
                  <a:gd name="T0" fmla="*/ 37 w 74"/>
                  <a:gd name="T1" fmla="*/ 0 h 65"/>
                  <a:gd name="T2" fmla="*/ 74 w 74"/>
                  <a:gd name="T3" fmla="*/ 32 h 65"/>
                  <a:gd name="T4" fmla="*/ 37 w 74"/>
                  <a:gd name="T5" fmla="*/ 65 h 65"/>
                  <a:gd name="T6" fmla="*/ 0 w 74"/>
                  <a:gd name="T7" fmla="*/ 32 h 65"/>
                  <a:gd name="T8" fmla="*/ 37 w 74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65">
                    <a:moveTo>
                      <a:pt x="37" y="0"/>
                    </a:moveTo>
                    <a:lnTo>
                      <a:pt x="74" y="32"/>
                    </a:lnTo>
                    <a:lnTo>
                      <a:pt x="37" y="65"/>
                    </a:lnTo>
                    <a:lnTo>
                      <a:pt x="0" y="32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50" name="Freeform 205"/>
              <p:cNvSpPr>
                <a:spLocks/>
              </p:cNvSpPr>
              <p:nvPr/>
            </p:nvSpPr>
            <p:spPr bwMode="auto">
              <a:xfrm>
                <a:off x="4023" y="2252"/>
                <a:ext cx="73" cy="65"/>
              </a:xfrm>
              <a:custGeom>
                <a:avLst/>
                <a:gdLst>
                  <a:gd name="T0" fmla="*/ 37 w 73"/>
                  <a:gd name="T1" fmla="*/ 0 h 65"/>
                  <a:gd name="T2" fmla="*/ 73 w 73"/>
                  <a:gd name="T3" fmla="*/ 33 h 65"/>
                  <a:gd name="T4" fmla="*/ 37 w 73"/>
                  <a:gd name="T5" fmla="*/ 65 h 65"/>
                  <a:gd name="T6" fmla="*/ 0 w 73"/>
                  <a:gd name="T7" fmla="*/ 33 h 65"/>
                  <a:gd name="T8" fmla="*/ 37 w 73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5">
                    <a:moveTo>
                      <a:pt x="37" y="0"/>
                    </a:moveTo>
                    <a:lnTo>
                      <a:pt x="73" y="33"/>
                    </a:lnTo>
                    <a:lnTo>
                      <a:pt x="37" y="65"/>
                    </a:lnTo>
                    <a:lnTo>
                      <a:pt x="0" y="3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51" name="Freeform 206"/>
              <p:cNvSpPr>
                <a:spLocks/>
              </p:cNvSpPr>
              <p:nvPr/>
            </p:nvSpPr>
            <p:spPr bwMode="auto">
              <a:xfrm>
                <a:off x="4060" y="2459"/>
                <a:ext cx="73" cy="66"/>
              </a:xfrm>
              <a:custGeom>
                <a:avLst/>
                <a:gdLst>
                  <a:gd name="T0" fmla="*/ 36 w 73"/>
                  <a:gd name="T1" fmla="*/ 0 h 66"/>
                  <a:gd name="T2" fmla="*/ 73 w 73"/>
                  <a:gd name="T3" fmla="*/ 33 h 66"/>
                  <a:gd name="T4" fmla="*/ 36 w 73"/>
                  <a:gd name="T5" fmla="*/ 66 h 66"/>
                  <a:gd name="T6" fmla="*/ 0 w 73"/>
                  <a:gd name="T7" fmla="*/ 33 h 66"/>
                  <a:gd name="T8" fmla="*/ 36 w 73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6">
                    <a:moveTo>
                      <a:pt x="36" y="0"/>
                    </a:moveTo>
                    <a:lnTo>
                      <a:pt x="73" y="33"/>
                    </a:lnTo>
                    <a:lnTo>
                      <a:pt x="36" y="66"/>
                    </a:lnTo>
                    <a:lnTo>
                      <a:pt x="0" y="33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52" name="Freeform 207"/>
              <p:cNvSpPr>
                <a:spLocks/>
              </p:cNvSpPr>
              <p:nvPr/>
            </p:nvSpPr>
            <p:spPr bwMode="auto">
              <a:xfrm>
                <a:off x="4109" y="2241"/>
                <a:ext cx="73" cy="66"/>
              </a:xfrm>
              <a:custGeom>
                <a:avLst/>
                <a:gdLst>
                  <a:gd name="T0" fmla="*/ 36 w 73"/>
                  <a:gd name="T1" fmla="*/ 0 h 66"/>
                  <a:gd name="T2" fmla="*/ 73 w 73"/>
                  <a:gd name="T3" fmla="*/ 33 h 66"/>
                  <a:gd name="T4" fmla="*/ 36 w 73"/>
                  <a:gd name="T5" fmla="*/ 66 h 66"/>
                  <a:gd name="T6" fmla="*/ 0 w 73"/>
                  <a:gd name="T7" fmla="*/ 33 h 66"/>
                  <a:gd name="T8" fmla="*/ 36 w 73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6">
                    <a:moveTo>
                      <a:pt x="36" y="0"/>
                    </a:moveTo>
                    <a:lnTo>
                      <a:pt x="73" y="33"/>
                    </a:lnTo>
                    <a:lnTo>
                      <a:pt x="36" y="66"/>
                    </a:lnTo>
                    <a:lnTo>
                      <a:pt x="0" y="33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53" name="Freeform 208"/>
              <p:cNvSpPr>
                <a:spLocks/>
              </p:cNvSpPr>
              <p:nvPr/>
            </p:nvSpPr>
            <p:spPr bwMode="auto">
              <a:xfrm>
                <a:off x="4145" y="2973"/>
                <a:ext cx="74" cy="65"/>
              </a:xfrm>
              <a:custGeom>
                <a:avLst/>
                <a:gdLst>
                  <a:gd name="T0" fmla="*/ 37 w 74"/>
                  <a:gd name="T1" fmla="*/ 0 h 65"/>
                  <a:gd name="T2" fmla="*/ 74 w 74"/>
                  <a:gd name="T3" fmla="*/ 33 h 65"/>
                  <a:gd name="T4" fmla="*/ 37 w 74"/>
                  <a:gd name="T5" fmla="*/ 65 h 65"/>
                  <a:gd name="T6" fmla="*/ 0 w 74"/>
                  <a:gd name="T7" fmla="*/ 33 h 65"/>
                  <a:gd name="T8" fmla="*/ 37 w 74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65">
                    <a:moveTo>
                      <a:pt x="37" y="0"/>
                    </a:moveTo>
                    <a:lnTo>
                      <a:pt x="74" y="33"/>
                    </a:lnTo>
                    <a:lnTo>
                      <a:pt x="37" y="65"/>
                    </a:lnTo>
                    <a:lnTo>
                      <a:pt x="0" y="3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54" name="Freeform 209"/>
              <p:cNvSpPr>
                <a:spLocks/>
              </p:cNvSpPr>
              <p:nvPr/>
            </p:nvSpPr>
            <p:spPr bwMode="auto">
              <a:xfrm>
                <a:off x="4182" y="3104"/>
                <a:ext cx="73" cy="65"/>
              </a:xfrm>
              <a:custGeom>
                <a:avLst/>
                <a:gdLst>
                  <a:gd name="T0" fmla="*/ 37 w 73"/>
                  <a:gd name="T1" fmla="*/ 0 h 65"/>
                  <a:gd name="T2" fmla="*/ 73 w 73"/>
                  <a:gd name="T3" fmla="*/ 33 h 65"/>
                  <a:gd name="T4" fmla="*/ 37 w 73"/>
                  <a:gd name="T5" fmla="*/ 65 h 65"/>
                  <a:gd name="T6" fmla="*/ 0 w 73"/>
                  <a:gd name="T7" fmla="*/ 33 h 65"/>
                  <a:gd name="T8" fmla="*/ 37 w 73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5">
                    <a:moveTo>
                      <a:pt x="37" y="0"/>
                    </a:moveTo>
                    <a:lnTo>
                      <a:pt x="73" y="33"/>
                    </a:lnTo>
                    <a:lnTo>
                      <a:pt x="37" y="65"/>
                    </a:lnTo>
                    <a:lnTo>
                      <a:pt x="0" y="3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55" name="Freeform 210"/>
              <p:cNvSpPr>
                <a:spLocks/>
              </p:cNvSpPr>
              <p:nvPr/>
            </p:nvSpPr>
            <p:spPr bwMode="auto">
              <a:xfrm>
                <a:off x="4219" y="2732"/>
                <a:ext cx="73" cy="66"/>
              </a:xfrm>
              <a:custGeom>
                <a:avLst/>
                <a:gdLst>
                  <a:gd name="T0" fmla="*/ 36 w 73"/>
                  <a:gd name="T1" fmla="*/ 0 h 66"/>
                  <a:gd name="T2" fmla="*/ 73 w 73"/>
                  <a:gd name="T3" fmla="*/ 33 h 66"/>
                  <a:gd name="T4" fmla="*/ 36 w 73"/>
                  <a:gd name="T5" fmla="*/ 66 h 66"/>
                  <a:gd name="T6" fmla="*/ 0 w 73"/>
                  <a:gd name="T7" fmla="*/ 33 h 66"/>
                  <a:gd name="T8" fmla="*/ 36 w 73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6">
                    <a:moveTo>
                      <a:pt x="36" y="0"/>
                    </a:moveTo>
                    <a:lnTo>
                      <a:pt x="73" y="33"/>
                    </a:lnTo>
                    <a:lnTo>
                      <a:pt x="36" y="66"/>
                    </a:lnTo>
                    <a:lnTo>
                      <a:pt x="0" y="33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56" name="Freeform 211"/>
              <p:cNvSpPr>
                <a:spLocks/>
              </p:cNvSpPr>
              <p:nvPr/>
            </p:nvSpPr>
            <p:spPr bwMode="auto">
              <a:xfrm>
                <a:off x="4267" y="2809"/>
                <a:ext cx="74" cy="65"/>
              </a:xfrm>
              <a:custGeom>
                <a:avLst/>
                <a:gdLst>
                  <a:gd name="T0" fmla="*/ 37 w 74"/>
                  <a:gd name="T1" fmla="*/ 0 h 65"/>
                  <a:gd name="T2" fmla="*/ 74 w 74"/>
                  <a:gd name="T3" fmla="*/ 33 h 65"/>
                  <a:gd name="T4" fmla="*/ 37 w 74"/>
                  <a:gd name="T5" fmla="*/ 65 h 65"/>
                  <a:gd name="T6" fmla="*/ 0 w 74"/>
                  <a:gd name="T7" fmla="*/ 33 h 65"/>
                  <a:gd name="T8" fmla="*/ 37 w 74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65">
                    <a:moveTo>
                      <a:pt x="37" y="0"/>
                    </a:moveTo>
                    <a:lnTo>
                      <a:pt x="74" y="33"/>
                    </a:lnTo>
                    <a:lnTo>
                      <a:pt x="37" y="65"/>
                    </a:lnTo>
                    <a:lnTo>
                      <a:pt x="0" y="3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57" name="Freeform 212"/>
              <p:cNvSpPr>
                <a:spLocks/>
              </p:cNvSpPr>
              <p:nvPr/>
            </p:nvSpPr>
            <p:spPr bwMode="auto">
              <a:xfrm>
                <a:off x="4304" y="2885"/>
                <a:ext cx="73" cy="66"/>
              </a:xfrm>
              <a:custGeom>
                <a:avLst/>
                <a:gdLst>
                  <a:gd name="T0" fmla="*/ 37 w 73"/>
                  <a:gd name="T1" fmla="*/ 0 h 66"/>
                  <a:gd name="T2" fmla="*/ 73 w 73"/>
                  <a:gd name="T3" fmla="*/ 33 h 66"/>
                  <a:gd name="T4" fmla="*/ 37 w 73"/>
                  <a:gd name="T5" fmla="*/ 66 h 66"/>
                  <a:gd name="T6" fmla="*/ 0 w 73"/>
                  <a:gd name="T7" fmla="*/ 33 h 66"/>
                  <a:gd name="T8" fmla="*/ 37 w 73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6">
                    <a:moveTo>
                      <a:pt x="37" y="0"/>
                    </a:moveTo>
                    <a:lnTo>
                      <a:pt x="73" y="33"/>
                    </a:lnTo>
                    <a:lnTo>
                      <a:pt x="37" y="66"/>
                    </a:lnTo>
                    <a:lnTo>
                      <a:pt x="0" y="3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58" name="Freeform 213"/>
              <p:cNvSpPr>
                <a:spLocks/>
              </p:cNvSpPr>
              <p:nvPr/>
            </p:nvSpPr>
            <p:spPr bwMode="auto">
              <a:xfrm>
                <a:off x="4341" y="2033"/>
                <a:ext cx="73" cy="66"/>
              </a:xfrm>
              <a:custGeom>
                <a:avLst/>
                <a:gdLst>
                  <a:gd name="T0" fmla="*/ 36 w 73"/>
                  <a:gd name="T1" fmla="*/ 0 h 66"/>
                  <a:gd name="T2" fmla="*/ 73 w 73"/>
                  <a:gd name="T3" fmla="*/ 33 h 66"/>
                  <a:gd name="T4" fmla="*/ 36 w 73"/>
                  <a:gd name="T5" fmla="*/ 66 h 66"/>
                  <a:gd name="T6" fmla="*/ 0 w 73"/>
                  <a:gd name="T7" fmla="*/ 33 h 66"/>
                  <a:gd name="T8" fmla="*/ 36 w 73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6">
                    <a:moveTo>
                      <a:pt x="36" y="0"/>
                    </a:moveTo>
                    <a:lnTo>
                      <a:pt x="73" y="33"/>
                    </a:lnTo>
                    <a:lnTo>
                      <a:pt x="36" y="66"/>
                    </a:lnTo>
                    <a:lnTo>
                      <a:pt x="0" y="33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59" name="Freeform 214"/>
              <p:cNvSpPr>
                <a:spLocks/>
              </p:cNvSpPr>
              <p:nvPr/>
            </p:nvSpPr>
            <p:spPr bwMode="auto">
              <a:xfrm>
                <a:off x="4377" y="2175"/>
                <a:ext cx="74" cy="66"/>
              </a:xfrm>
              <a:custGeom>
                <a:avLst/>
                <a:gdLst>
                  <a:gd name="T0" fmla="*/ 37 w 74"/>
                  <a:gd name="T1" fmla="*/ 0 h 66"/>
                  <a:gd name="T2" fmla="*/ 74 w 74"/>
                  <a:gd name="T3" fmla="*/ 33 h 66"/>
                  <a:gd name="T4" fmla="*/ 37 w 74"/>
                  <a:gd name="T5" fmla="*/ 66 h 66"/>
                  <a:gd name="T6" fmla="*/ 0 w 74"/>
                  <a:gd name="T7" fmla="*/ 33 h 66"/>
                  <a:gd name="T8" fmla="*/ 37 w 74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66">
                    <a:moveTo>
                      <a:pt x="37" y="0"/>
                    </a:moveTo>
                    <a:lnTo>
                      <a:pt x="74" y="33"/>
                    </a:lnTo>
                    <a:lnTo>
                      <a:pt x="37" y="66"/>
                    </a:lnTo>
                    <a:lnTo>
                      <a:pt x="0" y="3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60" name="Freeform 215"/>
              <p:cNvSpPr>
                <a:spLocks/>
              </p:cNvSpPr>
              <p:nvPr/>
            </p:nvSpPr>
            <p:spPr bwMode="auto">
              <a:xfrm>
                <a:off x="4414" y="2547"/>
                <a:ext cx="73" cy="65"/>
              </a:xfrm>
              <a:custGeom>
                <a:avLst/>
                <a:gdLst>
                  <a:gd name="T0" fmla="*/ 37 w 73"/>
                  <a:gd name="T1" fmla="*/ 0 h 65"/>
                  <a:gd name="T2" fmla="*/ 73 w 73"/>
                  <a:gd name="T3" fmla="*/ 33 h 65"/>
                  <a:gd name="T4" fmla="*/ 37 w 73"/>
                  <a:gd name="T5" fmla="*/ 65 h 65"/>
                  <a:gd name="T6" fmla="*/ 0 w 73"/>
                  <a:gd name="T7" fmla="*/ 33 h 65"/>
                  <a:gd name="T8" fmla="*/ 37 w 73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65">
                    <a:moveTo>
                      <a:pt x="37" y="0"/>
                    </a:moveTo>
                    <a:lnTo>
                      <a:pt x="73" y="33"/>
                    </a:lnTo>
                    <a:lnTo>
                      <a:pt x="37" y="65"/>
                    </a:lnTo>
                    <a:lnTo>
                      <a:pt x="0" y="3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" name="Freeform 217"/>
            <p:cNvSpPr>
              <a:spLocks/>
            </p:cNvSpPr>
            <p:nvPr/>
          </p:nvSpPr>
          <p:spPr bwMode="auto">
            <a:xfrm>
              <a:off x="4463" y="3158"/>
              <a:ext cx="73" cy="66"/>
            </a:xfrm>
            <a:custGeom>
              <a:avLst/>
              <a:gdLst>
                <a:gd name="T0" fmla="*/ 37 w 73"/>
                <a:gd name="T1" fmla="*/ 0 h 66"/>
                <a:gd name="T2" fmla="*/ 73 w 73"/>
                <a:gd name="T3" fmla="*/ 33 h 66"/>
                <a:gd name="T4" fmla="*/ 37 w 73"/>
                <a:gd name="T5" fmla="*/ 66 h 66"/>
                <a:gd name="T6" fmla="*/ 0 w 73"/>
                <a:gd name="T7" fmla="*/ 33 h 66"/>
                <a:gd name="T8" fmla="*/ 37 w 73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66">
                  <a:moveTo>
                    <a:pt x="37" y="0"/>
                  </a:moveTo>
                  <a:lnTo>
                    <a:pt x="73" y="33"/>
                  </a:lnTo>
                  <a:lnTo>
                    <a:pt x="37" y="66"/>
                  </a:lnTo>
                  <a:lnTo>
                    <a:pt x="0" y="33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80"/>
            </a:solidFill>
            <a:ln w="12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218"/>
            <p:cNvSpPr>
              <a:spLocks/>
            </p:cNvSpPr>
            <p:nvPr/>
          </p:nvSpPr>
          <p:spPr bwMode="auto">
            <a:xfrm>
              <a:off x="4500" y="2940"/>
              <a:ext cx="73" cy="66"/>
            </a:xfrm>
            <a:custGeom>
              <a:avLst/>
              <a:gdLst>
                <a:gd name="T0" fmla="*/ 36 w 73"/>
                <a:gd name="T1" fmla="*/ 0 h 66"/>
                <a:gd name="T2" fmla="*/ 73 w 73"/>
                <a:gd name="T3" fmla="*/ 33 h 66"/>
                <a:gd name="T4" fmla="*/ 36 w 73"/>
                <a:gd name="T5" fmla="*/ 66 h 66"/>
                <a:gd name="T6" fmla="*/ 0 w 73"/>
                <a:gd name="T7" fmla="*/ 33 h 66"/>
                <a:gd name="T8" fmla="*/ 36 w 73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66">
                  <a:moveTo>
                    <a:pt x="36" y="0"/>
                  </a:moveTo>
                  <a:lnTo>
                    <a:pt x="73" y="33"/>
                  </a:lnTo>
                  <a:lnTo>
                    <a:pt x="36" y="66"/>
                  </a:lnTo>
                  <a:lnTo>
                    <a:pt x="0" y="33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80"/>
            </a:solidFill>
            <a:ln w="12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19"/>
            <p:cNvSpPr>
              <a:spLocks/>
            </p:cNvSpPr>
            <p:nvPr/>
          </p:nvSpPr>
          <p:spPr bwMode="auto">
            <a:xfrm>
              <a:off x="4536" y="2874"/>
              <a:ext cx="74" cy="66"/>
            </a:xfrm>
            <a:custGeom>
              <a:avLst/>
              <a:gdLst>
                <a:gd name="T0" fmla="*/ 37 w 74"/>
                <a:gd name="T1" fmla="*/ 0 h 66"/>
                <a:gd name="T2" fmla="*/ 74 w 74"/>
                <a:gd name="T3" fmla="*/ 33 h 66"/>
                <a:gd name="T4" fmla="*/ 37 w 74"/>
                <a:gd name="T5" fmla="*/ 66 h 66"/>
                <a:gd name="T6" fmla="*/ 0 w 74"/>
                <a:gd name="T7" fmla="*/ 33 h 66"/>
                <a:gd name="T8" fmla="*/ 37 w 74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66">
                  <a:moveTo>
                    <a:pt x="37" y="0"/>
                  </a:moveTo>
                  <a:lnTo>
                    <a:pt x="74" y="33"/>
                  </a:lnTo>
                  <a:lnTo>
                    <a:pt x="37" y="66"/>
                  </a:lnTo>
                  <a:lnTo>
                    <a:pt x="0" y="33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80"/>
            </a:solidFill>
            <a:ln w="12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20"/>
            <p:cNvSpPr>
              <a:spLocks/>
            </p:cNvSpPr>
            <p:nvPr/>
          </p:nvSpPr>
          <p:spPr bwMode="auto">
            <a:xfrm>
              <a:off x="4573" y="2252"/>
              <a:ext cx="73" cy="65"/>
            </a:xfrm>
            <a:custGeom>
              <a:avLst/>
              <a:gdLst>
                <a:gd name="T0" fmla="*/ 37 w 73"/>
                <a:gd name="T1" fmla="*/ 0 h 65"/>
                <a:gd name="T2" fmla="*/ 73 w 73"/>
                <a:gd name="T3" fmla="*/ 33 h 65"/>
                <a:gd name="T4" fmla="*/ 37 w 73"/>
                <a:gd name="T5" fmla="*/ 65 h 65"/>
                <a:gd name="T6" fmla="*/ 0 w 73"/>
                <a:gd name="T7" fmla="*/ 33 h 65"/>
                <a:gd name="T8" fmla="*/ 37 w 73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65">
                  <a:moveTo>
                    <a:pt x="37" y="0"/>
                  </a:moveTo>
                  <a:lnTo>
                    <a:pt x="73" y="33"/>
                  </a:lnTo>
                  <a:lnTo>
                    <a:pt x="37" y="65"/>
                  </a:lnTo>
                  <a:lnTo>
                    <a:pt x="0" y="33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80"/>
            </a:solidFill>
            <a:ln w="12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221"/>
            <p:cNvSpPr>
              <a:spLocks/>
            </p:cNvSpPr>
            <p:nvPr/>
          </p:nvSpPr>
          <p:spPr bwMode="auto">
            <a:xfrm>
              <a:off x="4622" y="2973"/>
              <a:ext cx="73" cy="65"/>
            </a:xfrm>
            <a:custGeom>
              <a:avLst/>
              <a:gdLst>
                <a:gd name="T0" fmla="*/ 36 w 73"/>
                <a:gd name="T1" fmla="*/ 0 h 65"/>
                <a:gd name="T2" fmla="*/ 73 w 73"/>
                <a:gd name="T3" fmla="*/ 33 h 65"/>
                <a:gd name="T4" fmla="*/ 36 w 73"/>
                <a:gd name="T5" fmla="*/ 65 h 65"/>
                <a:gd name="T6" fmla="*/ 0 w 73"/>
                <a:gd name="T7" fmla="*/ 33 h 65"/>
                <a:gd name="T8" fmla="*/ 36 w 73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65">
                  <a:moveTo>
                    <a:pt x="36" y="0"/>
                  </a:moveTo>
                  <a:lnTo>
                    <a:pt x="73" y="33"/>
                  </a:lnTo>
                  <a:lnTo>
                    <a:pt x="36" y="65"/>
                  </a:lnTo>
                  <a:lnTo>
                    <a:pt x="0" y="33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80"/>
            </a:solidFill>
            <a:ln w="12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2"/>
            <p:cNvSpPr>
              <a:spLocks/>
            </p:cNvSpPr>
            <p:nvPr/>
          </p:nvSpPr>
          <p:spPr bwMode="auto">
            <a:xfrm>
              <a:off x="4658" y="3213"/>
              <a:ext cx="74" cy="66"/>
            </a:xfrm>
            <a:custGeom>
              <a:avLst/>
              <a:gdLst>
                <a:gd name="T0" fmla="*/ 37 w 74"/>
                <a:gd name="T1" fmla="*/ 0 h 66"/>
                <a:gd name="T2" fmla="*/ 74 w 74"/>
                <a:gd name="T3" fmla="*/ 33 h 66"/>
                <a:gd name="T4" fmla="*/ 37 w 74"/>
                <a:gd name="T5" fmla="*/ 66 h 66"/>
                <a:gd name="T6" fmla="*/ 0 w 74"/>
                <a:gd name="T7" fmla="*/ 33 h 66"/>
                <a:gd name="T8" fmla="*/ 37 w 74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66">
                  <a:moveTo>
                    <a:pt x="37" y="0"/>
                  </a:moveTo>
                  <a:lnTo>
                    <a:pt x="74" y="33"/>
                  </a:lnTo>
                  <a:lnTo>
                    <a:pt x="37" y="66"/>
                  </a:lnTo>
                  <a:lnTo>
                    <a:pt x="0" y="33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80"/>
            </a:solidFill>
            <a:ln w="12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3"/>
            <p:cNvSpPr>
              <a:spLocks/>
            </p:cNvSpPr>
            <p:nvPr/>
          </p:nvSpPr>
          <p:spPr bwMode="auto">
            <a:xfrm>
              <a:off x="4695" y="2219"/>
              <a:ext cx="73" cy="66"/>
            </a:xfrm>
            <a:custGeom>
              <a:avLst/>
              <a:gdLst>
                <a:gd name="T0" fmla="*/ 37 w 73"/>
                <a:gd name="T1" fmla="*/ 0 h 66"/>
                <a:gd name="T2" fmla="*/ 73 w 73"/>
                <a:gd name="T3" fmla="*/ 33 h 66"/>
                <a:gd name="T4" fmla="*/ 37 w 73"/>
                <a:gd name="T5" fmla="*/ 66 h 66"/>
                <a:gd name="T6" fmla="*/ 0 w 73"/>
                <a:gd name="T7" fmla="*/ 33 h 66"/>
                <a:gd name="T8" fmla="*/ 37 w 73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66">
                  <a:moveTo>
                    <a:pt x="37" y="0"/>
                  </a:moveTo>
                  <a:lnTo>
                    <a:pt x="73" y="33"/>
                  </a:lnTo>
                  <a:lnTo>
                    <a:pt x="37" y="66"/>
                  </a:lnTo>
                  <a:lnTo>
                    <a:pt x="0" y="33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80"/>
            </a:solidFill>
            <a:ln w="12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24"/>
            <p:cNvSpPr>
              <a:spLocks/>
            </p:cNvSpPr>
            <p:nvPr/>
          </p:nvSpPr>
          <p:spPr bwMode="auto">
            <a:xfrm>
              <a:off x="4732" y="2427"/>
              <a:ext cx="73" cy="65"/>
            </a:xfrm>
            <a:custGeom>
              <a:avLst/>
              <a:gdLst>
                <a:gd name="T0" fmla="*/ 36 w 73"/>
                <a:gd name="T1" fmla="*/ 0 h 65"/>
                <a:gd name="T2" fmla="*/ 73 w 73"/>
                <a:gd name="T3" fmla="*/ 32 h 65"/>
                <a:gd name="T4" fmla="*/ 36 w 73"/>
                <a:gd name="T5" fmla="*/ 65 h 65"/>
                <a:gd name="T6" fmla="*/ 0 w 73"/>
                <a:gd name="T7" fmla="*/ 32 h 65"/>
                <a:gd name="T8" fmla="*/ 36 w 73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65">
                  <a:moveTo>
                    <a:pt x="36" y="0"/>
                  </a:moveTo>
                  <a:lnTo>
                    <a:pt x="73" y="32"/>
                  </a:lnTo>
                  <a:lnTo>
                    <a:pt x="36" y="65"/>
                  </a:lnTo>
                  <a:lnTo>
                    <a:pt x="0" y="32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80"/>
            </a:solidFill>
            <a:ln w="12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225"/>
            <p:cNvSpPr>
              <a:spLocks/>
            </p:cNvSpPr>
            <p:nvPr/>
          </p:nvSpPr>
          <p:spPr bwMode="auto">
            <a:xfrm>
              <a:off x="4768" y="2241"/>
              <a:ext cx="74" cy="66"/>
            </a:xfrm>
            <a:custGeom>
              <a:avLst/>
              <a:gdLst>
                <a:gd name="T0" fmla="*/ 37 w 74"/>
                <a:gd name="T1" fmla="*/ 0 h 66"/>
                <a:gd name="T2" fmla="*/ 74 w 74"/>
                <a:gd name="T3" fmla="*/ 33 h 66"/>
                <a:gd name="T4" fmla="*/ 37 w 74"/>
                <a:gd name="T5" fmla="*/ 66 h 66"/>
                <a:gd name="T6" fmla="*/ 0 w 74"/>
                <a:gd name="T7" fmla="*/ 33 h 66"/>
                <a:gd name="T8" fmla="*/ 37 w 74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66">
                  <a:moveTo>
                    <a:pt x="37" y="0"/>
                  </a:moveTo>
                  <a:lnTo>
                    <a:pt x="74" y="33"/>
                  </a:lnTo>
                  <a:lnTo>
                    <a:pt x="37" y="66"/>
                  </a:lnTo>
                  <a:lnTo>
                    <a:pt x="0" y="33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80"/>
            </a:solidFill>
            <a:ln w="12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226"/>
            <p:cNvSpPr>
              <a:spLocks/>
            </p:cNvSpPr>
            <p:nvPr/>
          </p:nvSpPr>
          <p:spPr bwMode="auto">
            <a:xfrm>
              <a:off x="4817" y="2175"/>
              <a:ext cx="74" cy="66"/>
            </a:xfrm>
            <a:custGeom>
              <a:avLst/>
              <a:gdLst>
                <a:gd name="T0" fmla="*/ 37 w 74"/>
                <a:gd name="T1" fmla="*/ 0 h 66"/>
                <a:gd name="T2" fmla="*/ 74 w 74"/>
                <a:gd name="T3" fmla="*/ 33 h 66"/>
                <a:gd name="T4" fmla="*/ 37 w 74"/>
                <a:gd name="T5" fmla="*/ 66 h 66"/>
                <a:gd name="T6" fmla="*/ 0 w 74"/>
                <a:gd name="T7" fmla="*/ 33 h 66"/>
                <a:gd name="T8" fmla="*/ 37 w 74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66">
                  <a:moveTo>
                    <a:pt x="37" y="0"/>
                  </a:moveTo>
                  <a:lnTo>
                    <a:pt x="74" y="33"/>
                  </a:lnTo>
                  <a:lnTo>
                    <a:pt x="37" y="66"/>
                  </a:lnTo>
                  <a:lnTo>
                    <a:pt x="0" y="33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80"/>
            </a:solidFill>
            <a:ln w="12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227"/>
            <p:cNvSpPr>
              <a:spLocks/>
            </p:cNvSpPr>
            <p:nvPr/>
          </p:nvSpPr>
          <p:spPr bwMode="auto">
            <a:xfrm>
              <a:off x="4854" y="3126"/>
              <a:ext cx="73" cy="65"/>
            </a:xfrm>
            <a:custGeom>
              <a:avLst/>
              <a:gdLst>
                <a:gd name="T0" fmla="*/ 37 w 73"/>
                <a:gd name="T1" fmla="*/ 0 h 65"/>
                <a:gd name="T2" fmla="*/ 73 w 73"/>
                <a:gd name="T3" fmla="*/ 32 h 65"/>
                <a:gd name="T4" fmla="*/ 37 w 73"/>
                <a:gd name="T5" fmla="*/ 65 h 65"/>
                <a:gd name="T6" fmla="*/ 0 w 73"/>
                <a:gd name="T7" fmla="*/ 32 h 65"/>
                <a:gd name="T8" fmla="*/ 37 w 73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65">
                  <a:moveTo>
                    <a:pt x="37" y="0"/>
                  </a:moveTo>
                  <a:lnTo>
                    <a:pt x="73" y="32"/>
                  </a:lnTo>
                  <a:lnTo>
                    <a:pt x="37" y="65"/>
                  </a:lnTo>
                  <a:lnTo>
                    <a:pt x="0" y="32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80"/>
            </a:solidFill>
            <a:ln w="12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8"/>
            <p:cNvSpPr>
              <a:spLocks/>
            </p:cNvSpPr>
            <p:nvPr/>
          </p:nvSpPr>
          <p:spPr bwMode="auto">
            <a:xfrm>
              <a:off x="4891" y="2438"/>
              <a:ext cx="73" cy="65"/>
            </a:xfrm>
            <a:custGeom>
              <a:avLst/>
              <a:gdLst>
                <a:gd name="T0" fmla="*/ 36 w 73"/>
                <a:gd name="T1" fmla="*/ 0 h 65"/>
                <a:gd name="T2" fmla="*/ 73 w 73"/>
                <a:gd name="T3" fmla="*/ 32 h 65"/>
                <a:gd name="T4" fmla="*/ 36 w 73"/>
                <a:gd name="T5" fmla="*/ 65 h 65"/>
                <a:gd name="T6" fmla="*/ 0 w 73"/>
                <a:gd name="T7" fmla="*/ 32 h 65"/>
                <a:gd name="T8" fmla="*/ 36 w 73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65">
                  <a:moveTo>
                    <a:pt x="36" y="0"/>
                  </a:moveTo>
                  <a:lnTo>
                    <a:pt x="73" y="32"/>
                  </a:lnTo>
                  <a:lnTo>
                    <a:pt x="36" y="65"/>
                  </a:lnTo>
                  <a:lnTo>
                    <a:pt x="0" y="32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80"/>
            </a:solidFill>
            <a:ln w="12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9"/>
            <p:cNvSpPr>
              <a:spLocks/>
            </p:cNvSpPr>
            <p:nvPr/>
          </p:nvSpPr>
          <p:spPr bwMode="auto">
            <a:xfrm>
              <a:off x="4927" y="3213"/>
              <a:ext cx="74" cy="66"/>
            </a:xfrm>
            <a:custGeom>
              <a:avLst/>
              <a:gdLst>
                <a:gd name="T0" fmla="*/ 37 w 74"/>
                <a:gd name="T1" fmla="*/ 0 h 66"/>
                <a:gd name="T2" fmla="*/ 74 w 74"/>
                <a:gd name="T3" fmla="*/ 33 h 66"/>
                <a:gd name="T4" fmla="*/ 37 w 74"/>
                <a:gd name="T5" fmla="*/ 66 h 66"/>
                <a:gd name="T6" fmla="*/ 0 w 74"/>
                <a:gd name="T7" fmla="*/ 33 h 66"/>
                <a:gd name="T8" fmla="*/ 37 w 74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66">
                  <a:moveTo>
                    <a:pt x="37" y="0"/>
                  </a:moveTo>
                  <a:lnTo>
                    <a:pt x="74" y="33"/>
                  </a:lnTo>
                  <a:lnTo>
                    <a:pt x="37" y="66"/>
                  </a:lnTo>
                  <a:lnTo>
                    <a:pt x="0" y="33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80"/>
            </a:solidFill>
            <a:ln w="12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231"/>
            <p:cNvSpPr>
              <a:spLocks noChangeArrowheads="1"/>
            </p:cNvSpPr>
            <p:nvPr/>
          </p:nvSpPr>
          <p:spPr bwMode="auto">
            <a:xfrm>
              <a:off x="736" y="3410"/>
              <a:ext cx="342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-0.6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" name="Rectangle 232"/>
            <p:cNvSpPr>
              <a:spLocks noChangeArrowheads="1"/>
            </p:cNvSpPr>
            <p:nvPr/>
          </p:nvSpPr>
          <p:spPr bwMode="auto">
            <a:xfrm>
              <a:off x="736" y="3147"/>
              <a:ext cx="342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-0.4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Rectangle 233"/>
            <p:cNvSpPr>
              <a:spLocks noChangeArrowheads="1"/>
            </p:cNvSpPr>
            <p:nvPr/>
          </p:nvSpPr>
          <p:spPr bwMode="auto">
            <a:xfrm>
              <a:off x="736" y="2874"/>
              <a:ext cx="342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-0.2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" name="Rectangle 234"/>
            <p:cNvSpPr>
              <a:spLocks noChangeArrowheads="1"/>
            </p:cNvSpPr>
            <p:nvPr/>
          </p:nvSpPr>
          <p:spPr bwMode="auto">
            <a:xfrm>
              <a:off x="919" y="2612"/>
              <a:ext cx="159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0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" name="Rectangle 235"/>
            <p:cNvSpPr>
              <a:spLocks noChangeArrowheads="1"/>
            </p:cNvSpPr>
            <p:nvPr/>
          </p:nvSpPr>
          <p:spPr bwMode="auto">
            <a:xfrm>
              <a:off x="785" y="2350"/>
              <a:ext cx="293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0.2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Rectangle 236"/>
            <p:cNvSpPr>
              <a:spLocks noChangeArrowheads="1"/>
            </p:cNvSpPr>
            <p:nvPr/>
          </p:nvSpPr>
          <p:spPr bwMode="auto">
            <a:xfrm>
              <a:off x="785" y="2077"/>
              <a:ext cx="293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0.4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7" name="Rectangle 237"/>
            <p:cNvSpPr>
              <a:spLocks noChangeArrowheads="1"/>
            </p:cNvSpPr>
            <p:nvPr/>
          </p:nvSpPr>
          <p:spPr bwMode="auto">
            <a:xfrm>
              <a:off x="785" y="1815"/>
              <a:ext cx="293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0.6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8" name="Rectangle 238"/>
            <p:cNvSpPr>
              <a:spLocks noChangeArrowheads="1"/>
            </p:cNvSpPr>
            <p:nvPr/>
          </p:nvSpPr>
          <p:spPr bwMode="auto">
            <a:xfrm>
              <a:off x="589" y="1597"/>
              <a:ext cx="4509" cy="2129"/>
            </a:xfrm>
            <a:prstGeom prst="rect">
              <a:avLst/>
            </a:prstGeom>
            <a:noFill/>
            <a:ln w="12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1561" name="Rectangle 271560"/>
          <p:cNvSpPr/>
          <p:nvPr/>
        </p:nvSpPr>
        <p:spPr>
          <a:xfrm>
            <a:off x="3421675" y="3107895"/>
            <a:ext cx="5464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Year</a:t>
            </a:r>
            <a:endParaRPr lang="en-US" dirty="0"/>
          </a:p>
        </p:txBody>
      </p:sp>
      <p:sp>
        <p:nvSpPr>
          <p:cNvPr id="271563" name="Footer Placeholder 27156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W.E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Text Box 2"/>
          <p:cNvSpPr txBox="1">
            <a:spLocks noChangeArrowheads="1"/>
          </p:cNvSpPr>
          <p:nvPr/>
        </p:nvSpPr>
        <p:spPr bwMode="auto">
          <a:xfrm>
            <a:off x="301625" y="808724"/>
            <a:ext cx="8532813" cy="602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974725" algn="l"/>
                <a:tab pos="16557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>
              <a:tabLst>
                <a:tab pos="974725" algn="l"/>
                <a:tab pos="16557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tabLst>
                <a:tab pos="974725" algn="l"/>
                <a:tab pos="16557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tabLst>
                <a:tab pos="974725" algn="l"/>
                <a:tab pos="16557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tabLst>
                <a:tab pos="974725" algn="l"/>
                <a:tab pos="16557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74725" algn="l"/>
                <a:tab pos="16557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74725" algn="l"/>
                <a:tab pos="16557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74725" algn="l"/>
                <a:tab pos="16557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74725" algn="l"/>
                <a:tab pos="16557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/>
            <a:r>
              <a:rPr lang="en-US" dirty="0"/>
              <a:t>If a time series is not stationary in the sense just defined, it is called </a:t>
            </a:r>
            <a:r>
              <a:rPr lang="en-US" dirty="0" smtClean="0"/>
              <a:t>a non-stationary </a:t>
            </a:r>
            <a:r>
              <a:rPr lang="en-US" dirty="0"/>
              <a:t>time series (keep in mind we are talking only about </a:t>
            </a:r>
            <a:r>
              <a:rPr lang="en-US" dirty="0" smtClean="0"/>
              <a:t>weak Stationarity). </a:t>
            </a:r>
            <a:r>
              <a:rPr lang="en-US" dirty="0"/>
              <a:t>In other words, a </a:t>
            </a:r>
            <a:r>
              <a:rPr lang="en-US" dirty="0" smtClean="0"/>
              <a:t>non-stationary </a:t>
            </a:r>
            <a:r>
              <a:rPr lang="en-US" dirty="0"/>
              <a:t>time series will have a </a:t>
            </a:r>
            <a:r>
              <a:rPr lang="en-US" i="1" dirty="0" smtClean="0"/>
              <a:t>time varying mean </a:t>
            </a:r>
            <a:r>
              <a:rPr lang="en-US" i="1" dirty="0"/>
              <a:t>or a time-varying variance or both.</a:t>
            </a:r>
            <a:endParaRPr lang="en-US" dirty="0" smtClean="0"/>
          </a:p>
          <a:p>
            <a:pPr algn="just"/>
            <a:r>
              <a:rPr lang="en-US" dirty="0" smtClean="0"/>
              <a:t>In </a:t>
            </a:r>
            <a:r>
              <a:rPr lang="en-US" dirty="0"/>
              <a:t>contrast a non-stationary time series has the </a:t>
            </a:r>
            <a:r>
              <a:rPr lang="en-US" dirty="0" smtClean="0"/>
              <a:t>following characteristics</a:t>
            </a:r>
            <a:endParaRPr lang="en-US" dirty="0"/>
          </a:p>
          <a:p>
            <a:pPr marL="914400" lvl="1" indent="-457200" algn="just">
              <a:buFont typeface="+mj-lt"/>
              <a:buAutoNum type="arabicPeriod"/>
            </a:pPr>
            <a:r>
              <a:rPr lang="en-US" dirty="0"/>
              <a:t>     </a:t>
            </a:r>
            <a:r>
              <a:rPr lang="en-US" dirty="0" smtClean="0"/>
              <a:t> </a:t>
            </a:r>
            <a:r>
              <a:rPr lang="en-US" dirty="0"/>
              <a:t>Does not have a long run mean which the series </a:t>
            </a:r>
            <a:r>
              <a:rPr lang="en-US" dirty="0" smtClean="0"/>
              <a:t>returns</a:t>
            </a:r>
            <a:endParaRPr lang="en-US" dirty="0"/>
          </a:p>
          <a:p>
            <a:pPr marL="914400" lvl="1" indent="-457200" algn="just">
              <a:buFont typeface="+mj-lt"/>
              <a:buAutoNum type="arabicPeriod"/>
            </a:pPr>
            <a:r>
              <a:rPr lang="en-US" dirty="0"/>
              <a:t>     </a:t>
            </a:r>
            <a:r>
              <a:rPr lang="en-US" dirty="0" smtClean="0"/>
              <a:t>Variance </a:t>
            </a:r>
            <a:r>
              <a:rPr lang="en-US" dirty="0"/>
              <a:t>is dependent upon time and goes to infinity as  </a:t>
            </a:r>
            <a:r>
              <a:rPr lang="en-US" dirty="0" smtClean="0"/>
              <a:t>    the sample </a:t>
            </a:r>
            <a:r>
              <a:rPr lang="en-US" dirty="0"/>
              <a:t>period approaches </a:t>
            </a:r>
            <a:r>
              <a:rPr lang="en-US" dirty="0" smtClean="0"/>
              <a:t>infinity</a:t>
            </a:r>
            <a:endParaRPr lang="en-US" dirty="0"/>
          </a:p>
          <a:p>
            <a:pPr marL="914400" lvl="1" indent="-457200" algn="just">
              <a:buFont typeface="+mj-lt"/>
              <a:buAutoNum type="arabicPeriod"/>
            </a:pPr>
            <a:r>
              <a:rPr lang="en-US" dirty="0"/>
              <a:t>     </a:t>
            </a:r>
            <a:r>
              <a:rPr lang="en-US" dirty="0" err="1" smtClean="0"/>
              <a:t>Corre-logram</a:t>
            </a:r>
            <a:r>
              <a:rPr lang="en-US" dirty="0" smtClean="0"/>
              <a:t> </a:t>
            </a:r>
            <a:r>
              <a:rPr lang="en-US" dirty="0"/>
              <a:t>does not die out - long memory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i="1" dirty="0"/>
              <a:t>	</a:t>
            </a:r>
            <a:r>
              <a:rPr lang="en-US" i="1" u="sng" dirty="0"/>
              <a:t>	</a:t>
            </a:r>
            <a:r>
              <a:rPr lang="en-US" sz="1800" i="1" u="sng" dirty="0"/>
              <a:t>	</a:t>
            </a:r>
          </a:p>
        </p:txBody>
      </p:sp>
      <p:sp>
        <p:nvSpPr>
          <p:cNvPr id="313347" name="Text Box 3"/>
          <p:cNvSpPr txBox="1">
            <a:spLocks noChangeArrowheads="1"/>
          </p:cNvSpPr>
          <p:nvPr/>
        </p:nvSpPr>
        <p:spPr bwMode="auto">
          <a:xfrm>
            <a:off x="301625" y="265670"/>
            <a:ext cx="8528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GB" sz="2400" b="1" dirty="0">
                <a:latin typeface="Cambria" pitchFamily="18" charset="0"/>
                <a:ea typeface="Cambria" pitchFamily="18" charset="0"/>
              </a:rPr>
              <a:t>		</a:t>
            </a:r>
            <a:r>
              <a:rPr lang="en-GB" sz="2400" b="1" dirty="0" smtClean="0">
                <a:latin typeface="Cambria" pitchFamily="18" charset="0"/>
                <a:ea typeface="Cambria" pitchFamily="18" charset="0"/>
              </a:rPr>
              <a:t>ii. Non-stationary </a:t>
            </a:r>
            <a:r>
              <a:rPr lang="en-GB" sz="2400" b="1" dirty="0">
                <a:latin typeface="Cambria" pitchFamily="18" charset="0"/>
                <a:ea typeface="Cambria" pitchFamily="18" charset="0"/>
              </a:rPr>
              <a:t>time series</a:t>
            </a:r>
          </a:p>
        </p:txBody>
      </p:sp>
      <p:sp>
        <p:nvSpPr>
          <p:cNvPr id="313348" name="Text Box 4"/>
          <p:cNvSpPr txBox="1">
            <a:spLocks noChangeArrowheads="1"/>
          </p:cNvSpPr>
          <p:nvPr/>
        </p:nvSpPr>
        <p:spPr bwMode="auto">
          <a:xfrm>
            <a:off x="301625" y="5788025"/>
            <a:ext cx="8532813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en-GB" sz="2400">
              <a:latin typeface="Times New Roman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W.E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Text Box 2"/>
          <p:cNvSpPr txBox="1">
            <a:spLocks noChangeArrowheads="1"/>
          </p:cNvSpPr>
          <p:nvPr/>
        </p:nvSpPr>
        <p:spPr bwMode="auto">
          <a:xfrm>
            <a:off x="301625" y="455613"/>
            <a:ext cx="8532813" cy="602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974725" algn="l"/>
                <a:tab pos="16557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>
              <a:tabLst>
                <a:tab pos="974725" algn="l"/>
                <a:tab pos="16557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tabLst>
                <a:tab pos="974725" algn="l"/>
                <a:tab pos="16557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tabLst>
                <a:tab pos="974725" algn="l"/>
                <a:tab pos="16557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tabLst>
                <a:tab pos="974725" algn="l"/>
                <a:tab pos="16557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74725" algn="l"/>
                <a:tab pos="16557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74725" algn="l"/>
                <a:tab pos="16557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74725" algn="l"/>
                <a:tab pos="16557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74725" algn="l"/>
                <a:tab pos="16557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b="1" i="1">
                <a:latin typeface="Arial" charset="0"/>
              </a:rPr>
              <a:t>			</a:t>
            </a:r>
          </a:p>
        </p:txBody>
      </p:sp>
      <p:sp>
        <p:nvSpPr>
          <p:cNvPr id="311299" name="Text Box 3"/>
          <p:cNvSpPr txBox="1">
            <a:spLocks noChangeArrowheads="1"/>
          </p:cNvSpPr>
          <p:nvPr/>
        </p:nvSpPr>
        <p:spPr bwMode="auto">
          <a:xfrm>
            <a:off x="301625" y="0"/>
            <a:ext cx="8528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GB" sz="2400" b="1" dirty="0"/>
              <a:t>		    Non-stationary time </a:t>
            </a:r>
            <a:r>
              <a:rPr lang="en-GB" sz="2400" b="1" dirty="0" smtClean="0"/>
              <a:t>series</a:t>
            </a:r>
            <a:endParaRPr lang="en-GB" sz="1800" b="1" dirty="0"/>
          </a:p>
          <a:p>
            <a:pPr algn="ctr">
              <a:spcBef>
                <a:spcPct val="50000"/>
              </a:spcBef>
            </a:pPr>
            <a:r>
              <a:rPr lang="en-GB" sz="2400" b="1" dirty="0" smtClean="0">
                <a:latin typeface="Times New Roman" charset="0"/>
              </a:rPr>
              <a:t> </a:t>
            </a:r>
            <a:r>
              <a:rPr lang="en-GB" sz="2400" b="1" dirty="0">
                <a:latin typeface="Times New Roman" charset="0"/>
              </a:rPr>
              <a:t>GDP (</a:t>
            </a:r>
            <a:r>
              <a:rPr lang="en-GB" sz="2400" b="1" i="1" dirty="0">
                <a:latin typeface="Times New Roman" charset="0"/>
              </a:rPr>
              <a:t>Y</a:t>
            </a:r>
            <a:r>
              <a:rPr lang="en-US" sz="2400" b="1" i="1" baseline="-25000" dirty="0">
                <a:latin typeface="Times New Roman" charset="0"/>
              </a:rPr>
              <a:t>t</a:t>
            </a:r>
            <a:r>
              <a:rPr lang="en-GB" sz="2400" b="1" dirty="0">
                <a:latin typeface="Times New Roman" charset="0"/>
              </a:rPr>
              <a:t>)</a:t>
            </a:r>
          </a:p>
        </p:txBody>
      </p:sp>
      <p:sp>
        <p:nvSpPr>
          <p:cNvPr id="311300" name="Text Box 4"/>
          <p:cNvSpPr txBox="1">
            <a:spLocks noChangeArrowheads="1"/>
          </p:cNvSpPr>
          <p:nvPr/>
        </p:nvSpPr>
        <p:spPr bwMode="auto">
          <a:xfrm>
            <a:off x="152401" y="4660557"/>
            <a:ext cx="8839200" cy="2197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/>
            <a:r>
              <a:rPr lang="en-GB" sz="2000" dirty="0">
                <a:latin typeface="Cambria" pitchFamily="18" charset="0"/>
                <a:ea typeface="Cambria" pitchFamily="18" charset="0"/>
              </a:rPr>
              <a:t>The level of GDP (Y)  is not constant and the mean increases over time. Hence the level of GDP is an example of a non-stationary time series</a:t>
            </a:r>
            <a:r>
              <a:rPr lang="en-GB" sz="2000" dirty="0" smtClean="0">
                <a:latin typeface="Cambria" pitchFamily="18" charset="0"/>
                <a:ea typeface="Cambria" pitchFamily="18" charset="0"/>
              </a:rPr>
              <a:t>. </a:t>
            </a:r>
            <a:r>
              <a:rPr lang="en-US" sz="2000" dirty="0" smtClean="0">
                <a:latin typeface="Cambria" pitchFamily="18" charset="0"/>
                <a:ea typeface="Cambria" pitchFamily="18" charset="0"/>
              </a:rPr>
              <a:t>Although our interest is in stationary time series, one often encounters non-stationary time series, the classic example being the random walk model (RWM).</a:t>
            </a:r>
          </a:p>
          <a:p>
            <a:endParaRPr lang="en-US" sz="1600" dirty="0" smtClean="0">
              <a:latin typeface="Cambria" pitchFamily="18" charset="0"/>
              <a:ea typeface="Cambria" pitchFamily="18" charset="0"/>
            </a:endParaRPr>
          </a:p>
          <a:p>
            <a:pPr>
              <a:spcBef>
                <a:spcPct val="50000"/>
              </a:spcBef>
            </a:pPr>
            <a:endParaRPr lang="en-GB" sz="1500" b="1" dirty="0"/>
          </a:p>
        </p:txBody>
      </p:sp>
      <p:pic>
        <p:nvPicPr>
          <p:cNvPr id="31130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254" y="990600"/>
            <a:ext cx="7444946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W.E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533400"/>
          </a:xfrm>
        </p:spPr>
        <p:txBody>
          <a:bodyPr/>
          <a:lstStyle/>
          <a:p>
            <a:r>
              <a:rPr lang="en-GB" sz="2400" b="1" dirty="0">
                <a:latin typeface="Arial" charset="0"/>
              </a:rPr>
              <a:t>Non-stationary time series: Random Walk</a:t>
            </a:r>
            <a:br>
              <a:rPr lang="en-GB" sz="2400" b="1" dirty="0">
                <a:latin typeface="Arial" charset="0"/>
              </a:rPr>
            </a:br>
            <a:r>
              <a:rPr lang="en-GB" sz="2400" b="1" dirty="0">
                <a:latin typeface="Arial" charset="0"/>
              </a:rPr>
              <a:t/>
            </a:r>
            <a:br>
              <a:rPr lang="en-GB" sz="2400" b="1" dirty="0">
                <a:latin typeface="Arial" charset="0"/>
              </a:rPr>
            </a:br>
            <a:r>
              <a:rPr lang="en-US" sz="1800" b="1" dirty="0"/>
              <a:t/>
            </a:r>
            <a:br>
              <a:rPr lang="en-US" sz="1800" b="1" dirty="0"/>
            </a:br>
            <a:r>
              <a:rPr lang="en-US" sz="2400" b="1" i="1" dirty="0" err="1"/>
              <a:t>X</a:t>
            </a:r>
            <a:r>
              <a:rPr lang="en-US" sz="2400" b="1" i="1" baseline="-25000" dirty="0" err="1"/>
              <a:t>t</a:t>
            </a:r>
            <a:r>
              <a:rPr lang="en-US" sz="2400" b="1" i="1" dirty="0"/>
              <a:t> = X</a:t>
            </a:r>
            <a:r>
              <a:rPr lang="en-US" sz="2400" b="1" i="1" baseline="-25000" dirty="0"/>
              <a:t>t-1</a:t>
            </a:r>
            <a:r>
              <a:rPr lang="en-US" sz="2400" b="1" i="1" dirty="0"/>
              <a:t> + </a:t>
            </a:r>
            <a:r>
              <a:rPr lang="en-US" sz="2400" b="1" i="1" dirty="0" err="1"/>
              <a:t>u</a:t>
            </a:r>
            <a:r>
              <a:rPr lang="en-US" sz="2400" b="1" i="1" baseline="-25000" dirty="0" err="1"/>
              <a:t>t</a:t>
            </a:r>
            <a:r>
              <a:rPr lang="en-US" sz="2400" b="1" dirty="0"/>
              <a:t> 		</a:t>
            </a:r>
            <a:r>
              <a:rPr lang="en-US" sz="1800" b="1" dirty="0"/>
              <a:t/>
            </a:r>
            <a:br>
              <a:rPr lang="en-US" sz="1800" b="1" dirty="0"/>
            </a:br>
            <a:endParaRPr lang="en-US" sz="1800" b="1" dirty="0"/>
          </a:p>
        </p:txBody>
      </p:sp>
      <p:pic>
        <p:nvPicPr>
          <p:cNvPr id="297988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6763" y="1981200"/>
            <a:ext cx="7610475" cy="4114800"/>
          </a:xfrm>
          <a:noFill/>
          <a:ln/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W.E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69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457200"/>
          </a:xfrm>
        </p:spPr>
        <p:txBody>
          <a:bodyPr/>
          <a:lstStyle/>
          <a:p>
            <a:r>
              <a:rPr lang="en-GB" sz="2800" b="1" dirty="0">
                <a:latin typeface="Arial" charset="0"/>
              </a:rPr>
              <a:t>Non-stationary time </a:t>
            </a:r>
            <a:r>
              <a:rPr lang="en-GB" sz="2800" b="1" dirty="0" smtClean="0">
                <a:latin typeface="Arial" charset="0"/>
              </a:rPr>
              <a:t>series:</a:t>
            </a:r>
            <a:r>
              <a:rPr lang="en-US" sz="2800" dirty="0" smtClean="0"/>
              <a:t> RANDOM WALK</a:t>
            </a:r>
            <a:endParaRPr lang="en-US" sz="2800" b="1" dirty="0">
              <a:latin typeface="Arial" charset="0"/>
            </a:endParaRP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33400"/>
            <a:ext cx="8686800" cy="61722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dirty="0"/>
              <a:t>			</a:t>
            </a:r>
            <a:r>
              <a:rPr lang="en-US" sz="2000" i="1" dirty="0" err="1"/>
              <a:t>X</a:t>
            </a:r>
            <a:r>
              <a:rPr lang="en-US" sz="2000" i="1" baseline="-25000" dirty="0" err="1"/>
              <a:t>t</a:t>
            </a:r>
            <a:r>
              <a:rPr lang="en-US" sz="2000" i="1" dirty="0"/>
              <a:t> = X</a:t>
            </a:r>
            <a:r>
              <a:rPr lang="en-US" sz="2000" i="1" baseline="-25000" dirty="0"/>
              <a:t>t-1</a:t>
            </a:r>
            <a:r>
              <a:rPr lang="en-US" sz="2000" i="1" dirty="0"/>
              <a:t> + </a:t>
            </a:r>
            <a:r>
              <a:rPr lang="en-US" sz="2000" i="1" dirty="0" err="1"/>
              <a:t>u</a:t>
            </a:r>
            <a:r>
              <a:rPr lang="en-US" sz="2000" i="1" baseline="-25000" dirty="0" err="1"/>
              <a:t>t</a:t>
            </a:r>
            <a:r>
              <a:rPr lang="en-US" sz="2000" dirty="0"/>
              <a:t> 		</a:t>
            </a:r>
          </a:p>
          <a:p>
            <a:pPr>
              <a:buFontTx/>
              <a:buNone/>
            </a:pPr>
            <a:r>
              <a:rPr lang="en-US" sz="2000" i="1" dirty="0"/>
              <a:t>Mean:</a:t>
            </a:r>
            <a:r>
              <a:rPr lang="en-US" sz="2000" dirty="0"/>
              <a:t>    </a:t>
            </a:r>
            <a:r>
              <a:rPr lang="en-US" sz="2000" dirty="0" smtClean="0"/>
              <a:t>          E(</a:t>
            </a:r>
            <a:r>
              <a:rPr lang="en-US" sz="2000" i="1" dirty="0" err="1" smtClean="0"/>
              <a:t>X</a:t>
            </a:r>
            <a:r>
              <a:rPr lang="en-US" sz="2000" i="1" baseline="-25000" dirty="0" err="1" smtClean="0"/>
              <a:t>t</a:t>
            </a:r>
            <a:r>
              <a:rPr lang="en-US" sz="2000" dirty="0"/>
              <a:t>) = E(</a:t>
            </a:r>
            <a:r>
              <a:rPr lang="en-US" sz="2000" i="1" dirty="0"/>
              <a:t>X</a:t>
            </a:r>
            <a:r>
              <a:rPr lang="en-US" sz="2000" i="1" baseline="-25000" dirty="0"/>
              <a:t>t-1</a:t>
            </a:r>
            <a:r>
              <a:rPr lang="en-US" sz="2000" dirty="0"/>
              <a:t>) 	                 (mean is constant in </a:t>
            </a:r>
            <a:r>
              <a:rPr lang="en-US" sz="2000" i="1" dirty="0"/>
              <a:t>t</a:t>
            </a:r>
            <a:r>
              <a:rPr lang="en-US" sz="2000" dirty="0" smtClean="0"/>
              <a:t>)</a:t>
            </a:r>
            <a:endParaRPr lang="en-US" sz="2000" i="1" dirty="0"/>
          </a:p>
          <a:p>
            <a:pPr lvl="4">
              <a:buFontTx/>
              <a:buNone/>
            </a:pPr>
            <a:r>
              <a:rPr lang="en-US" i="1" dirty="0"/>
              <a:t> X</a:t>
            </a:r>
            <a:r>
              <a:rPr lang="en-US" i="1" baseline="-25000" dirty="0"/>
              <a:t>1</a:t>
            </a:r>
            <a:r>
              <a:rPr lang="en-US" dirty="0"/>
              <a:t> = </a:t>
            </a:r>
            <a:r>
              <a:rPr lang="en-US" i="1" dirty="0"/>
              <a:t>X</a:t>
            </a:r>
            <a:r>
              <a:rPr lang="en-US" i="1" baseline="-25000" dirty="0"/>
              <a:t>0</a:t>
            </a:r>
            <a:r>
              <a:rPr lang="en-US" dirty="0"/>
              <a:t> </a:t>
            </a:r>
            <a:r>
              <a:rPr lang="en-US" i="1" dirty="0"/>
              <a:t>+ u</a:t>
            </a:r>
            <a:r>
              <a:rPr lang="en-US" i="1" baseline="-25000" dirty="0"/>
              <a:t>1</a:t>
            </a:r>
            <a:r>
              <a:rPr lang="en-US" dirty="0"/>
              <a:t> 		     (take initial value </a:t>
            </a:r>
            <a:r>
              <a:rPr lang="en-US" i="1" dirty="0"/>
              <a:t>X</a:t>
            </a:r>
            <a:r>
              <a:rPr lang="en-US" i="1" baseline="-25000" dirty="0"/>
              <a:t>0</a:t>
            </a:r>
            <a:r>
              <a:rPr lang="en-US" dirty="0"/>
              <a:t>)</a:t>
            </a:r>
          </a:p>
          <a:p>
            <a:pPr>
              <a:buFontTx/>
              <a:buNone/>
            </a:pPr>
            <a:r>
              <a:rPr lang="en-US" sz="2000" dirty="0"/>
              <a:t>			 </a:t>
            </a:r>
            <a:r>
              <a:rPr lang="en-US" sz="2000" i="1" dirty="0"/>
              <a:t>X</a:t>
            </a:r>
            <a:r>
              <a:rPr lang="en-US" sz="2000" i="1" baseline="-25000" dirty="0"/>
              <a:t>2</a:t>
            </a:r>
            <a:r>
              <a:rPr lang="en-US" sz="2000" dirty="0"/>
              <a:t> = </a:t>
            </a:r>
            <a:r>
              <a:rPr lang="en-US" sz="2000" i="1" dirty="0"/>
              <a:t>X</a:t>
            </a:r>
            <a:r>
              <a:rPr lang="en-US" sz="2000" i="1" baseline="-25000" dirty="0"/>
              <a:t>1 </a:t>
            </a:r>
            <a:r>
              <a:rPr lang="en-US" sz="2000" i="1" dirty="0"/>
              <a:t>+ u</a:t>
            </a:r>
            <a:r>
              <a:rPr lang="en-US" sz="2000" i="1" baseline="-25000" dirty="0"/>
              <a:t>2</a:t>
            </a:r>
            <a:r>
              <a:rPr lang="en-US" sz="2000" dirty="0"/>
              <a:t> = (</a:t>
            </a:r>
            <a:r>
              <a:rPr lang="en-US" sz="2000" i="1" dirty="0"/>
              <a:t>X</a:t>
            </a:r>
            <a:r>
              <a:rPr lang="en-US" sz="2000" i="1" baseline="-25000" dirty="0"/>
              <a:t>0 </a:t>
            </a:r>
            <a:r>
              <a:rPr lang="en-US" sz="2000" i="1" dirty="0"/>
              <a:t>+ u</a:t>
            </a:r>
            <a:r>
              <a:rPr lang="en-US" sz="2000" i="1" baseline="-25000" dirty="0"/>
              <a:t>1 </a:t>
            </a:r>
            <a:r>
              <a:rPr lang="en-US" sz="2000" i="1" dirty="0"/>
              <a:t>) + </a:t>
            </a:r>
            <a:r>
              <a:rPr lang="en-US" sz="2000" i="1" dirty="0" smtClean="0"/>
              <a:t>u</a:t>
            </a:r>
            <a:r>
              <a:rPr lang="en-US" sz="2000" i="1" baseline="-25000" dirty="0" smtClean="0"/>
              <a:t>2</a:t>
            </a:r>
          </a:p>
          <a:p>
            <a:pPr algn="ctr">
              <a:buFontTx/>
              <a:buNone/>
            </a:pPr>
            <a:r>
              <a:rPr lang="en-US" sz="2000" i="1" baseline="-25000" dirty="0" smtClean="0"/>
              <a:t>…</a:t>
            </a:r>
            <a:endParaRPr lang="en-US" sz="2000" dirty="0"/>
          </a:p>
          <a:p>
            <a:pPr>
              <a:buFontTx/>
              <a:buNone/>
            </a:pPr>
            <a:r>
              <a:rPr lang="en-US" sz="2000" dirty="0"/>
              <a:t>			 </a:t>
            </a:r>
            <a:r>
              <a:rPr lang="en-US" sz="2000" i="1" dirty="0" err="1"/>
              <a:t>X</a:t>
            </a:r>
            <a:r>
              <a:rPr lang="en-US" sz="2000" i="1" baseline="-25000" dirty="0" err="1"/>
              <a:t>t</a:t>
            </a:r>
            <a:r>
              <a:rPr lang="en-US" sz="2000" dirty="0"/>
              <a:t> = </a:t>
            </a:r>
            <a:r>
              <a:rPr lang="en-US" sz="2000" i="1" dirty="0"/>
              <a:t>X</a:t>
            </a:r>
            <a:r>
              <a:rPr lang="en-US" sz="2000" i="1" baseline="-25000" dirty="0"/>
              <a:t>0 </a:t>
            </a:r>
            <a:r>
              <a:rPr lang="en-US" sz="2000" i="1" dirty="0"/>
              <a:t>+ u</a:t>
            </a:r>
            <a:r>
              <a:rPr lang="en-US" sz="2000" i="1" baseline="-25000" dirty="0"/>
              <a:t>1</a:t>
            </a:r>
            <a:r>
              <a:rPr lang="en-US" sz="2000" dirty="0"/>
              <a:t> + </a:t>
            </a:r>
            <a:r>
              <a:rPr lang="en-US" sz="2000" i="1" dirty="0"/>
              <a:t>u</a:t>
            </a:r>
            <a:r>
              <a:rPr lang="en-US" sz="2000" i="1" baseline="-25000" dirty="0"/>
              <a:t>2 </a:t>
            </a:r>
            <a:r>
              <a:rPr lang="en-US" sz="2000" i="1" dirty="0"/>
              <a:t>+…+ </a:t>
            </a:r>
            <a:r>
              <a:rPr lang="en-US" sz="2000" i="1" dirty="0" err="1" smtClean="0"/>
              <a:t>u</a:t>
            </a:r>
            <a:r>
              <a:rPr lang="en-US" sz="2000" i="1" baseline="-25000" dirty="0" err="1" smtClean="0"/>
              <a:t>t</a:t>
            </a:r>
            <a:endParaRPr lang="en-US" sz="2000" dirty="0"/>
          </a:p>
          <a:p>
            <a:pPr>
              <a:buFontTx/>
              <a:buNone/>
            </a:pPr>
            <a:r>
              <a:rPr lang="en-US" sz="2000" dirty="0"/>
              <a:t>		    </a:t>
            </a:r>
            <a:r>
              <a:rPr lang="en-US" sz="2000" dirty="0" smtClean="0"/>
              <a:t>       </a:t>
            </a:r>
            <a:r>
              <a:rPr lang="en-US" sz="2000" dirty="0"/>
              <a:t>E(</a:t>
            </a:r>
            <a:r>
              <a:rPr lang="en-US" sz="2000" i="1" dirty="0" err="1"/>
              <a:t>X</a:t>
            </a:r>
            <a:r>
              <a:rPr lang="en-US" sz="2000" i="1" baseline="-25000" dirty="0" err="1"/>
              <a:t>t</a:t>
            </a:r>
            <a:r>
              <a:rPr lang="en-US" sz="2000" dirty="0"/>
              <a:t>) = E(</a:t>
            </a:r>
            <a:r>
              <a:rPr lang="en-US" sz="2000" i="1" dirty="0"/>
              <a:t>X</a:t>
            </a:r>
            <a:r>
              <a:rPr lang="en-US" sz="2000" i="1" baseline="-25000" dirty="0"/>
              <a:t>0 </a:t>
            </a:r>
            <a:r>
              <a:rPr lang="en-US" sz="2000" i="1" dirty="0"/>
              <a:t>+ u</a:t>
            </a:r>
            <a:r>
              <a:rPr lang="en-US" sz="2000" i="1" baseline="-25000" dirty="0"/>
              <a:t>1</a:t>
            </a:r>
            <a:r>
              <a:rPr lang="en-US" sz="2000" dirty="0"/>
              <a:t> + </a:t>
            </a:r>
            <a:r>
              <a:rPr lang="en-US" sz="2000" i="1" dirty="0"/>
              <a:t>u</a:t>
            </a:r>
            <a:r>
              <a:rPr lang="en-US" sz="2000" i="1" baseline="-25000" dirty="0"/>
              <a:t>2 </a:t>
            </a:r>
            <a:r>
              <a:rPr lang="en-US" sz="2000" i="1" dirty="0"/>
              <a:t>+…+ </a:t>
            </a:r>
            <a:r>
              <a:rPr lang="en-US" sz="2000" i="1" dirty="0" err="1"/>
              <a:t>u</a:t>
            </a:r>
            <a:r>
              <a:rPr lang="en-US" sz="2000" i="1" baseline="-25000" dirty="0" err="1"/>
              <a:t>t</a:t>
            </a:r>
            <a:r>
              <a:rPr lang="en-US" sz="2000" dirty="0"/>
              <a:t>)</a:t>
            </a:r>
            <a:r>
              <a:rPr lang="en-US" sz="2000" i="1" dirty="0"/>
              <a:t> </a:t>
            </a:r>
            <a:r>
              <a:rPr lang="en-US" sz="2000" dirty="0"/>
              <a:t>(take expectations)</a:t>
            </a:r>
            <a:endParaRPr lang="en-US" sz="2000" i="1" dirty="0"/>
          </a:p>
          <a:p>
            <a:pPr>
              <a:buFontTx/>
              <a:buNone/>
            </a:pPr>
            <a:r>
              <a:rPr lang="en-US" sz="2000" i="1" dirty="0"/>
              <a:t>			      </a:t>
            </a:r>
            <a:r>
              <a:rPr lang="en-US" sz="2000" dirty="0"/>
              <a:t>= E(</a:t>
            </a:r>
            <a:r>
              <a:rPr lang="en-US" sz="2000" i="1" dirty="0"/>
              <a:t>X</a:t>
            </a:r>
            <a:r>
              <a:rPr lang="en-US" sz="2000" i="1" baseline="-25000" dirty="0"/>
              <a:t>0</a:t>
            </a:r>
            <a:r>
              <a:rPr lang="en-US" sz="2000" dirty="0"/>
              <a:t>)</a:t>
            </a:r>
            <a:r>
              <a:rPr lang="en-US" sz="2000" i="1" dirty="0"/>
              <a:t> </a:t>
            </a:r>
            <a:r>
              <a:rPr lang="en-US" sz="2000" dirty="0"/>
              <a:t>= constant</a:t>
            </a:r>
            <a:endParaRPr lang="en-US" sz="2000" i="1" baseline="-25000" dirty="0"/>
          </a:p>
          <a:p>
            <a:pPr>
              <a:buFontTx/>
              <a:buNone/>
            </a:pPr>
            <a:r>
              <a:rPr lang="en-US" sz="2000" i="1" dirty="0" smtClean="0"/>
              <a:t>Variance:</a:t>
            </a:r>
            <a:r>
              <a:rPr lang="en-US" sz="2000" dirty="0" smtClean="0"/>
              <a:t> </a:t>
            </a:r>
            <a:r>
              <a:rPr lang="en-US" sz="2000" dirty="0" err="1" smtClean="0"/>
              <a:t>Var</a:t>
            </a:r>
            <a:r>
              <a:rPr lang="en-US" sz="2000" dirty="0" smtClean="0"/>
              <a:t>(</a:t>
            </a:r>
            <a:r>
              <a:rPr lang="en-US" sz="2000" i="1" dirty="0" err="1" smtClean="0"/>
              <a:t>X</a:t>
            </a:r>
            <a:r>
              <a:rPr lang="en-US" sz="2000" i="1" baseline="-25000" dirty="0" err="1" smtClean="0"/>
              <a:t>t</a:t>
            </a:r>
            <a:r>
              <a:rPr lang="en-US" sz="2000" dirty="0" smtClean="0"/>
              <a:t>) = </a:t>
            </a:r>
            <a:r>
              <a:rPr lang="en-US" sz="2000" dirty="0" err="1" smtClean="0"/>
              <a:t>Var</a:t>
            </a:r>
            <a:r>
              <a:rPr lang="en-US" sz="2000" dirty="0" smtClean="0"/>
              <a:t>(</a:t>
            </a:r>
            <a:r>
              <a:rPr lang="en-US" sz="2000" i="1" dirty="0" smtClean="0"/>
              <a:t>X</a:t>
            </a:r>
            <a:r>
              <a:rPr lang="en-US" sz="2000" i="1" baseline="-25000" dirty="0" smtClean="0"/>
              <a:t>0</a:t>
            </a:r>
            <a:r>
              <a:rPr lang="en-US" sz="2000" dirty="0" smtClean="0"/>
              <a:t>) </a:t>
            </a:r>
            <a:r>
              <a:rPr lang="en-US" sz="2000" i="1" dirty="0" smtClean="0"/>
              <a:t>+ </a:t>
            </a:r>
            <a:r>
              <a:rPr lang="en-US" sz="2000" i="1" dirty="0" err="1" smtClean="0"/>
              <a:t>Var</a:t>
            </a:r>
            <a:r>
              <a:rPr lang="en-US" sz="2000" dirty="0" smtClean="0"/>
              <a:t>(</a:t>
            </a:r>
            <a:r>
              <a:rPr lang="en-US" sz="2000" i="1" dirty="0" smtClean="0"/>
              <a:t>u</a:t>
            </a:r>
            <a:r>
              <a:rPr lang="en-US" sz="2000" i="1" baseline="-25000" dirty="0" smtClean="0"/>
              <a:t>1</a:t>
            </a:r>
            <a:r>
              <a:rPr lang="en-US" sz="2000" dirty="0" smtClean="0"/>
              <a:t>) +</a:t>
            </a:r>
            <a:r>
              <a:rPr lang="en-US" sz="2000" i="1" dirty="0" smtClean="0"/>
              <a:t>…+ </a:t>
            </a:r>
            <a:r>
              <a:rPr lang="en-US" sz="2000" i="1" dirty="0" err="1" smtClean="0"/>
              <a:t>Var</a:t>
            </a:r>
            <a:r>
              <a:rPr lang="en-US" sz="2000" dirty="0" smtClean="0"/>
              <a:t>(</a:t>
            </a:r>
            <a:r>
              <a:rPr lang="en-US" sz="2000" i="1" dirty="0" err="1" smtClean="0"/>
              <a:t>u</a:t>
            </a:r>
            <a:r>
              <a:rPr lang="en-US" sz="2000" i="1" baseline="-25000" dirty="0" err="1" smtClean="0"/>
              <a:t>t</a:t>
            </a:r>
            <a:r>
              <a:rPr lang="en-US" sz="2000" dirty="0" smtClean="0"/>
              <a:t>)</a:t>
            </a:r>
            <a:endParaRPr lang="en-US" sz="2000" i="1" dirty="0" smtClean="0"/>
          </a:p>
          <a:p>
            <a:pPr>
              <a:buFontTx/>
              <a:buNone/>
            </a:pPr>
            <a:r>
              <a:rPr lang="en-US" sz="2000" i="1" dirty="0" smtClean="0"/>
              <a:t>			 </a:t>
            </a:r>
            <a:r>
              <a:rPr lang="en-US" sz="2000" dirty="0" smtClean="0"/>
              <a:t> = 0 </a:t>
            </a:r>
            <a:r>
              <a:rPr lang="en-US" sz="2000" i="1" dirty="0" smtClean="0"/>
              <a:t>+ σ</a:t>
            </a:r>
            <a:r>
              <a:rPr lang="en-US" sz="2000" i="1" baseline="30000" dirty="0" smtClean="0"/>
              <a:t>2</a:t>
            </a:r>
            <a:r>
              <a:rPr lang="en-US" sz="2000" dirty="0" smtClean="0"/>
              <a:t> +</a:t>
            </a:r>
            <a:r>
              <a:rPr lang="en-US" sz="2000" i="1" dirty="0" smtClean="0"/>
              <a:t>…+ σ</a:t>
            </a:r>
            <a:r>
              <a:rPr lang="en-US" sz="2000" i="1" baseline="30000" dirty="0" smtClean="0"/>
              <a:t>2 </a:t>
            </a:r>
          </a:p>
          <a:p>
            <a:pPr>
              <a:buFontTx/>
              <a:buNone/>
            </a:pPr>
            <a:r>
              <a:rPr lang="en-US" sz="2000" i="1" baseline="30000" dirty="0" smtClean="0"/>
              <a:t>			   </a:t>
            </a:r>
            <a:r>
              <a:rPr lang="en-US" sz="2000" dirty="0" smtClean="0"/>
              <a:t>=</a:t>
            </a:r>
            <a:r>
              <a:rPr lang="en-US" sz="2000" i="1" dirty="0" smtClean="0"/>
              <a:t> t σ</a:t>
            </a:r>
            <a:r>
              <a:rPr lang="en-US" sz="2000" i="1" baseline="30000" dirty="0" smtClean="0"/>
              <a:t>2</a:t>
            </a:r>
            <a:r>
              <a:rPr lang="en-US" sz="2000" i="1" baseline="30000" dirty="0"/>
              <a:t> </a:t>
            </a:r>
            <a:r>
              <a:rPr lang="en-US" sz="2000" i="1" dirty="0" smtClean="0"/>
              <a:t> </a:t>
            </a:r>
            <a:r>
              <a:rPr lang="en-US" sz="2000" dirty="0" smtClean="0"/>
              <a:t>(variance is not constant through time)</a:t>
            </a:r>
          </a:p>
          <a:p>
            <a:r>
              <a:rPr lang="en-US" sz="2000" dirty="0" smtClean="0">
                <a:latin typeface="Cambria" pitchFamily="18" charset="0"/>
                <a:ea typeface="Cambria" pitchFamily="18" charset="0"/>
              </a:rPr>
              <a:t>Two types of random walks:</a:t>
            </a:r>
          </a:p>
          <a:p>
            <a:pPr marL="800100" lvl="1" indent="-342900" algn="just">
              <a:buFont typeface="+mj-lt"/>
              <a:buAutoNum type="arabicParenR"/>
            </a:pPr>
            <a:r>
              <a:rPr lang="en-US" sz="2000" dirty="0" smtClean="0">
                <a:latin typeface="Cambria" pitchFamily="18" charset="0"/>
                <a:ea typeface="Cambria" pitchFamily="18" charset="0"/>
              </a:rPr>
              <a:t> random walk without drift (i.e., no constant or intercept term) and </a:t>
            </a:r>
          </a:p>
          <a:p>
            <a:pPr marL="800100" lvl="1" indent="-342900" algn="just">
              <a:buFont typeface="+mj-lt"/>
              <a:buAutoNum type="arabicParenR"/>
            </a:pPr>
            <a:r>
              <a:rPr lang="en-US" sz="2000" dirty="0" smtClean="0">
                <a:latin typeface="Cambria" pitchFamily="18" charset="0"/>
                <a:ea typeface="Cambria" pitchFamily="18" charset="0"/>
              </a:rPr>
              <a:t> random walk with drift (i.e., a constant term is present).</a:t>
            </a:r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endParaRPr lang="en-US" sz="2400" dirty="0" smtClean="0"/>
          </a:p>
          <a:p>
            <a:pPr lvl="4">
              <a:buFontTx/>
              <a:buNone/>
            </a:pPr>
            <a:endParaRPr lang="en-US" sz="1600" b="1" dirty="0"/>
          </a:p>
          <a:p>
            <a:pPr>
              <a:buFontTx/>
              <a:buNone/>
            </a:pPr>
            <a:endParaRPr lang="en-US" sz="2400" b="1" i="1" baseline="-25000" dirty="0"/>
          </a:p>
          <a:p>
            <a:pPr>
              <a:buFontTx/>
              <a:buNone/>
            </a:pPr>
            <a:endParaRPr lang="en-US" sz="24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W.E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1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5720</TotalTime>
  <Words>1763</Words>
  <Application>Microsoft Office PowerPoint</Application>
  <PresentationFormat>On-screen Show (4:3)</PresentationFormat>
  <Paragraphs>238</Paragraphs>
  <Slides>24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Default Design</vt:lpstr>
      <vt:lpstr>  ECONOMETICS II:  Chapter Two </vt:lpstr>
      <vt:lpstr>2.1. Nature of time series 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Non-stationary time series: Random Walk   Xt = Xt-1 + ut    </vt:lpstr>
      <vt:lpstr>Non-stationary time series: RANDOM WALK</vt:lpstr>
      <vt:lpstr>1. Random Walk without Drift. Suppose ut is a white noise error term with mean 0 and variance σ^2. Then the series Xt is said to be a random walk if                   Xt=Xt-1+ut  In the random walk model, the value of X at time t is equal to its value at time (t−1) plus a random shock ut.  Xt=Xt-1+ut                       X2=X1+u2=(X0+u1)+u2   …  Xt=X0+u1+u2+…+ut In general, if the process started at some time 0 with a value of X0, we have  Xt =X0+∑▒"ut" </vt:lpstr>
      <vt:lpstr>PowerPoint Presentation</vt:lpstr>
      <vt:lpstr>PowerPoint Presentation</vt:lpstr>
      <vt:lpstr> Trend and Difference Stationary  Stochastic Processes </vt:lpstr>
      <vt:lpstr>PowerPoint Presentation</vt:lpstr>
      <vt:lpstr>Spurious regression </vt:lpstr>
      <vt:lpstr>Co-integration </vt:lpstr>
      <vt:lpstr> Testing for co-integration  </vt:lpstr>
      <vt:lpstr>Error Correction Mechanism (ECM) [short run model] </vt:lpstr>
      <vt:lpstr>Constant covariance - use of correlogram </vt:lpstr>
      <vt:lpstr>PowerPoint Presentation</vt:lpstr>
      <vt:lpstr>PowerPoint Presentation</vt:lpstr>
      <vt:lpstr>PowerPoint Presentation</vt:lpstr>
      <vt:lpstr>Stationary time series with drift  Xt = α + 0.5*Xt-1 + ut    ut ~ IID(0, σ2 )  </vt:lpstr>
      <vt:lpstr>Non-stationary time series: Random Walk with Drift  Xt = α + Xt-1 + ut    ut ~ IID(0, σ2 )  </vt:lpstr>
    </vt:vector>
  </TitlesOfParts>
  <Company>Dell Computer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Joe Byrne</dc:creator>
  <cp:lastModifiedBy>Microsoft</cp:lastModifiedBy>
  <cp:revision>227</cp:revision>
  <cp:lastPrinted>2020-03-23T16:03:52Z</cp:lastPrinted>
  <dcterms:created xsi:type="dcterms:W3CDTF">1998-05-09T13:24:56Z</dcterms:created>
  <dcterms:modified xsi:type="dcterms:W3CDTF">2020-04-24T16:38:37Z</dcterms:modified>
</cp:coreProperties>
</file>