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29" r:id="rId34"/>
    <p:sldId id="330" r:id="rId35"/>
    <p:sldId id="331" r:id="rId36"/>
    <p:sldId id="332" r:id="rId37"/>
    <p:sldId id="333" r:id="rId38"/>
    <p:sldId id="335" r:id="rId39"/>
    <p:sldId id="334" r:id="rId40"/>
    <p:sldId id="336" r:id="rId41"/>
    <p:sldId id="337" r:id="rId42"/>
    <p:sldId id="338" r:id="rId43"/>
    <p:sldId id="339" r:id="rId44"/>
    <p:sldId id="340" r:id="rId45"/>
    <p:sldId id="341" r:id="rId46"/>
    <p:sldId id="342" r:id="rId47"/>
    <p:sldId id="343" r:id="rId48"/>
    <p:sldId id="344" r:id="rId49"/>
    <p:sldId id="345" r:id="rId50"/>
    <p:sldId id="291" r:id="rId51"/>
    <p:sldId id="295" r:id="rId52"/>
    <p:sldId id="296" r:id="rId53"/>
    <p:sldId id="297" r:id="rId54"/>
    <p:sldId id="299" r:id="rId55"/>
    <p:sldId id="300" r:id="rId56"/>
    <p:sldId id="301" r:id="rId57"/>
    <p:sldId id="302" r:id="rId58"/>
    <p:sldId id="303" r:id="rId59"/>
    <p:sldId id="304" r:id="rId60"/>
    <p:sldId id="305" r:id="rId61"/>
    <p:sldId id="306" r:id="rId62"/>
    <p:sldId id="307" r:id="rId63"/>
    <p:sldId id="308" r:id="rId64"/>
    <p:sldId id="309" r:id="rId65"/>
    <p:sldId id="310" r:id="rId66"/>
    <p:sldId id="311"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144"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382F46-5E23-4517-AA99-E811F79650B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309117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82F46-5E23-4517-AA99-E811F79650B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3735392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82F46-5E23-4517-AA99-E811F79650B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334014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82F46-5E23-4517-AA99-E811F79650B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116644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382F46-5E23-4517-AA99-E811F79650BA}"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313575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382F46-5E23-4517-AA99-E811F79650BA}"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87065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382F46-5E23-4517-AA99-E811F79650BA}"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260291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382F46-5E23-4517-AA99-E811F79650BA}"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141906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82F46-5E23-4517-AA99-E811F79650BA}"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728055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382F46-5E23-4517-AA99-E811F79650BA}"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36847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382F46-5E23-4517-AA99-E811F79650BA}"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E61FF-12E2-4B6F-B05B-6EA68A7FF226}" type="slidenum">
              <a:rPr lang="en-US" smtClean="0"/>
              <a:t>‹#›</a:t>
            </a:fld>
            <a:endParaRPr lang="en-US"/>
          </a:p>
        </p:txBody>
      </p:sp>
    </p:spTree>
    <p:extLst>
      <p:ext uri="{BB962C8B-B14F-4D97-AF65-F5344CB8AC3E}">
        <p14:creationId xmlns:p14="http://schemas.microsoft.com/office/powerpoint/2010/main" val="401803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82F46-5E23-4517-AA99-E811F79650BA}"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E61FF-12E2-4B6F-B05B-6EA68A7FF226}" type="slidenum">
              <a:rPr lang="en-US" smtClean="0"/>
              <a:t>‹#›</a:t>
            </a:fld>
            <a:endParaRPr lang="en-US"/>
          </a:p>
        </p:txBody>
      </p:sp>
    </p:spTree>
    <p:extLst>
      <p:ext uri="{BB962C8B-B14F-4D97-AF65-F5344CB8AC3E}">
        <p14:creationId xmlns:p14="http://schemas.microsoft.com/office/powerpoint/2010/main" val="1438283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lnSpcReduction="10000"/>
          </a:bodyPr>
          <a:lstStyle/>
          <a:p>
            <a:pPr algn="just"/>
            <a:r>
              <a:rPr lang="en-US" dirty="0" smtClean="0">
                <a:solidFill>
                  <a:srgbClr val="FF0000"/>
                </a:solidFill>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Chapter Three: </a:t>
            </a:r>
          </a:p>
          <a:p>
            <a:pPr algn="just"/>
            <a:r>
              <a:rPr lang="en-US" b="1" dirty="0" smtClean="0">
                <a:latin typeface="Times New Roman" panose="02020603050405020304" pitchFamily="18" charset="0"/>
                <a:cs typeface="Times New Roman" panose="02020603050405020304" pitchFamily="18" charset="0"/>
              </a:rPr>
              <a:t>         Ethical Decision Making and Moral Judgments </a:t>
            </a:r>
          </a:p>
          <a:p>
            <a:pPr algn="just"/>
            <a:r>
              <a:rPr lang="en-US" b="1" dirty="0" smtClean="0">
                <a:latin typeface="Times New Roman" panose="02020603050405020304" pitchFamily="18" charset="0"/>
                <a:cs typeface="Times New Roman" panose="02020603050405020304" pitchFamily="18" charset="0"/>
              </a:rPr>
              <a:t>                                   3.1.Introduction</a:t>
            </a:r>
          </a:p>
          <a:p>
            <a:pPr marL="342900" indent="-342900" algn="just">
              <a:buFont typeface="Wingdings" panose="05000000000000000000" pitchFamily="2" charset="2"/>
              <a:buChar char="Ø"/>
            </a:pPr>
            <a:r>
              <a:rPr lang="en-US" dirty="0" smtClean="0">
                <a:solidFill>
                  <a:srgbClr val="FF0000"/>
                </a:solidFill>
                <a:latin typeface="Times New Roman" panose="02020603050405020304" pitchFamily="18" charset="0"/>
                <a:cs typeface="Times New Roman" panose="02020603050405020304" pitchFamily="18" charset="0"/>
              </a:rPr>
              <a:t> </a:t>
            </a:r>
            <a:r>
              <a:rPr lang="en-US" dirty="0" smtClean="0">
                <a:solidFill>
                  <a:srgbClr val="0070C0"/>
                </a:solidFill>
                <a:latin typeface="Times New Roman" panose="02020603050405020304" pitchFamily="18" charset="0"/>
                <a:cs typeface="Times New Roman" panose="02020603050405020304" pitchFamily="18" charset="0"/>
              </a:rPr>
              <a:t>How to make a right or correct decision and by what standard that one decision is right and another wrong is always a puzzle. </a:t>
            </a:r>
          </a:p>
          <a:p>
            <a:pPr marL="342900" indent="-342900" algn="just">
              <a:buFont typeface="Wingdings" panose="05000000000000000000" pitchFamily="2" charset="2"/>
              <a:buChar char="Ø"/>
            </a:pPr>
            <a:r>
              <a:rPr lang="en-US" dirty="0" smtClean="0">
                <a:solidFill>
                  <a:srgbClr val="0070C0"/>
                </a:solidFill>
                <a:latin typeface="Times New Roman" panose="02020603050405020304" pitchFamily="18" charset="0"/>
                <a:cs typeface="Times New Roman" panose="02020603050405020304" pitchFamily="18" charset="0"/>
              </a:rPr>
              <a:t>One of the functions of morality is to give guidance in dealing with these puzzles. </a:t>
            </a:r>
          </a:p>
          <a:p>
            <a:pPr marL="342900" indent="-342900" algn="just">
              <a:buFont typeface="Wingdings" panose="05000000000000000000" pitchFamily="2" charset="2"/>
              <a:buChar char="Ø"/>
            </a:pPr>
            <a:r>
              <a:rPr lang="en-US" dirty="0" smtClean="0">
                <a:solidFill>
                  <a:srgbClr val="0070C0"/>
                </a:solidFill>
                <a:latin typeface="Times New Roman" panose="02020603050405020304" pitchFamily="18" charset="0"/>
                <a:cs typeface="Times New Roman" panose="02020603050405020304" pitchFamily="18" charset="0"/>
              </a:rPr>
              <a:t>On the other hand, there are always conflicts among people It is always a problem for a society to maintain order and to prevent or solve the conflicts among people reasonably. </a:t>
            </a:r>
          </a:p>
          <a:p>
            <a:pPr marL="342900" indent="-342900" algn="just">
              <a:buFont typeface="Wingdings" panose="05000000000000000000" pitchFamily="2" charset="2"/>
              <a:buChar char="Ø"/>
            </a:pPr>
            <a:r>
              <a:rPr lang="en-US" dirty="0" smtClean="0">
                <a:solidFill>
                  <a:srgbClr val="0070C0"/>
                </a:solidFill>
                <a:latin typeface="Times New Roman" panose="02020603050405020304" pitchFamily="18" charset="0"/>
                <a:cs typeface="Times New Roman" panose="02020603050405020304" pitchFamily="18" charset="0"/>
              </a:rPr>
              <a:t>Another function of morality is to provide principles and rules that are acceptable to everyone and encourage people to live together peacefully and cooperatively.</a:t>
            </a:r>
          </a:p>
          <a:p>
            <a:pPr marL="342900" indent="-342900" algn="just">
              <a:buFont typeface="Wingdings" panose="05000000000000000000" pitchFamily="2" charset="2"/>
              <a:buChar char="Ø"/>
            </a:pPr>
            <a:r>
              <a:rPr lang="en-US" dirty="0" smtClean="0">
                <a:solidFill>
                  <a:srgbClr val="0070C0"/>
                </a:solidFill>
                <a:latin typeface="Times New Roman" panose="02020603050405020304" pitchFamily="18" charset="0"/>
                <a:cs typeface="Times New Roman" panose="02020603050405020304" pitchFamily="18" charset="0"/>
              </a:rPr>
              <a:t>It is better to go back to the ethical theories to reflect upon the meaning and the end of morality and see what kind of principles can be a guide in taking action or in making moral judgments.</a:t>
            </a:r>
          </a:p>
          <a:p>
            <a:pPr marL="342900"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2123152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7428" y="653142"/>
            <a:ext cx="9144000" cy="5878285"/>
          </a:xfrm>
        </p:spPr>
        <p:txBody>
          <a:bodyPr/>
          <a:lstStyle/>
          <a:p>
            <a:r>
              <a:rPr lang="en-US" b="1" dirty="0" smtClean="0">
                <a:solidFill>
                  <a:srgbClr val="00B0F0"/>
                </a:solidFill>
                <a:latin typeface="Times New Roman" pitchFamily="18" charset="0"/>
                <a:cs typeface="Times New Roman" pitchFamily="18" charset="0"/>
              </a:rPr>
              <a:t>3.3.4.2</a:t>
            </a:r>
            <a:r>
              <a:rPr lang="en-US" b="1" dirty="0">
                <a:solidFill>
                  <a:srgbClr val="00B0F0"/>
                </a:solidFill>
                <a:latin typeface="Times New Roman" pitchFamily="18" charset="0"/>
                <a:cs typeface="Times New Roman" pitchFamily="18" charset="0"/>
              </a:rPr>
              <a:t>. The Common Good </a:t>
            </a:r>
            <a:r>
              <a:rPr lang="en-US" b="1" dirty="0" smtClean="0">
                <a:solidFill>
                  <a:srgbClr val="00B0F0"/>
                </a:solidFill>
                <a:latin typeface="Times New Roman" pitchFamily="18" charset="0"/>
                <a:cs typeface="Times New Roman" pitchFamily="18" charset="0"/>
              </a:rPr>
              <a:t>Approach</a:t>
            </a:r>
          </a:p>
          <a:p>
            <a:pPr marL="342900" indent="-342900" algn="just">
              <a:buFont typeface="Arial" panose="020B0604020202020204" pitchFamily="34" charset="0"/>
              <a:buChar char="•"/>
            </a:pPr>
            <a:r>
              <a:rPr lang="en-US" dirty="0" smtClean="0">
                <a:solidFill>
                  <a:srgbClr val="FF0000"/>
                </a:solidFill>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principle of the common good approach states;  </a:t>
            </a:r>
            <a:r>
              <a:rPr lang="en-US" dirty="0" smtClean="0">
                <a:solidFill>
                  <a:srgbClr val="FF0000"/>
                </a:solidFill>
                <a:latin typeface="Times New Roman" pitchFamily="18" charset="0"/>
                <a:cs typeface="Times New Roman" pitchFamily="18" charset="0"/>
              </a:rPr>
              <a:t>What </a:t>
            </a:r>
            <a:r>
              <a:rPr lang="en-US" dirty="0">
                <a:solidFill>
                  <a:srgbClr val="FF0000"/>
                </a:solidFill>
                <a:latin typeface="Times New Roman" pitchFamily="18" charset="0"/>
                <a:cs typeface="Times New Roman" pitchFamily="18" charset="0"/>
              </a:rPr>
              <a:t>is ethical is what advances the common good. </a:t>
            </a:r>
          </a:p>
          <a:p>
            <a:r>
              <a:rPr lang="en-US" b="1" dirty="0" smtClean="0">
                <a:solidFill>
                  <a:srgbClr val="00B0F0"/>
                </a:solidFill>
                <a:latin typeface="Times New Roman" pitchFamily="18" charset="0"/>
                <a:cs typeface="Times New Roman" pitchFamily="18" charset="0"/>
              </a:rPr>
              <a:t>3.3.4.3</a:t>
            </a:r>
            <a:r>
              <a:rPr lang="en-US" b="1" dirty="0">
                <a:solidFill>
                  <a:srgbClr val="00B0F0"/>
                </a:solidFill>
                <a:latin typeface="Times New Roman" pitchFamily="18" charset="0"/>
                <a:cs typeface="Times New Roman" pitchFamily="18" charset="0"/>
              </a:rPr>
              <a:t>. The Rights Approach</a:t>
            </a:r>
            <a:r>
              <a:rPr lang="en-US" b="1" dirty="0" smtClean="0">
                <a:solidFill>
                  <a:srgbClr val="00B0F0"/>
                </a:solidFill>
                <a:latin typeface="Times New Roman" pitchFamily="18" charset="0"/>
                <a:cs typeface="Times New Roman" pitchFamily="18" charset="0"/>
              </a:rPr>
              <a:t>:</a:t>
            </a:r>
          </a:p>
          <a:p>
            <a:pPr marL="342900" indent="-342900" algn="just">
              <a:buFont typeface="Wingdings" panose="05000000000000000000" pitchFamily="2" charset="2"/>
              <a:buChar char="§"/>
            </a:pPr>
            <a:r>
              <a:rPr lang="en-US" b="1" dirty="0" smtClean="0">
                <a:solidFill>
                  <a:srgbClr val="00B0F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In deciding whether an action is moral or immoral using this approach, we must ask</a:t>
            </a:r>
            <a:r>
              <a:rPr lang="en-US" b="1" dirty="0" smtClean="0">
                <a:solidFill>
                  <a:srgbClr val="FF0000"/>
                </a:solidFill>
                <a:latin typeface="Times New Roman" pitchFamily="18" charset="0"/>
                <a:cs typeface="Times New Roman" pitchFamily="18" charset="0"/>
              </a:rPr>
              <a:t>,</a:t>
            </a:r>
          </a:p>
          <a:p>
            <a:pPr marL="342900" indent="-342900" algn="just">
              <a:buFont typeface="Wingdings" panose="05000000000000000000" pitchFamily="2" charset="2"/>
              <a:buChar char="§"/>
            </a:pP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does the action respect the moral rights of everyone? </a:t>
            </a:r>
            <a:endParaRPr lang="en-US" b="1" dirty="0" smtClean="0">
              <a:latin typeface="Times New Roman" pitchFamily="18" charset="0"/>
              <a:cs typeface="Times New Roman" pitchFamily="18" charset="0"/>
            </a:endParaRPr>
          </a:p>
          <a:p>
            <a:pPr marL="342900" indent="-342900" algn="just">
              <a:buFont typeface="Wingdings" panose="05000000000000000000" pitchFamily="2" charset="2"/>
              <a:buChar char="§"/>
            </a:pPr>
            <a:r>
              <a:rPr lang="en-US" b="1" dirty="0" smtClean="0">
                <a:solidFill>
                  <a:srgbClr val="FF0000"/>
                </a:solidFill>
                <a:latin typeface="Times New Roman" pitchFamily="18" charset="0"/>
                <a:cs typeface="Times New Roman" pitchFamily="18" charset="0"/>
              </a:rPr>
              <a:t>Actions </a:t>
            </a:r>
            <a:r>
              <a:rPr lang="en-US" b="1" dirty="0">
                <a:solidFill>
                  <a:srgbClr val="FF0000"/>
                </a:solidFill>
                <a:latin typeface="Times New Roman" pitchFamily="18" charset="0"/>
                <a:cs typeface="Times New Roman" pitchFamily="18" charset="0"/>
              </a:rPr>
              <a:t>are wrong to the extent they violate the rights of individuals; the more serious the violation, the more wrongful the action. </a:t>
            </a:r>
            <a:endParaRPr lang="en-US" b="1"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
            </a:pPr>
            <a:r>
              <a:rPr lang="en-US" b="1" dirty="0" smtClean="0">
                <a:solidFill>
                  <a:srgbClr val="FF0000"/>
                </a:solidFill>
                <a:latin typeface="Times New Roman" pitchFamily="18" charset="0"/>
                <a:cs typeface="Times New Roman" pitchFamily="18" charset="0"/>
              </a:rPr>
              <a:t>The </a:t>
            </a:r>
            <a:r>
              <a:rPr lang="en-US" b="1" dirty="0">
                <a:solidFill>
                  <a:srgbClr val="FF0000"/>
                </a:solidFill>
                <a:latin typeface="Times New Roman" pitchFamily="18" charset="0"/>
                <a:cs typeface="Times New Roman" pitchFamily="18" charset="0"/>
              </a:rPr>
              <a:t>Rights Approach identifies certain interests tests or activities that our behavior must respect, especially those areas of our lives that are of such value to us that they merit protection from others </a:t>
            </a:r>
          </a:p>
          <a:p>
            <a:pPr marL="342900" indent="-342900">
              <a:buFont typeface="Wingdings" panose="05000000000000000000" pitchFamily="2" charset="2"/>
              <a:buChar char="§"/>
            </a:pPr>
            <a:r>
              <a:rPr lang="en-US" b="1" dirty="0" smtClean="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val="201532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pPr marL="342900" indent="-342900" algn="just">
              <a:buFont typeface="Wingdings" panose="05000000000000000000" pitchFamily="2" charset="2"/>
              <a:buChar char="Ø"/>
            </a:pPr>
            <a:r>
              <a:rPr lang="en-US" dirty="0">
                <a:solidFill>
                  <a:srgbClr val="0070C0"/>
                </a:solidFill>
                <a:latin typeface="Times New Roman" pitchFamily="18" charset="0"/>
                <a:cs typeface="Times New Roman" pitchFamily="18" charset="0"/>
              </a:rPr>
              <a:t>Generally, in Ethical Problem Solving; Once facts have been ascertained, consider five questions when trying to resolve a moral issue: </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What </a:t>
            </a:r>
            <a:r>
              <a:rPr lang="en-US" dirty="0">
                <a:solidFill>
                  <a:srgbClr val="FF0000"/>
                </a:solidFill>
                <a:latin typeface="Times New Roman" pitchFamily="18" charset="0"/>
                <a:cs typeface="Times New Roman" pitchFamily="18" charset="0"/>
              </a:rPr>
              <a:t>benefits and what harms will each course of action produce, and which alternative will lead to the best overall consequences? </a:t>
            </a:r>
            <a:endParaRPr lang="en-US"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What </a:t>
            </a:r>
            <a:r>
              <a:rPr lang="en-US" dirty="0">
                <a:solidFill>
                  <a:srgbClr val="FF0000"/>
                </a:solidFill>
                <a:latin typeface="Times New Roman" pitchFamily="18" charset="0"/>
                <a:cs typeface="Times New Roman" pitchFamily="18" charset="0"/>
              </a:rPr>
              <a:t>moral rights do the affected parties have, and which course of action best respects those rights? </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Which </a:t>
            </a:r>
            <a:r>
              <a:rPr lang="en-US" dirty="0">
                <a:solidFill>
                  <a:srgbClr val="FF0000"/>
                </a:solidFill>
                <a:latin typeface="Times New Roman" pitchFamily="18" charset="0"/>
                <a:cs typeface="Times New Roman" pitchFamily="18" charset="0"/>
              </a:rPr>
              <a:t>course of action treats everyone the same, except where there is a morally justifiable reason not to, and does not show favoritism or discrimination? </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Which </a:t>
            </a:r>
            <a:r>
              <a:rPr lang="en-US" dirty="0">
                <a:solidFill>
                  <a:srgbClr val="FF0000"/>
                </a:solidFill>
                <a:latin typeface="Times New Roman" pitchFamily="18" charset="0"/>
                <a:cs typeface="Times New Roman" pitchFamily="18" charset="0"/>
              </a:rPr>
              <a:t>course of action advances the common good? </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Which </a:t>
            </a:r>
            <a:r>
              <a:rPr lang="en-US" dirty="0">
                <a:solidFill>
                  <a:srgbClr val="FF0000"/>
                </a:solidFill>
                <a:latin typeface="Times New Roman" pitchFamily="18" charset="0"/>
                <a:cs typeface="Times New Roman" pitchFamily="18" charset="0"/>
              </a:rPr>
              <a:t>course of action develops moral virtues? </a:t>
            </a:r>
          </a:p>
          <a:p>
            <a:pPr marL="342900" indent="-342900" algn="just">
              <a:buFont typeface="Wingdings" panose="05000000000000000000" pitchFamily="2" charset="2"/>
              <a:buChar char="Ø"/>
            </a:pP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83723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Autofit/>
          </a:bodyPr>
          <a:lstStyle/>
          <a:p>
            <a:r>
              <a:rPr lang="en-US" b="1" dirty="0">
                <a:latin typeface="Times New Roman" pitchFamily="18" charset="0"/>
                <a:cs typeface="Times New Roman" pitchFamily="18" charset="0"/>
              </a:rPr>
              <a:t>3.4. To Whom or What Does Morality Apply? </a:t>
            </a:r>
            <a:endParaRPr lang="en-US" b="1" dirty="0" smtClean="0">
              <a:latin typeface="Times New Roman" pitchFamily="18" charset="0"/>
              <a:cs typeface="Times New Roman" pitchFamily="18" charset="0"/>
            </a:endParaRPr>
          </a:p>
          <a:p>
            <a:pPr marL="342900" indent="-342900" algn="just">
              <a:buFont typeface="Wingdings" panose="05000000000000000000" pitchFamily="2" charset="2"/>
              <a:buChar char="v"/>
            </a:pPr>
            <a:r>
              <a:rPr lang="en-US" b="1" dirty="0" smtClean="0">
                <a:solidFill>
                  <a:srgbClr val="0070C0"/>
                </a:solidFill>
                <a:latin typeface="Times New Roman" pitchFamily="18" charset="0"/>
                <a:cs typeface="Times New Roman" pitchFamily="18" charset="0"/>
              </a:rPr>
              <a:t>In </a:t>
            </a:r>
            <a:r>
              <a:rPr lang="en-US" b="1" dirty="0">
                <a:solidFill>
                  <a:srgbClr val="0070C0"/>
                </a:solidFill>
                <a:latin typeface="Times New Roman" pitchFamily="18" charset="0"/>
                <a:cs typeface="Times New Roman" pitchFamily="18" charset="0"/>
              </a:rPr>
              <a:t>discussing the application of morality, four aspects may be considered: </a:t>
            </a:r>
            <a:r>
              <a:rPr lang="en-US" dirty="0">
                <a:solidFill>
                  <a:srgbClr val="FF0000"/>
                </a:solidFill>
                <a:latin typeface="Times New Roman" pitchFamily="18" charset="0"/>
                <a:cs typeface="Times New Roman" pitchFamily="18" charset="0"/>
              </a:rPr>
              <a:t>religious morality, morality and nature, individual morality, and social morality</a:t>
            </a:r>
            <a:r>
              <a:rPr lang="en-US" dirty="0" smtClean="0">
                <a:latin typeface="Times New Roman" pitchFamily="18" charset="0"/>
                <a:cs typeface="Times New Roman" pitchFamily="18" charset="0"/>
              </a:rPr>
              <a:t>.</a:t>
            </a:r>
          </a:p>
          <a:p>
            <a:pPr marL="342900" indent="-342900" algn="just">
              <a:buFont typeface="Wingdings" panose="05000000000000000000" pitchFamily="2" charset="2"/>
              <a:buChar char="Ø"/>
            </a:pP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Religious morality </a:t>
            </a:r>
            <a:r>
              <a:rPr lang="en-US" dirty="0">
                <a:latin typeface="Times New Roman" pitchFamily="18" charset="0"/>
                <a:cs typeface="Times New Roman" pitchFamily="18" charset="0"/>
              </a:rPr>
              <a:t>refers to a human being in relationship to a supernatural being or </a:t>
            </a:r>
            <a:r>
              <a:rPr lang="en-US" dirty="0" smtClean="0">
                <a:latin typeface="Times New Roman" pitchFamily="18" charset="0"/>
                <a:cs typeface="Times New Roman" pitchFamily="18" charset="0"/>
              </a:rPr>
              <a:t>beings.</a:t>
            </a:r>
          </a:p>
          <a:p>
            <a:pPr marL="342900" indent="-342900" algn="just">
              <a:buFont typeface="Wingdings" panose="05000000000000000000" pitchFamily="2" charset="2"/>
              <a:buChar char="Ø"/>
            </a:pPr>
            <a:r>
              <a:rPr lang="en-US" b="1" dirty="0" smtClean="0">
                <a:latin typeface="Times New Roman" pitchFamily="18" charset="0"/>
                <a:cs typeface="Times New Roman" pitchFamily="18" charset="0"/>
              </a:rPr>
              <a:t>Morality </a:t>
            </a:r>
            <a:r>
              <a:rPr lang="en-US" b="1" dirty="0">
                <a:latin typeface="Times New Roman" pitchFamily="18" charset="0"/>
                <a:cs typeface="Times New Roman" pitchFamily="18" charset="0"/>
              </a:rPr>
              <a:t>and nature </a:t>
            </a:r>
            <a:r>
              <a:rPr lang="en-US" dirty="0">
                <a:latin typeface="Times New Roman" pitchFamily="18" charset="0"/>
                <a:cs typeface="Times New Roman" pitchFamily="18" charset="0"/>
              </a:rPr>
              <a:t>refers to a human being in relationship to nature. </a:t>
            </a:r>
            <a:r>
              <a:rPr lang="en-US" b="1" dirty="0" smtClean="0">
                <a:latin typeface="Times New Roman" pitchFamily="18" charset="0"/>
                <a:cs typeface="Times New Roman" pitchFamily="18" charset="0"/>
              </a:rPr>
              <a:t>Individual </a:t>
            </a:r>
            <a:r>
              <a:rPr lang="en-US" b="1" dirty="0">
                <a:latin typeface="Times New Roman" pitchFamily="18" charset="0"/>
                <a:cs typeface="Times New Roman" pitchFamily="18" charset="0"/>
              </a:rPr>
              <a:t>morality </a:t>
            </a:r>
            <a:r>
              <a:rPr lang="en-US" dirty="0">
                <a:latin typeface="Times New Roman" pitchFamily="18" charset="0"/>
                <a:cs typeface="Times New Roman" pitchFamily="18" charset="0"/>
              </a:rPr>
              <a:t>refers to individuals in relation to themselves and to an individual code of morality that may or may not be sanctioned by any society or religion</a:t>
            </a:r>
            <a:r>
              <a:rPr lang="en-US" dirty="0" smtClean="0">
                <a:latin typeface="Times New Roman" pitchFamily="18" charset="0"/>
                <a:cs typeface="Times New Roman" pitchFamily="18" charset="0"/>
              </a:rPr>
              <a:t>.</a:t>
            </a:r>
          </a:p>
          <a:p>
            <a:pPr marL="342900" indent="-342900" algn="just">
              <a:buFont typeface="Wingdings" panose="05000000000000000000" pitchFamily="2" charset="2"/>
              <a:buChar char="Ø"/>
            </a:pP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Social morality </a:t>
            </a:r>
            <a:r>
              <a:rPr lang="en-US" dirty="0">
                <a:latin typeface="Times New Roman" pitchFamily="18" charset="0"/>
                <a:cs typeface="Times New Roman" pitchFamily="18" charset="0"/>
              </a:rPr>
              <a:t>concerns a human being in relation to other human </a:t>
            </a:r>
            <a:r>
              <a:rPr lang="en-US" dirty="0" smtClean="0">
                <a:latin typeface="Times New Roman" pitchFamily="18" charset="0"/>
                <a:cs typeface="Times New Roman" pitchFamily="18" charset="0"/>
              </a:rPr>
              <a:t>beings.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22796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fontScale="92500" lnSpcReduction="20000"/>
          </a:bodyPr>
          <a:lstStyle/>
          <a:p>
            <a:r>
              <a:rPr lang="en-US" b="1" dirty="0">
                <a:solidFill>
                  <a:srgbClr val="C00000"/>
                </a:solidFill>
                <a:latin typeface="Times New Roman" pitchFamily="18" charset="0"/>
                <a:cs typeface="Times New Roman" pitchFamily="18" charset="0"/>
              </a:rPr>
              <a:t>3.5. Who is Morally/Ethically Responsible? </a:t>
            </a:r>
            <a:endParaRPr lang="en-US" b="1" dirty="0" smtClean="0">
              <a:solidFill>
                <a:srgbClr val="C00000"/>
              </a:solidFill>
              <a:latin typeface="Times New Roman" pitchFamily="18" charset="0"/>
              <a:cs typeface="Times New Roman" pitchFamily="18" charset="0"/>
            </a:endParaRPr>
          </a:p>
          <a:p>
            <a:pPr marL="342900" indent="-342900" algn="just">
              <a:buFont typeface="Wingdings" panose="05000000000000000000" pitchFamily="2" charset="2"/>
              <a:buChar char="ü"/>
            </a:pPr>
            <a:r>
              <a:rPr lang="en-US" dirty="0" smtClean="0">
                <a:latin typeface="Times New Roman" pitchFamily="18" charset="0"/>
                <a:cs typeface="Times New Roman" pitchFamily="18" charset="0"/>
              </a:rPr>
              <a:t>Morality </a:t>
            </a:r>
            <a:r>
              <a:rPr lang="en-US" dirty="0">
                <a:latin typeface="Times New Roman" pitchFamily="18" charset="0"/>
                <a:cs typeface="Times New Roman" pitchFamily="18" charset="0"/>
              </a:rPr>
              <a:t>pertains to human beings and only to human beings; all else is speculation. </a:t>
            </a:r>
            <a:r>
              <a:rPr lang="en-US" dirty="0" smtClean="0">
                <a:latin typeface="Times New Roman" pitchFamily="18" charset="0"/>
                <a:cs typeface="Times New Roman" pitchFamily="18" charset="0"/>
              </a:rPr>
              <a:t> </a:t>
            </a:r>
          </a:p>
          <a:p>
            <a:pPr marL="342900" indent="-342900" algn="just">
              <a:buFont typeface="Wingdings" panose="05000000000000000000" pitchFamily="2" charset="2"/>
              <a:buChar char="ü"/>
            </a:pPr>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we use the terms moral and ethical, we are using them in reference only to human beings. </a:t>
            </a:r>
            <a:endParaRPr lang="en-US" dirty="0" smtClean="0">
              <a:latin typeface="Times New Roman" pitchFamily="18" charset="0"/>
              <a:cs typeface="Times New Roman" pitchFamily="18" charset="0"/>
            </a:endParaRPr>
          </a:p>
          <a:p>
            <a:pPr marL="342900" indent="-342900" algn="just">
              <a:buFont typeface="Wingdings" panose="05000000000000000000" pitchFamily="2" charset="2"/>
              <a:buChar char="ü"/>
            </a:pP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n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world’s </a:t>
            </a:r>
            <a:r>
              <a:rPr lang="en-US" dirty="0">
                <a:latin typeface="Times New Roman" pitchFamily="18" charset="0"/>
                <a:cs typeface="Times New Roman" pitchFamily="18" charset="0"/>
              </a:rPr>
              <a:t>history, only human beings can be moral or immoral, and therefore only human beings should be held morally responsible for their actions and behavior. </a:t>
            </a:r>
            <a:endParaRPr lang="en-US" dirty="0" smtClean="0">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                           </a:t>
            </a:r>
            <a:r>
              <a:rPr lang="en-US" b="1" dirty="0" smtClean="0">
                <a:solidFill>
                  <a:srgbClr val="00B0F0"/>
                </a:solidFill>
                <a:latin typeface="Times New Roman" pitchFamily="18" charset="0"/>
                <a:cs typeface="Times New Roman" pitchFamily="18" charset="0"/>
              </a:rPr>
              <a:t>3.5.1</a:t>
            </a:r>
            <a:r>
              <a:rPr lang="en-US" b="1" dirty="0">
                <a:solidFill>
                  <a:srgbClr val="00B0F0"/>
                </a:solidFill>
                <a:latin typeface="Times New Roman" pitchFamily="18" charset="0"/>
                <a:cs typeface="Times New Roman" pitchFamily="18" charset="0"/>
              </a:rPr>
              <a:t>. Moral Judgments </a:t>
            </a:r>
            <a:endParaRPr lang="en-US" b="1" dirty="0" smtClean="0">
              <a:solidFill>
                <a:srgbClr val="00B0F0"/>
              </a:solidFill>
              <a:latin typeface="Times New Roman" pitchFamily="18" charset="0"/>
              <a:cs typeface="Times New Roman" pitchFamily="18" charset="0"/>
            </a:endParaRPr>
          </a:p>
          <a:p>
            <a:pPr marL="342900" indent="-342900" algn="just">
              <a:buFont typeface="Wingdings" panose="05000000000000000000" pitchFamily="2" charset="2"/>
              <a:buChar char="ü"/>
            </a:pPr>
            <a:r>
              <a:rPr lang="en-US" dirty="0" smtClean="0">
                <a:solidFill>
                  <a:srgbClr val="FF0000"/>
                </a:solidFill>
                <a:latin typeface="Times New Roman" pitchFamily="18" charset="0"/>
                <a:cs typeface="Times New Roman" pitchFamily="18" charset="0"/>
              </a:rPr>
              <a:t>Moral </a:t>
            </a:r>
            <a:r>
              <a:rPr lang="en-US" dirty="0">
                <a:solidFill>
                  <a:srgbClr val="FF0000"/>
                </a:solidFill>
                <a:latin typeface="Times New Roman" pitchFamily="18" charset="0"/>
                <a:cs typeface="Times New Roman" pitchFamily="18" charset="0"/>
              </a:rPr>
              <a:t>judgments refer to deciding what is right and what is wrong in human relations. Individuals are continually judging their own conduct and that of their </a:t>
            </a:r>
            <a:r>
              <a:rPr lang="en-US" dirty="0" smtClean="0">
                <a:solidFill>
                  <a:srgbClr val="FF0000"/>
                </a:solidFill>
                <a:latin typeface="Times New Roman" pitchFamily="18" charset="0"/>
                <a:cs typeface="Times New Roman" pitchFamily="18" charset="0"/>
              </a:rPr>
              <a:t>fellows</a:t>
            </a:r>
          </a:p>
          <a:p>
            <a:pPr marL="342900" indent="-342900" algn="just">
              <a:buFont typeface="Wingdings" panose="05000000000000000000" pitchFamily="2" charset="2"/>
              <a:buChar char="ü"/>
            </a:pPr>
            <a:r>
              <a:rPr lang="en-US" dirty="0" smtClean="0">
                <a:solidFill>
                  <a:srgbClr val="FF0000"/>
                </a:solidFill>
                <a:latin typeface="Times New Roman" pitchFamily="18" charset="0"/>
                <a:cs typeface="Times New Roman" pitchFamily="18" charset="0"/>
              </a:rPr>
              <a:t>Moral </a:t>
            </a:r>
            <a:r>
              <a:rPr lang="en-US" dirty="0">
                <a:solidFill>
                  <a:srgbClr val="FF0000"/>
                </a:solidFill>
                <a:latin typeface="Times New Roman" pitchFamily="18" charset="0"/>
                <a:cs typeface="Times New Roman" pitchFamily="18" charset="0"/>
              </a:rPr>
              <a:t>judgments are evaluative because they place value on things or relation or human actions; determine what is right or wrong, good or bad.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They are also normative because they evaluate or assess the moral worth of something based on some norms or standards</a:t>
            </a:r>
            <a:r>
              <a:rPr lang="en-US" dirty="0">
                <a:solidFill>
                  <a:srgbClr val="00B0F0"/>
                </a:solidFill>
                <a:latin typeface="Times New Roman" pitchFamily="18" charset="0"/>
                <a:cs typeface="Times New Roman" pitchFamily="18" charset="0"/>
              </a:rPr>
              <a:t>. </a:t>
            </a:r>
            <a:endParaRPr lang="en-US" dirty="0" smtClean="0">
              <a:solidFill>
                <a:srgbClr val="00B0F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00B0F0"/>
                </a:solidFill>
                <a:latin typeface="Times New Roman" pitchFamily="18" charset="0"/>
                <a:cs typeface="Times New Roman" pitchFamily="18" charset="0"/>
              </a:rPr>
              <a:t>However</a:t>
            </a:r>
            <a:r>
              <a:rPr lang="en-US" dirty="0">
                <a:solidFill>
                  <a:srgbClr val="00B0F0"/>
                </a:solidFill>
                <a:latin typeface="Times New Roman" pitchFamily="18" charset="0"/>
                <a:cs typeface="Times New Roman" pitchFamily="18" charset="0"/>
              </a:rPr>
              <a:t>, in judging conduct or action we have to </a:t>
            </a:r>
            <a:r>
              <a:rPr lang="en-US" dirty="0">
                <a:solidFill>
                  <a:srgbClr val="7030A0"/>
                </a:solidFill>
                <a:latin typeface="Times New Roman" pitchFamily="18" charset="0"/>
                <a:cs typeface="Times New Roman" pitchFamily="18" charset="0"/>
              </a:rPr>
              <a:t>consider motives, means, and consequences and sometimes </a:t>
            </a:r>
            <a:r>
              <a:rPr lang="en-US" dirty="0" smtClean="0">
                <a:solidFill>
                  <a:srgbClr val="7030A0"/>
                </a:solidFill>
                <a:latin typeface="Times New Roman" pitchFamily="18" charset="0"/>
                <a:cs typeface="Times New Roman" pitchFamily="18" charset="0"/>
              </a:rPr>
              <a:t>the moral </a:t>
            </a:r>
            <a:r>
              <a:rPr lang="en-US" dirty="0">
                <a:solidFill>
                  <a:srgbClr val="7030A0"/>
                </a:solidFill>
                <a:latin typeface="Times New Roman" pitchFamily="18" charset="0"/>
                <a:cs typeface="Times New Roman" pitchFamily="18" charset="0"/>
              </a:rPr>
              <a:t>situation</a:t>
            </a:r>
          </a:p>
        </p:txBody>
      </p:sp>
    </p:spTree>
    <p:extLst>
      <p:ext uri="{BB962C8B-B14F-4D97-AF65-F5344CB8AC3E}">
        <p14:creationId xmlns:p14="http://schemas.microsoft.com/office/powerpoint/2010/main" val="693688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pPr algn="just"/>
            <a:r>
              <a:rPr lang="en-US" b="1" dirty="0">
                <a:latin typeface="Times New Roman" pitchFamily="18" charset="0"/>
                <a:cs typeface="Times New Roman" pitchFamily="18" charset="0"/>
              </a:rPr>
              <a:t>3.5.2. </a:t>
            </a:r>
            <a:r>
              <a:rPr lang="en-US" b="1" dirty="0">
                <a:solidFill>
                  <a:srgbClr val="00B0F0"/>
                </a:solidFill>
                <a:latin typeface="Times New Roman" pitchFamily="18" charset="0"/>
                <a:cs typeface="Times New Roman" pitchFamily="18" charset="0"/>
              </a:rPr>
              <a:t>What Makes an Action Moral? </a:t>
            </a:r>
            <a:endParaRPr lang="en-US" b="1" dirty="0" smtClean="0">
              <a:solidFill>
                <a:srgbClr val="00B0F0"/>
              </a:solidFill>
              <a:latin typeface="Times New Roman" pitchFamily="18" charset="0"/>
              <a:cs typeface="Times New Roman" pitchFamily="18" charset="0"/>
            </a:endParaRPr>
          </a:p>
          <a:p>
            <a:pPr algn="just"/>
            <a:r>
              <a:rPr lang="en-US" b="1" dirty="0" smtClean="0">
                <a:solidFill>
                  <a:srgbClr val="00B0F0"/>
                </a:solidFill>
                <a:latin typeface="Times New Roman" pitchFamily="18" charset="0"/>
                <a:cs typeface="Times New Roman" pitchFamily="18" charset="0"/>
              </a:rPr>
              <a:t>The </a:t>
            </a:r>
            <a:r>
              <a:rPr lang="en-US" b="1" dirty="0">
                <a:solidFill>
                  <a:srgbClr val="00B0F0"/>
                </a:solidFill>
                <a:latin typeface="Times New Roman" pitchFamily="18" charset="0"/>
                <a:cs typeface="Times New Roman" pitchFamily="18" charset="0"/>
              </a:rPr>
              <a:t>following are features that make an action moral</a:t>
            </a:r>
            <a:r>
              <a:rPr lang="en-US" b="1" dirty="0">
                <a:latin typeface="Times New Roman" pitchFamily="18" charset="0"/>
                <a:cs typeface="Times New Roman" pitchFamily="18" charset="0"/>
              </a:rPr>
              <a:t>:  </a:t>
            </a:r>
          </a:p>
          <a:p>
            <a:pPr marL="342900" indent="-342900" algn="just">
              <a:buFont typeface="Wingdings" panose="05000000000000000000" pitchFamily="2" charset="2"/>
              <a:buChar char="Ø"/>
            </a:pPr>
            <a:r>
              <a:rPr lang="en-US" b="1" dirty="0" smtClean="0">
                <a:latin typeface="Times New Roman" pitchFamily="18" charset="0"/>
                <a:cs typeface="Times New Roman" pitchFamily="18" charset="0"/>
              </a:rPr>
              <a:t>A </a:t>
            </a:r>
            <a:r>
              <a:rPr lang="en-US" b="1" dirty="0">
                <a:latin typeface="Times New Roman" pitchFamily="18" charset="0"/>
                <a:cs typeface="Times New Roman" pitchFamily="18" charset="0"/>
              </a:rPr>
              <a:t>moral act involves an agent</a:t>
            </a:r>
            <a:r>
              <a:rPr lang="en-US" dirty="0">
                <a:latin typeface="Times New Roman" pitchFamily="18" charset="0"/>
                <a:cs typeface="Times New Roman" pitchFamily="18" charset="0"/>
              </a:rPr>
              <a:t>: Is performed by agents, creatures that are capable of free choice/ free will </a:t>
            </a:r>
            <a:endParaRPr lang="en-US" dirty="0" smtClean="0">
              <a:latin typeface="Times New Roman" pitchFamily="18" charset="0"/>
              <a:cs typeface="Times New Roman" pitchFamily="18" charset="0"/>
            </a:endParaRPr>
          </a:p>
          <a:p>
            <a:pPr marL="342900" indent="-342900" algn="just">
              <a:buFont typeface="Wingdings" panose="05000000000000000000" pitchFamily="2" charset="2"/>
              <a:buChar char="Ø"/>
            </a:pPr>
            <a:r>
              <a:rPr lang="en-US" b="1" dirty="0" smtClean="0">
                <a:latin typeface="Times New Roman" pitchFamily="18" charset="0"/>
                <a:cs typeface="Times New Roman" pitchFamily="18" charset="0"/>
              </a:rPr>
              <a:t>A </a:t>
            </a:r>
            <a:r>
              <a:rPr lang="en-US" b="1" dirty="0">
                <a:latin typeface="Times New Roman" pitchFamily="18" charset="0"/>
                <a:cs typeface="Times New Roman" pitchFamily="18" charset="0"/>
              </a:rPr>
              <a:t>moral act involves intention: </a:t>
            </a:r>
            <a:r>
              <a:rPr lang="en-US" dirty="0" smtClean="0">
                <a:latin typeface="Times New Roman" pitchFamily="18" charset="0"/>
                <a:cs typeface="Times New Roman" pitchFamily="18" charset="0"/>
              </a:rPr>
              <a:t>refers </a:t>
            </a:r>
            <a:r>
              <a:rPr lang="en-US" dirty="0">
                <a:latin typeface="Times New Roman" pitchFamily="18" charset="0"/>
                <a:cs typeface="Times New Roman" pitchFamily="18" charset="0"/>
              </a:rPr>
              <a:t>to our motives that are important to determine the rightness or wrongness of an action. If an action is done accidentally, it may be counted as a morally neutral action. However, some unintentional acts, such as those done through negligence, can be moral. Neglecting our duties, even accidentally, make us morally culpable</a:t>
            </a:r>
            <a:r>
              <a:rPr lang="en-US" b="1" dirty="0">
                <a:latin typeface="Times New Roman" pitchFamily="18" charset="0"/>
                <a:cs typeface="Times New Roman" pitchFamily="18" charset="0"/>
              </a:rPr>
              <a:t>.  </a:t>
            </a:r>
          </a:p>
          <a:p>
            <a:pPr marL="342900" indent="-342900" algn="just">
              <a:buFont typeface="Wingdings" panose="05000000000000000000" pitchFamily="2" charset="2"/>
              <a:buChar char="Ø"/>
            </a:pPr>
            <a:r>
              <a:rPr lang="en-US" b="1" dirty="0" smtClean="0">
                <a:latin typeface="Times New Roman" pitchFamily="18" charset="0"/>
                <a:cs typeface="Times New Roman" pitchFamily="18" charset="0"/>
              </a:rPr>
              <a:t>A </a:t>
            </a:r>
            <a:r>
              <a:rPr lang="en-US" b="1" dirty="0">
                <a:latin typeface="Times New Roman" pitchFamily="18" charset="0"/>
                <a:cs typeface="Times New Roman" pitchFamily="18" charset="0"/>
              </a:rPr>
              <a:t>moral act affects others</a:t>
            </a:r>
            <a:r>
              <a:rPr lang="en-US" dirty="0">
                <a:latin typeface="Times New Roman" pitchFamily="18" charset="0"/>
                <a:cs typeface="Times New Roman" pitchFamily="18" charset="0"/>
              </a:rPr>
              <a:t>: A moral action needs not only an agent and to be deliberate but also needs to affect </a:t>
            </a:r>
            <a:r>
              <a:rPr lang="en-US" dirty="0" smtClean="0">
                <a:latin typeface="Times New Roman" pitchFamily="18" charset="0"/>
                <a:cs typeface="Times New Roman" pitchFamily="18" charset="0"/>
              </a:rPr>
              <a:t>other</a:t>
            </a:r>
          </a:p>
          <a:p>
            <a:pPr marL="342900" indent="-342900" algn="just">
              <a:buFont typeface="Arial" panose="020B0604020202020204" pitchFamily="34" charset="0"/>
              <a:buChar cha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Has a significant consequence on others in respect of harm or benefits it brings about. </a:t>
            </a:r>
          </a:p>
        </p:txBody>
      </p:sp>
    </p:spTree>
    <p:extLst>
      <p:ext uri="{BB962C8B-B14F-4D97-AF65-F5344CB8AC3E}">
        <p14:creationId xmlns:p14="http://schemas.microsoft.com/office/powerpoint/2010/main" val="2490115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r>
              <a:rPr lang="en-US" b="1" dirty="0">
                <a:latin typeface="Times New Roman" pitchFamily="18" charset="0"/>
                <a:cs typeface="Times New Roman" pitchFamily="18" charset="0"/>
              </a:rPr>
              <a:t>3.6. Why Should Human Beings Be Moral? </a:t>
            </a:r>
            <a:endParaRPr lang="en-US" b="1" dirty="0" smtClean="0">
              <a:latin typeface="Times New Roman" pitchFamily="18" charset="0"/>
              <a:cs typeface="Times New Roman" pitchFamily="18" charset="0"/>
            </a:endParaRPr>
          </a:p>
          <a:p>
            <a:pPr marL="342900" indent="-342900" algn="just">
              <a:buFont typeface="Wingdings" panose="05000000000000000000" pitchFamily="2" charset="2"/>
              <a:buChar char="ü"/>
            </a:pP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Behaving morally is a matter of self-respect.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	People won‘t like us if we behave immorally.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	Society punishes immoral behavior.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	God tells us to be moral.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	Parents need to be moral role models for their </a:t>
            </a:r>
            <a:r>
              <a:rPr lang="en-US" dirty="0" smtClean="0">
                <a:solidFill>
                  <a:srgbClr val="FF0000"/>
                </a:solidFill>
                <a:latin typeface="Times New Roman" pitchFamily="18" charset="0"/>
                <a:cs typeface="Times New Roman" pitchFamily="18" charset="0"/>
              </a:rPr>
              <a:t>children</a:t>
            </a:r>
          </a:p>
          <a:p>
            <a:pPr marL="342900" indent="-342900" algn="just">
              <a:buFont typeface="Wingdings" panose="05000000000000000000" pitchFamily="2" charset="2"/>
              <a:buChar char="v"/>
            </a:pPr>
            <a:r>
              <a:rPr lang="en-US" dirty="0" smtClean="0">
                <a:solidFill>
                  <a:srgbClr val="0070C0"/>
                </a:solidFill>
                <a:latin typeface="Times New Roman" pitchFamily="18" charset="0"/>
                <a:cs typeface="Times New Roman" pitchFamily="18" charset="0"/>
              </a:rPr>
              <a:t>More </a:t>
            </a:r>
            <a:r>
              <a:rPr lang="en-US" dirty="0">
                <a:solidFill>
                  <a:srgbClr val="0070C0"/>
                </a:solidFill>
                <a:latin typeface="Times New Roman" pitchFamily="18" charset="0"/>
                <a:cs typeface="Times New Roman" pitchFamily="18" charset="0"/>
              </a:rPr>
              <a:t>specifically, the five social benefits of establishing and following moral rules accomplish the following</a:t>
            </a:r>
            <a:r>
              <a:rPr lang="en-US" dirty="0">
                <a:solidFill>
                  <a:srgbClr val="FF0000"/>
                </a:solidFill>
                <a:latin typeface="Times New Roman" pitchFamily="18" charset="0"/>
                <a:cs typeface="Times New Roman" pitchFamily="18" charset="0"/>
              </a:rPr>
              <a:t>: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a)	Keep society from falling apart.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b)	Reduce human suffering.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c)	Promote human flourishing.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d)	Resolve conflicts of interest in just and orderly ways. </a:t>
            </a:r>
          </a:p>
          <a:p>
            <a:pPr marL="342900" indent="-342900" algn="just">
              <a:buFont typeface="Wingdings" panose="05000000000000000000" pitchFamily="2" charset="2"/>
              <a:buChar char="ü"/>
            </a:pPr>
            <a:r>
              <a:rPr lang="en-US" dirty="0">
                <a:solidFill>
                  <a:srgbClr val="FF0000"/>
                </a:solidFill>
                <a:latin typeface="Times New Roman" pitchFamily="18" charset="0"/>
                <a:cs typeface="Times New Roman" pitchFamily="18" charset="0"/>
              </a:rPr>
              <a:t>e)	Assign praise and blame, reward and punishment, and guilt. </a:t>
            </a:r>
          </a:p>
          <a:p>
            <a:pPr marL="342900" indent="-342900" algn="just">
              <a:buFont typeface="Wingdings" panose="05000000000000000000" pitchFamily="2" charset="2"/>
              <a:buChar char="ü"/>
            </a:pPr>
            <a:endParaRPr lang="en-US" dirty="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19163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9016" y="949707"/>
            <a:ext cx="9052515" cy="4524315"/>
          </a:xfrm>
          <a:prstGeom prst="rect">
            <a:avLst/>
          </a:prstGeom>
        </p:spPr>
        <p:txBody>
          <a:bodyPr wrap="square">
            <a:spAutoFit/>
          </a:bodyPr>
          <a:lstStyle/>
          <a:p>
            <a:r>
              <a:rPr lang="en-US" sz="2400" dirty="0">
                <a:solidFill>
                  <a:srgbClr val="FF0000"/>
                </a:solidFill>
                <a:latin typeface="Times New Roman" panose="02020603050405020304" pitchFamily="18" charset="0"/>
                <a:cs typeface="Times New Roman" panose="02020603050405020304" pitchFamily="18" charset="0"/>
              </a:rPr>
              <a:t>Chapter Four: State, Government and </a:t>
            </a:r>
            <a:r>
              <a:rPr lang="en-US" sz="2400" dirty="0" smtClean="0">
                <a:solidFill>
                  <a:srgbClr val="FF0000"/>
                </a:solidFill>
                <a:latin typeface="Times New Roman" panose="02020603050405020304" pitchFamily="18" charset="0"/>
                <a:cs typeface="Times New Roman" panose="02020603050405020304" pitchFamily="18" charset="0"/>
              </a:rPr>
              <a:t>Citizenship</a:t>
            </a:r>
          </a:p>
          <a:p>
            <a:pPr algn="just"/>
            <a:r>
              <a:rPr lang="en-US" sz="2400" b="1" dirty="0">
                <a:latin typeface="Times New Roman" panose="02020603050405020304" pitchFamily="18" charset="0"/>
                <a:cs typeface="Times New Roman" panose="02020603050405020304" pitchFamily="18" charset="0"/>
              </a:rPr>
              <a:t>Understanding State</a:t>
            </a:r>
          </a:p>
          <a:p>
            <a:pPr algn="just"/>
            <a:r>
              <a:rPr lang="en-US" sz="2400" dirty="0">
                <a:latin typeface="Times New Roman" panose="02020603050405020304" pitchFamily="18" charset="0"/>
                <a:cs typeface="Times New Roman" panose="02020603050405020304" pitchFamily="18" charset="0"/>
              </a:rPr>
              <a:t>The term “state” has been used to refer to a bewildering range of things: a collection of institutions, a territorial unit, a philosophical idea, an instrument of coercion or oppression, and so on. This confusion stems, in part, from the fact that the state has been understood in four quite different ways;</a:t>
            </a:r>
          </a:p>
          <a:p>
            <a:pPr algn="just"/>
            <a:r>
              <a:rPr lang="en-US" sz="2400" dirty="0">
                <a:latin typeface="Times New Roman" panose="02020603050405020304" pitchFamily="18" charset="0"/>
                <a:cs typeface="Times New Roman" panose="02020603050405020304" pitchFamily="18" charset="0"/>
              </a:rPr>
              <a:t>1.	an idealist perspective, </a:t>
            </a:r>
          </a:p>
          <a:p>
            <a:pPr algn="just"/>
            <a:r>
              <a:rPr lang="en-US" sz="2400" dirty="0">
                <a:latin typeface="Times New Roman" panose="02020603050405020304" pitchFamily="18" charset="0"/>
                <a:cs typeface="Times New Roman" panose="02020603050405020304" pitchFamily="18" charset="0"/>
              </a:rPr>
              <a:t>2.	a functionalist perspective, </a:t>
            </a:r>
          </a:p>
          <a:p>
            <a:pPr algn="just"/>
            <a:r>
              <a:rPr lang="en-US" sz="2400" dirty="0">
                <a:latin typeface="Times New Roman" panose="02020603050405020304" pitchFamily="18" charset="0"/>
                <a:cs typeface="Times New Roman" panose="02020603050405020304" pitchFamily="18" charset="0"/>
              </a:rPr>
              <a:t>3.	an organizational perspective and </a:t>
            </a:r>
          </a:p>
          <a:p>
            <a:pPr algn="just"/>
            <a:r>
              <a:rPr lang="en-US" sz="2400" dirty="0">
                <a:latin typeface="Times New Roman" panose="02020603050405020304" pitchFamily="18" charset="0"/>
                <a:cs typeface="Times New Roman" panose="02020603050405020304" pitchFamily="18" charset="0"/>
              </a:rPr>
              <a:t>4.	an international perspective. </a:t>
            </a:r>
          </a:p>
          <a:p>
            <a:endParaRPr lang="en-US" sz="2400" dirty="0"/>
          </a:p>
        </p:txBody>
      </p:sp>
    </p:spTree>
    <p:extLst>
      <p:ext uri="{BB962C8B-B14F-4D97-AF65-F5344CB8AC3E}">
        <p14:creationId xmlns:p14="http://schemas.microsoft.com/office/powerpoint/2010/main" val="76794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1433" y="889844"/>
            <a:ext cx="9411419" cy="5632311"/>
          </a:xfrm>
          <a:prstGeom prst="rect">
            <a:avLst/>
          </a:prstGeom>
        </p:spPr>
        <p:txBody>
          <a:bodyPr wrap="square">
            <a:spAutoFit/>
          </a:bodyPr>
          <a:lstStyle/>
          <a:p>
            <a:pPr algn="just"/>
            <a:r>
              <a:rPr lang="en-US" sz="2400" b="1" i="1" dirty="0" smtClean="0">
                <a:latin typeface="Times New Roman" panose="02020603050405020304" pitchFamily="18" charset="0"/>
                <a:cs typeface="Times New Roman" panose="02020603050405020304" pitchFamily="18" charset="0"/>
              </a:rPr>
              <a:t>1. The </a:t>
            </a:r>
            <a:r>
              <a:rPr lang="en-US" sz="2400" b="1" i="1" dirty="0">
                <a:latin typeface="Times New Roman" panose="02020603050405020304" pitchFamily="18" charset="0"/>
                <a:cs typeface="Times New Roman" panose="02020603050405020304" pitchFamily="18" charset="0"/>
              </a:rPr>
              <a:t>idealist approach to the state</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Hegel identified three moments of social existence: </a:t>
            </a:r>
            <a:r>
              <a:rPr lang="en-US" sz="2400" b="1" i="1" dirty="0">
                <a:solidFill>
                  <a:srgbClr val="00B0F0"/>
                </a:solidFill>
                <a:latin typeface="Times New Roman" panose="02020603050405020304" pitchFamily="18" charset="0"/>
                <a:cs typeface="Times New Roman" panose="02020603050405020304" pitchFamily="18" charset="0"/>
              </a:rPr>
              <a:t>the family, civil society and the state</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Within the </a:t>
            </a:r>
            <a:r>
              <a:rPr lang="en-US" sz="2400" b="1" i="1" dirty="0">
                <a:solidFill>
                  <a:srgbClr val="FF0000"/>
                </a:solidFill>
                <a:latin typeface="Times New Roman" panose="02020603050405020304" pitchFamily="18" charset="0"/>
                <a:cs typeface="Times New Roman" panose="02020603050405020304" pitchFamily="18" charset="0"/>
              </a:rPr>
              <a:t>family</a:t>
            </a:r>
            <a:r>
              <a:rPr lang="en-US" sz="2400" dirty="0">
                <a:latin typeface="Times New Roman" panose="02020603050405020304" pitchFamily="18" charset="0"/>
                <a:cs typeface="Times New Roman" panose="02020603050405020304" pitchFamily="18" charset="0"/>
              </a:rPr>
              <a:t>, he argued, a particular altruism operates that encourages people to set aside their own interests for the good of their children or elderly relatives.</a:t>
            </a:r>
          </a:p>
          <a:p>
            <a:pPr algn="just"/>
            <a:r>
              <a:rPr lang="en-US" sz="2400" dirty="0">
                <a:latin typeface="Times New Roman" panose="02020603050405020304" pitchFamily="18" charset="0"/>
                <a:cs typeface="Times New Roman" panose="02020603050405020304" pitchFamily="18" charset="0"/>
              </a:rPr>
              <a:t> In contrast, </a:t>
            </a:r>
            <a:r>
              <a:rPr lang="en-US" sz="2400" b="1" i="1" dirty="0">
                <a:solidFill>
                  <a:srgbClr val="FF0000"/>
                </a:solidFill>
                <a:latin typeface="Times New Roman" panose="02020603050405020304" pitchFamily="18" charset="0"/>
                <a:cs typeface="Times New Roman" panose="02020603050405020304" pitchFamily="18" charset="0"/>
              </a:rPr>
              <a:t>civil society </a:t>
            </a:r>
            <a:r>
              <a:rPr lang="en-US" sz="2400" dirty="0">
                <a:latin typeface="Times New Roman" panose="02020603050405020304" pitchFamily="18" charset="0"/>
                <a:cs typeface="Times New Roman" panose="02020603050405020304" pitchFamily="18" charset="0"/>
              </a:rPr>
              <a:t>was seen as a sphere of ‘</a:t>
            </a:r>
            <a:r>
              <a:rPr lang="en-US" sz="2400" b="1" i="1" dirty="0">
                <a:latin typeface="Times New Roman" panose="02020603050405020304" pitchFamily="18" charset="0"/>
                <a:cs typeface="Times New Roman" panose="02020603050405020304" pitchFamily="18" charset="0"/>
              </a:rPr>
              <a:t>universal egoism’ </a:t>
            </a:r>
            <a:r>
              <a:rPr lang="en-US" sz="2400" dirty="0">
                <a:latin typeface="Times New Roman" panose="02020603050405020304" pitchFamily="18" charset="0"/>
                <a:cs typeface="Times New Roman" panose="02020603050405020304" pitchFamily="18" charset="0"/>
              </a:rPr>
              <a:t>in which individuals place their own interests before those of others. Hegel conceived of the </a:t>
            </a:r>
            <a:r>
              <a:rPr lang="en-US" sz="2400" i="1" dirty="0">
                <a:solidFill>
                  <a:srgbClr val="FF0000"/>
                </a:solidFill>
                <a:latin typeface="Times New Roman" panose="02020603050405020304" pitchFamily="18" charset="0"/>
                <a:cs typeface="Times New Roman" panose="02020603050405020304" pitchFamily="18" charset="0"/>
              </a:rPr>
              <a:t>state</a:t>
            </a:r>
            <a:r>
              <a:rPr lang="en-US" sz="2400" dirty="0">
                <a:latin typeface="Times New Roman" panose="02020603050405020304" pitchFamily="18" charset="0"/>
                <a:cs typeface="Times New Roman" panose="02020603050405020304" pitchFamily="18" charset="0"/>
              </a:rPr>
              <a:t> as an ethical community underpinned by mutual sympathy – ‘universal altruism’. </a:t>
            </a:r>
          </a:p>
          <a:p>
            <a:pPr algn="just"/>
            <a:r>
              <a:rPr lang="en-US" sz="2400" b="1" i="1" dirty="0" smtClean="0">
                <a:latin typeface="Times New Roman" panose="02020603050405020304" pitchFamily="18" charset="0"/>
                <a:cs typeface="Times New Roman" panose="02020603050405020304" pitchFamily="18" charset="0"/>
              </a:rPr>
              <a:t>2. Functionalist </a:t>
            </a:r>
            <a:r>
              <a:rPr lang="en-US" sz="2400" b="1" i="1" dirty="0">
                <a:latin typeface="Times New Roman" panose="02020603050405020304" pitchFamily="18" charset="0"/>
                <a:cs typeface="Times New Roman" panose="02020603050405020304" pitchFamily="18" charset="0"/>
              </a:rPr>
              <a:t>approaches to the state </a:t>
            </a:r>
            <a:r>
              <a:rPr lang="en-US" sz="2400" dirty="0">
                <a:latin typeface="Times New Roman" panose="02020603050405020304" pitchFamily="18" charset="0"/>
                <a:cs typeface="Times New Roman" panose="02020603050405020304" pitchFamily="18" charset="0"/>
              </a:rPr>
              <a:t>focus on the </a:t>
            </a:r>
            <a:r>
              <a:rPr lang="en-US" sz="2400" dirty="0">
                <a:solidFill>
                  <a:srgbClr val="FF0000"/>
                </a:solidFill>
                <a:latin typeface="Times New Roman" panose="02020603050405020304" pitchFamily="18" charset="0"/>
                <a:cs typeface="Times New Roman" panose="02020603050405020304" pitchFamily="18" charset="0"/>
              </a:rPr>
              <a:t>role or purpose of state institutions.</a:t>
            </a:r>
            <a:r>
              <a:rPr lang="en-US" sz="2400" dirty="0">
                <a:latin typeface="Times New Roman" panose="02020603050405020304" pitchFamily="18" charset="0"/>
                <a:cs typeface="Times New Roman" panose="02020603050405020304" pitchFamily="18" charset="0"/>
              </a:rPr>
              <a:t> The central function of the state is to maintain social order and stability Such an approach has, for example, been adopted by neo-Marxists, who have been inclined to see the state as a mechanism through which class conflict is ameliorated to ensure the long-term survival of the capitalist system. </a:t>
            </a:r>
          </a:p>
        </p:txBody>
      </p:sp>
    </p:spTree>
    <p:extLst>
      <p:ext uri="{BB962C8B-B14F-4D97-AF65-F5344CB8AC3E}">
        <p14:creationId xmlns:p14="http://schemas.microsoft.com/office/powerpoint/2010/main" val="1662241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1434" y="1166843"/>
            <a:ext cx="9808234" cy="4893647"/>
          </a:xfrm>
          <a:prstGeom prst="rect">
            <a:avLst/>
          </a:prstGeom>
        </p:spPr>
        <p:txBody>
          <a:bodyPr wrap="square">
            <a:spAutoFit/>
          </a:bodyPr>
          <a:lstStyle/>
          <a:p>
            <a:pPr algn="just"/>
            <a:r>
              <a:rPr lang="en-US" sz="2400" b="1" i="1" dirty="0" smtClean="0">
                <a:latin typeface="Times New Roman" panose="02020603050405020304" pitchFamily="18" charset="0"/>
                <a:cs typeface="Times New Roman" panose="02020603050405020304" pitchFamily="18" charset="0"/>
              </a:rPr>
              <a:t>3. The </a:t>
            </a:r>
            <a:r>
              <a:rPr lang="en-US" sz="2400" b="1" i="1" dirty="0">
                <a:latin typeface="Times New Roman" panose="02020603050405020304" pitchFamily="18" charset="0"/>
                <a:cs typeface="Times New Roman" panose="02020603050405020304" pitchFamily="18" charset="0"/>
              </a:rPr>
              <a:t>organizational view </a:t>
            </a:r>
            <a:r>
              <a:rPr lang="en-US" sz="2400" dirty="0">
                <a:latin typeface="Times New Roman" panose="02020603050405020304" pitchFamily="18" charset="0"/>
                <a:cs typeface="Times New Roman" panose="02020603050405020304" pitchFamily="18" charset="0"/>
              </a:rPr>
              <a:t>defines the state as the apparatus of government in its broadest sense; that is, as that set of institutions that are recognizably ‘public’, in that they are responsible for the collective organization of social existence and are funded at the public‘s expense.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state comprises the various institutions of government</a:t>
            </a:r>
            <a:r>
              <a:rPr lang="en-US" sz="2400" dirty="0">
                <a:solidFill>
                  <a:srgbClr val="FF0000"/>
                </a:solidFill>
                <a:latin typeface="Times New Roman" panose="02020603050405020304" pitchFamily="18" charset="0"/>
                <a:cs typeface="Times New Roman" panose="02020603050405020304" pitchFamily="18" charset="0"/>
              </a:rPr>
              <a:t>: the bureaucracy, the military, the police, the courts, and the social security system and so on; it can be identified with the entire ‘body politic’. </a:t>
            </a:r>
          </a:p>
          <a:p>
            <a:pPr algn="just"/>
            <a:endParaRPr lang="en-US" sz="2400" dirty="0">
              <a:latin typeface="Times New Roman" panose="02020603050405020304" pitchFamily="18" charset="0"/>
              <a:cs typeface="Times New Roman" panose="02020603050405020304" pitchFamily="18" charset="0"/>
            </a:endParaRPr>
          </a:p>
          <a:p>
            <a:pPr algn="just"/>
            <a:r>
              <a:rPr lang="en-US" sz="2400" b="1" i="1" dirty="0" smtClean="0">
                <a:latin typeface="Times New Roman" panose="02020603050405020304" pitchFamily="18" charset="0"/>
                <a:cs typeface="Times New Roman" panose="02020603050405020304" pitchFamily="18" charset="0"/>
              </a:rPr>
              <a:t>4. The </a:t>
            </a:r>
            <a:r>
              <a:rPr lang="en-US" sz="2400" b="1" i="1" dirty="0">
                <a:latin typeface="Times New Roman" panose="02020603050405020304" pitchFamily="18" charset="0"/>
                <a:cs typeface="Times New Roman" panose="02020603050405020304" pitchFamily="18" charset="0"/>
              </a:rPr>
              <a:t>international approach to the state views </a:t>
            </a:r>
            <a:r>
              <a:rPr lang="en-US" sz="2400" dirty="0">
                <a:latin typeface="Times New Roman" panose="02020603050405020304" pitchFamily="18" charset="0"/>
                <a:cs typeface="Times New Roman" panose="02020603050405020304" pitchFamily="18" charset="0"/>
              </a:rPr>
              <a:t>it primarily as an actor on the world stage; indeed, as the basic ‘unit’ of international politics. This highlights the </a:t>
            </a:r>
            <a:r>
              <a:rPr lang="en-US" sz="2400" u="sng" dirty="0">
                <a:latin typeface="Times New Roman" panose="02020603050405020304" pitchFamily="18" charset="0"/>
                <a:cs typeface="Times New Roman" panose="02020603050405020304" pitchFamily="18" charset="0"/>
              </a:rPr>
              <a:t>dualistic structure of the state</a:t>
            </a:r>
            <a:r>
              <a:rPr lang="en-US" sz="2400" dirty="0">
                <a:latin typeface="Times New Roman" panose="02020603050405020304" pitchFamily="18" charset="0"/>
                <a:cs typeface="Times New Roman" panose="02020603050405020304" pitchFamily="18" charset="0"/>
              </a:rPr>
              <a:t>:</a:t>
            </a:r>
          </a:p>
          <a:p>
            <a:pPr algn="just"/>
            <a:r>
              <a:rPr lang="en-US" sz="2400" b="1" i="1" dirty="0">
                <a:solidFill>
                  <a:srgbClr val="FF0000"/>
                </a:solidFill>
                <a:latin typeface="Times New Roman" panose="02020603050405020304" pitchFamily="18" charset="0"/>
                <a:cs typeface="Times New Roman" panose="02020603050405020304" pitchFamily="18" charset="0"/>
              </a:rPr>
              <a:t>1. The state’s inward-looking face- </a:t>
            </a:r>
            <a:r>
              <a:rPr lang="en-US" sz="2400" dirty="0">
                <a:latin typeface="Times New Roman" panose="02020603050405020304" pitchFamily="18" charset="0"/>
                <a:cs typeface="Times New Roman" panose="02020603050405020304" pitchFamily="18" charset="0"/>
              </a:rPr>
              <a:t>the state relations with the individuals and groups that live within its borders, and its ability to maintain domestic order.</a:t>
            </a:r>
          </a:p>
        </p:txBody>
      </p:sp>
    </p:spTree>
    <p:extLst>
      <p:ext uri="{BB962C8B-B14F-4D97-AF65-F5344CB8AC3E}">
        <p14:creationId xmlns:p14="http://schemas.microsoft.com/office/powerpoint/2010/main" val="2272840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698" y="1443841"/>
            <a:ext cx="9601200" cy="4893647"/>
          </a:xfrm>
          <a:prstGeom prst="rect">
            <a:avLst/>
          </a:prstGeom>
        </p:spPr>
        <p:txBody>
          <a:bodyPr wrap="square">
            <a:spAutoFit/>
          </a:bodyPr>
          <a:lstStyle/>
          <a:p>
            <a:pPr algn="just"/>
            <a:r>
              <a:rPr lang="en-US" sz="2400" b="1" i="1" dirty="0">
                <a:solidFill>
                  <a:srgbClr val="FF0000"/>
                </a:solidFill>
                <a:latin typeface="Times New Roman" panose="02020603050405020304" pitchFamily="18" charset="0"/>
                <a:cs typeface="Times New Roman" panose="02020603050405020304" pitchFamily="18" charset="0"/>
              </a:rPr>
              <a:t>2. The state’s outward-looking face </a:t>
            </a:r>
            <a:r>
              <a:rPr lang="en-US" sz="2400" dirty="0">
                <a:latin typeface="Times New Roman" panose="02020603050405020304" pitchFamily="18" charset="0"/>
                <a:cs typeface="Times New Roman" panose="02020603050405020304" pitchFamily="18" charset="0"/>
              </a:rPr>
              <a:t>the state relations with other states and, therefore, its ability to provide protection against external attack.</a:t>
            </a:r>
          </a:p>
          <a:p>
            <a:pPr algn="just"/>
            <a:r>
              <a:rPr lang="en-US" sz="2400" dirty="0">
                <a:latin typeface="Times New Roman" panose="02020603050405020304" pitchFamily="18" charset="0"/>
                <a:cs typeface="Times New Roman" panose="02020603050405020304" pitchFamily="18" charset="0"/>
              </a:rPr>
              <a:t>According to Article 1 of the Montevideo Convention (1933) on the rights and duties of the state, the state has four features: </a:t>
            </a:r>
          </a:p>
          <a:p>
            <a:pPr marL="342900" indent="-342900" algn="just">
              <a:buFont typeface="Arial" pitchFamily="34" charset="0"/>
              <a:buChar char="•"/>
            </a:pPr>
            <a:r>
              <a:rPr lang="en-US" sz="2400" b="1" i="1" dirty="0">
                <a:solidFill>
                  <a:srgbClr val="FF0000"/>
                </a:solidFill>
                <a:latin typeface="Times New Roman" panose="02020603050405020304" pitchFamily="18" charset="0"/>
                <a:cs typeface="Times New Roman" panose="02020603050405020304" pitchFamily="18" charset="0"/>
              </a:rPr>
              <a:t>a defined territory, </a:t>
            </a:r>
          </a:p>
          <a:p>
            <a:pPr marL="342900" indent="-342900" algn="just">
              <a:buFont typeface="Arial" pitchFamily="34" charset="0"/>
              <a:buChar char="•"/>
            </a:pPr>
            <a:r>
              <a:rPr lang="en-US" sz="2400" b="1" i="1" dirty="0">
                <a:solidFill>
                  <a:srgbClr val="FF0000"/>
                </a:solidFill>
                <a:latin typeface="Times New Roman" panose="02020603050405020304" pitchFamily="18" charset="0"/>
                <a:cs typeface="Times New Roman" panose="02020603050405020304" pitchFamily="18" charset="0"/>
              </a:rPr>
              <a:t>permanent population, </a:t>
            </a:r>
          </a:p>
          <a:p>
            <a:pPr marL="342900" indent="-342900" algn="just">
              <a:buFont typeface="Arial" pitchFamily="34" charset="0"/>
              <a:buChar char="•"/>
            </a:pPr>
            <a:r>
              <a:rPr lang="en-US" sz="2400" b="1" i="1" dirty="0">
                <a:solidFill>
                  <a:srgbClr val="FF0000"/>
                </a:solidFill>
                <a:latin typeface="Times New Roman" panose="02020603050405020304" pitchFamily="18" charset="0"/>
                <a:cs typeface="Times New Roman" panose="02020603050405020304" pitchFamily="18" charset="0"/>
              </a:rPr>
              <a:t>an effective government and </a:t>
            </a:r>
          </a:p>
          <a:p>
            <a:pPr marL="342900" indent="-342900" algn="just">
              <a:buFont typeface="Arial" pitchFamily="34" charset="0"/>
              <a:buChar char="•"/>
            </a:pPr>
            <a:r>
              <a:rPr lang="en-US" sz="2400" b="1" i="1" dirty="0">
                <a:solidFill>
                  <a:srgbClr val="FF0000"/>
                </a:solidFill>
                <a:latin typeface="Times New Roman" panose="02020603050405020304" pitchFamily="18" charset="0"/>
                <a:cs typeface="Times New Roman" panose="02020603050405020304" pitchFamily="18" charset="0"/>
              </a:rPr>
              <a:t>Sovereignty – internal and external sovereignty </a:t>
            </a:r>
          </a:p>
          <a:p>
            <a:pPr algn="just"/>
            <a:r>
              <a:rPr lang="en-US" sz="2400" dirty="0">
                <a:latin typeface="Times New Roman" panose="02020603050405020304" pitchFamily="18" charset="0"/>
                <a:cs typeface="Times New Roman" panose="02020603050405020304" pitchFamily="18" charset="0"/>
              </a:rPr>
              <a:t>The contemporary political theorists and the UN considered </a:t>
            </a:r>
            <a:r>
              <a:rPr lang="en-US" sz="2400" b="1" i="1" dirty="0">
                <a:solidFill>
                  <a:srgbClr val="FF0000"/>
                </a:solidFill>
                <a:latin typeface="Times New Roman" panose="02020603050405020304" pitchFamily="18" charset="0"/>
                <a:cs typeface="Times New Roman" panose="02020603050405020304" pitchFamily="18" charset="0"/>
              </a:rPr>
              <a:t>recognition</a:t>
            </a:r>
            <a:r>
              <a:rPr lang="en-US" sz="2400" dirty="0">
                <a:latin typeface="Times New Roman" panose="02020603050405020304" pitchFamily="18" charset="0"/>
                <a:cs typeface="Times New Roman" panose="02020603050405020304" pitchFamily="18" charset="0"/>
              </a:rPr>
              <a:t> as the fifth essential attribute of the state. This is because, for a political unit to be accepted as a state with an ‘international personality’ of its own, it must be recognized as such by a significant portion of the international community</a:t>
            </a:r>
          </a:p>
        </p:txBody>
      </p:sp>
    </p:spTree>
    <p:extLst>
      <p:ext uri="{BB962C8B-B14F-4D97-AF65-F5344CB8AC3E}">
        <p14:creationId xmlns:p14="http://schemas.microsoft.com/office/powerpoint/2010/main" val="8063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r>
              <a:rPr lang="en-US" b="1" dirty="0" smtClean="0">
                <a:latin typeface="Times New Roman" pitchFamily="18" charset="0"/>
                <a:cs typeface="Times New Roman" pitchFamily="18" charset="0"/>
              </a:rPr>
              <a:t>3.2. How Can We Make Ethical Decisions and Actions?</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We often claim that we make right decision and actions and we regret when we make wrong decision and action. </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The ethical nature of our action and decision, however, is very much dependent upon our notion of ``Good ‘and ``Bad, `` Right and`` wrong``.</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Before we see how human beings judge the morality of their actions, let raise some puzzling questions:</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The first kind of good is called instrumental good because the goodness of these things lies in their being instruments towards the attainment of the other things which are considered good not simply as instruments. </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The second category of good is called intrinsic good because we value these things (whatever they may turn out to be) not for what they lead to but for what they are. </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94165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796" y="504039"/>
            <a:ext cx="9989389" cy="6001643"/>
          </a:xfrm>
          <a:prstGeom prst="rect">
            <a:avLst/>
          </a:prstGeom>
        </p:spPr>
        <p:txBody>
          <a:bodyPr wrap="square">
            <a:spAutoFit/>
          </a:bodyPr>
          <a:lstStyle/>
          <a:p>
            <a:pPr algn="just"/>
            <a:r>
              <a:rPr lang="en-US" sz="2400" dirty="0" smtClean="0">
                <a:latin typeface="Times New Roman" pitchFamily="18" charset="0"/>
                <a:cs typeface="Times New Roman" pitchFamily="18" charset="0"/>
              </a:rPr>
              <a:t>Recognition are of two kinds: </a:t>
            </a:r>
          </a:p>
          <a:p>
            <a:pPr marL="342900" indent="-342900" algn="just">
              <a:buAutoNum type="arabicParenR"/>
            </a:pPr>
            <a:r>
              <a:rPr lang="en-US" sz="2400" dirty="0" err="1" smtClean="0">
                <a:latin typeface="Times New Roman" pitchFamily="18" charset="0"/>
                <a:cs typeface="Times New Roman" pitchFamily="18" charset="0"/>
              </a:rPr>
              <a:t>Defacto</a:t>
            </a:r>
            <a:r>
              <a:rPr lang="en-US" sz="2400" dirty="0" smtClean="0">
                <a:latin typeface="Times New Roman" pitchFamily="18" charset="0"/>
                <a:cs typeface="Times New Roman" pitchFamily="18" charset="0"/>
              </a:rPr>
              <a:t> - ‘fact based recognition’</a:t>
            </a:r>
          </a:p>
          <a:p>
            <a:pPr marL="342900" indent="-342900" algn="just">
              <a:buAutoNum type="arabicParen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t>
            </a:r>
            <a:r>
              <a:rPr lang="en-US" sz="2400" dirty="0" err="1" smtClean="0">
                <a:latin typeface="Times New Roman" pitchFamily="18" charset="0"/>
                <a:cs typeface="Times New Roman" pitchFamily="18" charset="0"/>
              </a:rPr>
              <a:t>ejure</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lagal</a:t>
            </a:r>
            <a:r>
              <a:rPr lang="en-US" sz="2400" dirty="0" smtClean="0">
                <a:latin typeface="Times New Roman" pitchFamily="18" charset="0"/>
                <a:cs typeface="Times New Roman" pitchFamily="18" charset="0"/>
              </a:rPr>
              <a:t> and political based recognition’</a:t>
            </a:r>
          </a:p>
          <a:p>
            <a:pPr algn="just"/>
            <a:endParaRPr lang="en-US" sz="2400" b="1"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Rival </a:t>
            </a:r>
            <a:r>
              <a:rPr lang="en-US" sz="2400" b="1" dirty="0">
                <a:latin typeface="Times New Roman" pitchFamily="18" charset="0"/>
                <a:cs typeface="Times New Roman" pitchFamily="18" charset="0"/>
              </a:rPr>
              <a:t>Theories of State</a:t>
            </a:r>
          </a:p>
          <a:p>
            <a:pPr algn="just"/>
            <a:r>
              <a:rPr lang="en-US" sz="2400" b="1" dirty="0">
                <a:latin typeface="Times New Roman" pitchFamily="18" charset="0"/>
                <a:cs typeface="Times New Roman" pitchFamily="18" charset="0"/>
              </a:rPr>
              <a:t>1</a:t>
            </a:r>
            <a:r>
              <a:rPr lang="en-US" sz="2400" b="1" i="1" dirty="0">
                <a:latin typeface="Times New Roman" pitchFamily="18" charset="0"/>
                <a:cs typeface="Times New Roman" pitchFamily="18" charset="0"/>
              </a:rPr>
              <a:t>. The Pluralist State</a:t>
            </a:r>
          </a:p>
          <a:p>
            <a:pPr marL="342900" indent="-342900" algn="just">
              <a:buFont typeface="Wingdings" pitchFamily="2" charset="2"/>
              <a:buChar char="§"/>
            </a:pPr>
            <a:r>
              <a:rPr lang="en-US" sz="2400" dirty="0">
                <a:latin typeface="Times New Roman" pitchFamily="18" charset="0"/>
                <a:cs typeface="Times New Roman" pitchFamily="18" charset="0"/>
              </a:rPr>
              <a:t>This theory has a very clear liberal lineage. It stems from the belief that the state acts as an </a:t>
            </a:r>
            <a:r>
              <a:rPr lang="en-US" sz="2400" i="1" dirty="0">
                <a:solidFill>
                  <a:srgbClr val="FF0000"/>
                </a:solidFill>
                <a:latin typeface="Times New Roman" pitchFamily="18" charset="0"/>
                <a:cs typeface="Times New Roman" pitchFamily="18" charset="0"/>
              </a:rPr>
              <a:t>‘umpire’ or ‘referee’ in society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buFont typeface="Wingdings" pitchFamily="2" charset="2"/>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origins of this view of the state can be traced back to the social-contract theories of thinkers such as </a:t>
            </a:r>
            <a:r>
              <a:rPr lang="en-US" sz="2400" dirty="0">
                <a:solidFill>
                  <a:srgbClr val="FF0000"/>
                </a:solidFill>
                <a:latin typeface="Times New Roman" pitchFamily="18" charset="0"/>
                <a:cs typeface="Times New Roman" pitchFamily="18" charset="0"/>
              </a:rPr>
              <a:t>Thomas Hobbes and John Locke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buFont typeface="Wingdings" pitchFamily="2" charset="2"/>
              <a:buChar char="§"/>
            </a:pPr>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argued that the state had arisen out of a voluntary agreement, or social contract, made by individuals who recognized that only the establishment of a sovereign power could safeguard them from the insecurity, disorder and brutality of the state of nature. </a:t>
            </a:r>
            <a:endParaRPr lang="en-US" sz="2400" dirty="0" smtClean="0">
              <a:latin typeface="Times New Roman" pitchFamily="18" charset="0"/>
              <a:cs typeface="Times New Roman" pitchFamily="18" charset="0"/>
            </a:endParaRPr>
          </a:p>
          <a:p>
            <a:pPr marL="342900" indent="-342900" algn="just">
              <a:buFont typeface="Wingdings" pitchFamily="2" charset="2"/>
              <a:buChar char="§"/>
            </a:pPr>
            <a:r>
              <a:rPr lang="en-US" sz="2400" dirty="0" smtClean="0">
                <a:latin typeface="Times New Roman" pitchFamily="18" charset="0"/>
                <a:cs typeface="Times New Roman" pitchFamily="18" charset="0"/>
              </a:rPr>
              <a:t>Without </a:t>
            </a:r>
            <a:r>
              <a:rPr lang="en-US" sz="2400" dirty="0">
                <a:latin typeface="Times New Roman" pitchFamily="18" charset="0"/>
                <a:cs typeface="Times New Roman" pitchFamily="18" charset="0"/>
              </a:rPr>
              <a:t>a state, individuals abuse, exploit and enslave one another; with a state, order and civilized existence are guaranteed and liberty is protected. </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71940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1820" y="633911"/>
            <a:ext cx="9273396" cy="4154984"/>
          </a:xfrm>
          <a:prstGeom prst="rect">
            <a:avLst/>
          </a:prstGeom>
        </p:spPr>
        <p:txBody>
          <a:bodyPr wrap="square">
            <a:spAutoFit/>
          </a:bodyPr>
          <a:lstStyle/>
          <a:p>
            <a:pPr marL="342900" indent="-342900" algn="just">
              <a:buFont typeface="Wingdings" pitchFamily="2" charset="2"/>
              <a:buChar char="Ø"/>
            </a:pPr>
            <a:r>
              <a:rPr lang="en-US" sz="2400" i="1" dirty="0">
                <a:solidFill>
                  <a:srgbClr val="FF0000"/>
                </a:solidFill>
                <a:latin typeface="Times New Roman" pitchFamily="18" charset="0"/>
                <a:cs typeface="Times New Roman" pitchFamily="18" charset="0"/>
              </a:rPr>
              <a:t>In liberal theory</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the state is thus seen as a </a:t>
            </a:r>
            <a:r>
              <a:rPr lang="en-US" sz="2400" dirty="0">
                <a:solidFill>
                  <a:srgbClr val="FF0000"/>
                </a:solidFill>
                <a:latin typeface="Times New Roman" pitchFamily="18" charset="0"/>
                <a:cs typeface="Times New Roman" pitchFamily="18" charset="0"/>
              </a:rPr>
              <a:t>neutral arbiter </a:t>
            </a:r>
            <a:r>
              <a:rPr lang="en-US" sz="2400" dirty="0">
                <a:latin typeface="Times New Roman" pitchFamily="18" charset="0"/>
                <a:cs typeface="Times New Roman" pitchFamily="18" charset="0"/>
              </a:rPr>
              <a:t>amongst the competing groups and individuals in society; it is an ‘umpire’ or ‘referee’ that is capable of protecting each citizen from the encroachments of fellow </a:t>
            </a:r>
            <a:r>
              <a:rPr lang="en-US" sz="2400" dirty="0" smtClean="0">
                <a:latin typeface="Times New Roman" pitchFamily="18" charset="0"/>
                <a:cs typeface="Times New Roman" pitchFamily="18" charset="0"/>
              </a:rPr>
              <a:t>citizens.</a:t>
            </a:r>
          </a:p>
          <a:p>
            <a:pPr marL="342900" indent="-342900" algn="just">
              <a:buFont typeface="Wingdings" pitchFamily="2" charset="2"/>
              <a:buChar char="Ø"/>
            </a:pPr>
            <a:r>
              <a:rPr lang="en-US" sz="2400" i="1" dirty="0" smtClean="0">
                <a:solidFill>
                  <a:srgbClr val="FF0000"/>
                </a:solidFill>
                <a:latin typeface="Times New Roman" pitchFamily="18" charset="0"/>
                <a:cs typeface="Times New Roman" pitchFamily="18" charset="0"/>
              </a:rPr>
              <a:t>In </a:t>
            </a:r>
            <a:r>
              <a:rPr lang="en-US" sz="2400" i="1" dirty="0">
                <a:solidFill>
                  <a:srgbClr val="FF0000"/>
                </a:solidFill>
                <a:latin typeface="Times New Roman" pitchFamily="18" charset="0"/>
                <a:cs typeface="Times New Roman" pitchFamily="18" charset="0"/>
              </a:rPr>
              <a:t>Hobbes’ view</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stability and order could be secured only through the establishment of an </a:t>
            </a:r>
            <a:r>
              <a:rPr lang="en-US" sz="2400" dirty="0">
                <a:solidFill>
                  <a:srgbClr val="FF0000"/>
                </a:solidFill>
                <a:latin typeface="Times New Roman" pitchFamily="18" charset="0"/>
                <a:cs typeface="Times New Roman" pitchFamily="18" charset="0"/>
              </a:rPr>
              <a:t>absolute and unlimited state, with power that could be neither challenged, nor </a:t>
            </a:r>
            <a:r>
              <a:rPr lang="en-US" sz="2400" dirty="0" smtClean="0">
                <a:solidFill>
                  <a:srgbClr val="FF0000"/>
                </a:solidFill>
                <a:latin typeface="Times New Roman" pitchFamily="18" charset="0"/>
                <a:cs typeface="Times New Roman" pitchFamily="18" charset="0"/>
              </a:rPr>
              <a:t>questioned</a:t>
            </a:r>
            <a:r>
              <a:rPr lang="en-US" sz="2400" dirty="0" smtClean="0">
                <a:latin typeface="Times New Roman" pitchFamily="18" charset="0"/>
                <a:cs typeface="Times New Roman" pitchFamily="18" charset="0"/>
              </a:rPr>
              <a:t>.</a:t>
            </a:r>
          </a:p>
          <a:p>
            <a:pPr marL="342900" indent="-342900" algn="just">
              <a:buFont typeface="Wingdings" pitchFamily="2" charset="2"/>
              <a:buChar char="Ø"/>
            </a:pPr>
            <a:r>
              <a:rPr lang="en-US" sz="2400" i="1" dirty="0" smtClean="0">
                <a:solidFill>
                  <a:srgbClr val="FF0000"/>
                </a:solidFill>
                <a:latin typeface="Times New Roman" pitchFamily="18" charset="0"/>
                <a:cs typeface="Times New Roman" pitchFamily="18" charset="0"/>
              </a:rPr>
              <a:t>Locke</a:t>
            </a:r>
            <a:r>
              <a:rPr lang="en-US" sz="2400" dirty="0" smtClean="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on the other hand, developed a more typically liberal defense of the limited state. In his view, the </a:t>
            </a:r>
            <a:r>
              <a:rPr lang="en-US" sz="2400" dirty="0">
                <a:solidFill>
                  <a:srgbClr val="FF0000"/>
                </a:solidFill>
                <a:latin typeface="Times New Roman" pitchFamily="18" charset="0"/>
                <a:cs typeface="Times New Roman" pitchFamily="18" charset="0"/>
              </a:rPr>
              <a:t>purpose of the state is very specific</a:t>
            </a:r>
            <a:r>
              <a:rPr lang="en-US" sz="2400" dirty="0">
                <a:latin typeface="Times New Roman" pitchFamily="18" charset="0"/>
                <a:cs typeface="Times New Roman" pitchFamily="18" charset="0"/>
              </a:rPr>
              <a:t>: it is restricted to the defense of a set of ‘natural’ or God-given individual rights; namely, life, liberty and property. </a:t>
            </a:r>
          </a:p>
        </p:txBody>
      </p:sp>
    </p:spTree>
    <p:extLst>
      <p:ext uri="{BB962C8B-B14F-4D97-AF65-F5344CB8AC3E}">
        <p14:creationId xmlns:p14="http://schemas.microsoft.com/office/powerpoint/2010/main" val="55451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3410" y="751344"/>
            <a:ext cx="9946257" cy="6370975"/>
          </a:xfrm>
          <a:prstGeom prst="rect">
            <a:avLst/>
          </a:prstGeom>
        </p:spPr>
        <p:txBody>
          <a:bodyPr wrap="square">
            <a:spAutoFit/>
          </a:bodyPr>
          <a:lstStyle/>
          <a:p>
            <a:r>
              <a:rPr lang="en-US" sz="2400" b="1" i="1" dirty="0">
                <a:latin typeface="Times New Roman" pitchFamily="18" charset="0"/>
                <a:cs typeface="Times New Roman" pitchFamily="18" charset="0"/>
              </a:rPr>
              <a:t>2. The Capitalist State</a:t>
            </a:r>
          </a:p>
          <a:p>
            <a:pPr marL="342900" indent="-342900" algn="just">
              <a:buFont typeface="Wingdings" pitchFamily="2" charset="2"/>
              <a:buChar char="ü"/>
            </a:pPr>
            <a:r>
              <a:rPr lang="en-US" sz="2400" dirty="0">
                <a:latin typeface="Times New Roman" pitchFamily="18" charset="0"/>
                <a:cs typeface="Times New Roman" pitchFamily="18" charset="0"/>
              </a:rPr>
              <a:t>The Marxist notion of a capitalist state offers a clear alternative to the pluralist image of the state as a neutral arbiter or umpire. </a:t>
            </a:r>
            <a:endParaRPr lang="en-US" sz="2400" dirty="0" smtClean="0">
              <a:latin typeface="Times New Roman" pitchFamily="18" charset="0"/>
              <a:cs typeface="Times New Roman" pitchFamily="18" charset="0"/>
            </a:endParaRPr>
          </a:p>
          <a:p>
            <a:pPr marL="342900" indent="-342900" algn="just">
              <a:buFont typeface="Wingdings" pitchFamily="2" charset="2"/>
              <a:buChar char="ü"/>
            </a:pPr>
            <a:r>
              <a:rPr lang="en-US" sz="2400" dirty="0" smtClean="0">
                <a:solidFill>
                  <a:srgbClr val="FF0000"/>
                </a:solidFill>
                <a:latin typeface="Times New Roman" pitchFamily="18" charset="0"/>
                <a:cs typeface="Times New Roman" pitchFamily="18" charset="0"/>
              </a:rPr>
              <a:t>Marxists </a:t>
            </a:r>
            <a:r>
              <a:rPr lang="en-US" sz="2400" dirty="0">
                <a:solidFill>
                  <a:srgbClr val="FF0000"/>
                </a:solidFill>
                <a:latin typeface="Times New Roman" pitchFamily="18" charset="0"/>
                <a:cs typeface="Times New Roman" pitchFamily="18" charset="0"/>
              </a:rPr>
              <a:t>have typically argued that the state cannot be understood separately from the economic structure of society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buFont typeface="Wingdings" pitchFamily="2" charset="2"/>
              <a:buChar char="ü"/>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view has usually been understood in terms of the </a:t>
            </a:r>
            <a:r>
              <a:rPr lang="en-US" sz="2400" dirty="0">
                <a:solidFill>
                  <a:srgbClr val="FF0000"/>
                </a:solidFill>
                <a:latin typeface="Times New Roman" pitchFamily="18" charset="0"/>
                <a:cs typeface="Times New Roman" pitchFamily="18" charset="0"/>
              </a:rPr>
              <a:t>classic formulation </a:t>
            </a:r>
            <a:r>
              <a:rPr lang="en-US" sz="2400" dirty="0">
                <a:latin typeface="Times New Roman" pitchFamily="18" charset="0"/>
                <a:cs typeface="Times New Roman" pitchFamily="18" charset="0"/>
              </a:rPr>
              <a:t>that the state is nothing but an </a:t>
            </a:r>
            <a:r>
              <a:rPr lang="en-US" sz="2400" dirty="0">
                <a:solidFill>
                  <a:srgbClr val="FF0000"/>
                </a:solidFill>
                <a:latin typeface="Times New Roman" pitchFamily="18" charset="0"/>
                <a:cs typeface="Times New Roman" pitchFamily="18" charset="0"/>
              </a:rPr>
              <a:t>instrument of class oppression:</a:t>
            </a:r>
            <a:r>
              <a:rPr lang="en-US" sz="2400" dirty="0">
                <a:latin typeface="Times New Roman" pitchFamily="18" charset="0"/>
                <a:cs typeface="Times New Roman" pitchFamily="18" charset="0"/>
              </a:rPr>
              <a:t> the state emerges out of, and in a sense reflects, the class system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3. The Leviathan State</a:t>
            </a:r>
          </a:p>
          <a:p>
            <a:pPr marL="342900" indent="-342900" algn="just">
              <a:buFont typeface="Wingdings" pitchFamily="2" charset="2"/>
              <a:buChar char="Ø"/>
            </a:pPr>
            <a:r>
              <a:rPr lang="en-US" sz="2400" dirty="0">
                <a:latin typeface="Times New Roman" pitchFamily="18" charset="0"/>
                <a:cs typeface="Times New Roman" pitchFamily="18" charset="0"/>
              </a:rPr>
              <a:t>The image of the state as a ‘leviathan’ (in effect, a self-serving monster intent on expansion and aggrandizement) is one associated in modern politics with </a:t>
            </a:r>
            <a:r>
              <a:rPr lang="en-US" sz="2400" dirty="0">
                <a:solidFill>
                  <a:srgbClr val="FF0000"/>
                </a:solidFill>
                <a:latin typeface="Times New Roman" pitchFamily="18" charset="0"/>
                <a:cs typeface="Times New Roman" pitchFamily="18" charset="0"/>
              </a:rPr>
              <a:t>the New Right. </a:t>
            </a:r>
            <a:endParaRPr lang="en-US" sz="2400" dirty="0" smtClean="0">
              <a:solidFill>
                <a:srgbClr val="FF0000"/>
              </a:solidFill>
              <a:latin typeface="Times New Roman" pitchFamily="18" charset="0"/>
              <a:cs typeface="Times New Roman" pitchFamily="18" charset="0"/>
            </a:endParaRPr>
          </a:p>
          <a:p>
            <a:pPr marL="342900" indent="-342900" algn="just">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New Right is distinguished by a strong antipathy towards </a:t>
            </a:r>
            <a:r>
              <a:rPr lang="en-US" sz="2400" i="1" dirty="0">
                <a:solidFill>
                  <a:srgbClr val="FF0000"/>
                </a:solidFill>
                <a:latin typeface="Times New Roman" pitchFamily="18" charset="0"/>
                <a:cs typeface="Times New Roman" pitchFamily="18" charset="0"/>
              </a:rPr>
              <a:t>state intervention in economic and social life</a:t>
            </a:r>
            <a:r>
              <a:rPr lang="en-US" sz="2400" dirty="0">
                <a:latin typeface="Times New Roman" pitchFamily="18" charset="0"/>
                <a:cs typeface="Times New Roman" pitchFamily="18" charset="0"/>
              </a:rPr>
              <a:t>, born out of the belief that the state is parasitic growth that threatens both individual liberty and economic security. </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71895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574" y="1022100"/>
            <a:ext cx="9477554" cy="4154984"/>
          </a:xfrm>
          <a:prstGeom prst="rect">
            <a:avLst/>
          </a:prstGeom>
        </p:spPr>
        <p:txBody>
          <a:bodyPr wrap="square">
            <a:spAutoFit/>
          </a:bodyPr>
          <a:lstStyle/>
          <a:p>
            <a:pPr algn="just"/>
            <a:r>
              <a:rPr lang="en-US" sz="2400" dirty="0">
                <a:latin typeface="Times New Roman" pitchFamily="18" charset="0"/>
                <a:cs typeface="Times New Roman" pitchFamily="18" charset="0"/>
              </a:rPr>
              <a:t>The central feature of this view is that the </a:t>
            </a:r>
            <a:r>
              <a:rPr lang="en-US" sz="2400" i="1" dirty="0">
                <a:solidFill>
                  <a:srgbClr val="FF0000"/>
                </a:solidFill>
                <a:latin typeface="Times New Roman" pitchFamily="18" charset="0"/>
                <a:cs typeface="Times New Roman" pitchFamily="18" charset="0"/>
              </a:rPr>
              <a:t>state pursues interests that are separate from those of society </a:t>
            </a:r>
            <a:r>
              <a:rPr lang="en-US" sz="2400" dirty="0">
                <a:latin typeface="Times New Roman" pitchFamily="18" charset="0"/>
                <a:cs typeface="Times New Roman" pitchFamily="18" charset="0"/>
              </a:rPr>
              <a:t>(setting it apart from Marxism), and that those interests demand an unrelenting growth in the role or responsibilities of the state </a:t>
            </a:r>
            <a:r>
              <a:rPr lang="en-US" sz="2400" dirty="0" smtClean="0">
                <a:latin typeface="Times New Roman" pitchFamily="18" charset="0"/>
                <a:cs typeface="Times New Roman" pitchFamily="18" charset="0"/>
              </a:rPr>
              <a:t>itself.</a:t>
            </a:r>
          </a:p>
          <a:p>
            <a:pPr marL="342900" indent="-342900" algn="just">
              <a:buFont typeface="Wingdings" pitchFamily="2" charset="2"/>
              <a:buChar char="v"/>
            </a:pPr>
            <a:r>
              <a:rPr lang="en-US" sz="2400" dirty="0" smtClean="0">
                <a:latin typeface="Times New Roman" pitchFamily="18" charset="0"/>
                <a:cs typeface="Times New Roman" pitchFamily="18" charset="0"/>
              </a:rPr>
              <a:t>New </a:t>
            </a:r>
            <a:r>
              <a:rPr lang="en-US" sz="2400" dirty="0">
                <a:latin typeface="Times New Roman" pitchFamily="18" charset="0"/>
                <a:cs typeface="Times New Roman" pitchFamily="18" charset="0"/>
              </a:rPr>
              <a:t>Right theorists explain the expansionist dynamics of state power by reference to both demand- side and supply-side pressures. </a:t>
            </a:r>
            <a:r>
              <a:rPr lang="en-US" sz="2400" i="1" dirty="0">
                <a:solidFill>
                  <a:srgbClr val="FF0000"/>
                </a:solidFill>
                <a:latin typeface="Times New Roman" pitchFamily="18" charset="0"/>
                <a:cs typeface="Times New Roman" pitchFamily="18" charset="0"/>
              </a:rPr>
              <a:t>Demand-side</a:t>
            </a:r>
            <a:r>
              <a:rPr lang="en-US" sz="2400" dirty="0">
                <a:latin typeface="Times New Roman" pitchFamily="18" charset="0"/>
                <a:cs typeface="Times New Roman" pitchFamily="18" charset="0"/>
              </a:rPr>
              <a:t> pressures are those that emanate from society itself, usually through the mechanism of electoral </a:t>
            </a:r>
            <a:r>
              <a:rPr lang="en-US" sz="2400" dirty="0" smtClean="0">
                <a:latin typeface="Times New Roman" pitchFamily="18" charset="0"/>
                <a:cs typeface="Times New Roman" pitchFamily="18" charset="0"/>
              </a:rPr>
              <a:t>democracy.</a:t>
            </a:r>
          </a:p>
          <a:p>
            <a:pPr marL="342900" indent="-342900" algn="just">
              <a:buFont typeface="Wingdings" pitchFamily="2" charset="2"/>
              <a:buChar char="v"/>
            </a:pPr>
            <a:r>
              <a:rPr lang="en-US" sz="2400" i="1" dirty="0" smtClean="0">
                <a:solidFill>
                  <a:srgbClr val="FF0000"/>
                </a:solidFill>
                <a:latin typeface="Times New Roman" pitchFamily="18" charset="0"/>
                <a:cs typeface="Times New Roman" pitchFamily="18" charset="0"/>
              </a:rPr>
              <a:t>Supply-side</a:t>
            </a:r>
            <a:r>
              <a:rPr lang="en-US" sz="2400" dirty="0" smtClean="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pressures, on the other hand, are those that are internal to the state. These can therefore be explained in terms of the institutions and personnel of the state apparatus.</a:t>
            </a:r>
          </a:p>
        </p:txBody>
      </p:sp>
    </p:spTree>
    <p:extLst>
      <p:ext uri="{BB962C8B-B14F-4D97-AF65-F5344CB8AC3E}">
        <p14:creationId xmlns:p14="http://schemas.microsoft.com/office/powerpoint/2010/main" val="1949140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6929" y="751344"/>
            <a:ext cx="9583946" cy="5262979"/>
          </a:xfrm>
          <a:prstGeom prst="rect">
            <a:avLst/>
          </a:prstGeom>
        </p:spPr>
        <p:txBody>
          <a:bodyPr wrap="square">
            <a:spAutoFit/>
          </a:bodyPr>
          <a:lstStyle/>
          <a:p>
            <a:pPr algn="just"/>
            <a:r>
              <a:rPr lang="en-US" sz="2400" b="1" i="1" dirty="0">
                <a:latin typeface="Times New Roman" pitchFamily="18" charset="0"/>
                <a:cs typeface="Times New Roman" pitchFamily="18" charset="0"/>
              </a:rPr>
              <a:t>4. The Patriarchal State</a:t>
            </a:r>
          </a:p>
          <a:p>
            <a:pPr marL="342900" indent="-342900" algn="just">
              <a:buFont typeface="Arial" pitchFamily="34" charset="0"/>
              <a:buChar char="•"/>
            </a:pPr>
            <a:r>
              <a:rPr lang="en-US" sz="2400" dirty="0">
                <a:latin typeface="Times New Roman" pitchFamily="18" charset="0"/>
                <a:cs typeface="Times New Roman" pitchFamily="18" charset="0"/>
              </a:rPr>
              <a:t>Modern thinking about the state must, finally, take account of the implications of </a:t>
            </a:r>
            <a:r>
              <a:rPr lang="en-US" sz="2400" dirty="0">
                <a:solidFill>
                  <a:srgbClr val="FF0000"/>
                </a:solidFill>
                <a:latin typeface="Times New Roman" pitchFamily="18" charset="0"/>
                <a:cs typeface="Times New Roman" pitchFamily="18" charset="0"/>
              </a:rPr>
              <a:t>feminist theory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Feminist </a:t>
            </a:r>
            <a:r>
              <a:rPr lang="en-US" sz="2400" dirty="0">
                <a:latin typeface="Times New Roman" pitchFamily="18" charset="0"/>
                <a:cs typeface="Times New Roman" pitchFamily="18" charset="0"/>
              </a:rPr>
              <a:t>theory encompasses a range of traditions and perspectives, and has thus generated a range of very different attitudes towards state </a:t>
            </a:r>
            <a:r>
              <a:rPr lang="en-US" sz="2400" dirty="0" smtClean="0">
                <a:latin typeface="Times New Roman" pitchFamily="18" charset="0"/>
                <a:cs typeface="Times New Roman" pitchFamily="18" charset="0"/>
              </a:rPr>
              <a:t>power.</a:t>
            </a:r>
          </a:p>
          <a:p>
            <a:pPr marL="342900" indent="-342900" algn="just">
              <a:buFont typeface="Arial" pitchFamily="34" charset="0"/>
              <a:buChar char="•"/>
            </a:pPr>
            <a:r>
              <a:rPr lang="en-US" sz="2400" dirty="0" smtClean="0">
                <a:latin typeface="Times New Roman" pitchFamily="18" charset="0"/>
                <a:cs typeface="Times New Roman" pitchFamily="18" charset="0"/>
              </a:rPr>
              <a:t>Moreover</a:t>
            </a:r>
            <a:r>
              <a:rPr lang="en-US" sz="2400" dirty="0">
                <a:latin typeface="Times New Roman" pitchFamily="18" charset="0"/>
                <a:cs typeface="Times New Roman" pitchFamily="18" charset="0"/>
              </a:rPr>
              <a:t>, feminists have usually not regarded the nature of state power as a central political issue, preferring instead to concentrate on the deeper structure of </a:t>
            </a:r>
            <a:r>
              <a:rPr lang="en-US" sz="2400" i="1" u="sng" dirty="0">
                <a:solidFill>
                  <a:srgbClr val="FF0000"/>
                </a:solidFill>
                <a:latin typeface="Times New Roman" pitchFamily="18" charset="0"/>
                <a:cs typeface="Times New Roman" pitchFamily="18" charset="0"/>
              </a:rPr>
              <a:t>male power </a:t>
            </a:r>
            <a:r>
              <a:rPr lang="en-US" sz="2400" dirty="0">
                <a:latin typeface="Times New Roman" pitchFamily="18" charset="0"/>
                <a:cs typeface="Times New Roman" pitchFamily="18" charset="0"/>
              </a:rPr>
              <a:t>centered on institutions such as the family and the economic system.</a:t>
            </a:r>
          </a:p>
          <a:p>
            <a:pPr marL="342900" indent="-342900" algn="just">
              <a:buFont typeface="Wingdings" pitchFamily="2" charset="2"/>
              <a:buChar char="Ø"/>
            </a:pPr>
            <a:r>
              <a:rPr lang="en-US" sz="2400" b="1" i="1" dirty="0">
                <a:solidFill>
                  <a:srgbClr val="FF0000"/>
                </a:solidFill>
                <a:latin typeface="Times New Roman" pitchFamily="18" charset="0"/>
                <a:cs typeface="Times New Roman" pitchFamily="18" charset="0"/>
              </a:rPr>
              <a:t>Liberal feminists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who believe that sexual or gender equality can be brought about through incremental reform, have tended to accept an essentially pluralist view of the state. </a:t>
            </a:r>
            <a:r>
              <a:rPr lang="en-US" sz="2400" i="1" dirty="0">
                <a:solidFill>
                  <a:srgbClr val="FF0000"/>
                </a:solidFill>
                <a:latin typeface="Times New Roman" pitchFamily="18" charset="0"/>
                <a:cs typeface="Times New Roman" pitchFamily="18" charset="0"/>
              </a:rPr>
              <a:t>They recognize that, if women are denied legal and political equality, and especially the right to vote, the state is biased in favor of </a:t>
            </a:r>
            <a:r>
              <a:rPr lang="en-US" sz="2400" i="1" dirty="0" smtClean="0">
                <a:solidFill>
                  <a:srgbClr val="FF0000"/>
                </a:solidFill>
                <a:latin typeface="Times New Roman" pitchFamily="18" charset="0"/>
                <a:cs typeface="Times New Roman" pitchFamily="18" charset="0"/>
              </a:rPr>
              <a:t>men.</a:t>
            </a:r>
          </a:p>
        </p:txBody>
      </p:sp>
    </p:spTree>
    <p:extLst>
      <p:ext uri="{BB962C8B-B14F-4D97-AF65-F5344CB8AC3E}">
        <p14:creationId xmlns:p14="http://schemas.microsoft.com/office/powerpoint/2010/main" val="740018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049" y="795907"/>
            <a:ext cx="9342408" cy="5262979"/>
          </a:xfrm>
          <a:prstGeom prst="rect">
            <a:avLst/>
          </a:prstGeom>
        </p:spPr>
        <p:txBody>
          <a:bodyPr wrap="square">
            <a:spAutoFit/>
          </a:bodyPr>
          <a:lstStyle/>
          <a:p>
            <a:pPr marL="342900" indent="-342900" algn="just">
              <a:buFont typeface="Wingdings" pitchFamily="2" charset="2"/>
              <a:buChar char="Ø"/>
            </a:pPr>
            <a:r>
              <a:rPr lang="en-US" sz="2400" b="1" i="1" dirty="0">
                <a:solidFill>
                  <a:srgbClr val="FF0000"/>
                </a:solidFill>
                <a:latin typeface="Times New Roman" pitchFamily="18" charset="0"/>
                <a:cs typeface="Times New Roman" pitchFamily="18" charset="0"/>
              </a:rPr>
              <a:t>Radical feminists, </a:t>
            </a:r>
            <a:r>
              <a:rPr lang="en-US" sz="2400" dirty="0">
                <a:latin typeface="Times New Roman" pitchFamily="18" charset="0"/>
                <a:cs typeface="Times New Roman" pitchFamily="18" charset="0"/>
              </a:rPr>
              <a:t>who argue that state power reflects a </a:t>
            </a:r>
            <a:r>
              <a:rPr lang="en-US" sz="2400" i="1" dirty="0">
                <a:solidFill>
                  <a:srgbClr val="FF0000"/>
                </a:solidFill>
                <a:latin typeface="Times New Roman" pitchFamily="18" charset="0"/>
                <a:cs typeface="Times New Roman" pitchFamily="18" charset="0"/>
              </a:rPr>
              <a:t>deeper structure of oppression </a:t>
            </a:r>
            <a:r>
              <a:rPr lang="en-US" sz="2400" dirty="0">
                <a:latin typeface="Times New Roman" pitchFamily="18" charset="0"/>
                <a:cs typeface="Times New Roman" pitchFamily="18" charset="0"/>
              </a:rPr>
              <a:t>in the form of patriarchy. There are a number of similarities between Marxist and radical feminist views of state power.</a:t>
            </a:r>
          </a:p>
          <a:p>
            <a:pPr algn="just"/>
            <a:r>
              <a:rPr lang="en-US" sz="2400" dirty="0" smtClean="0">
                <a:latin typeface="Times New Roman" pitchFamily="18" charset="0"/>
                <a:cs typeface="Times New Roman" pitchFamily="18" charset="0"/>
              </a:rPr>
              <a:t>Both </a:t>
            </a:r>
            <a:r>
              <a:rPr lang="en-US" sz="2400" dirty="0">
                <a:latin typeface="Times New Roman" pitchFamily="18" charset="0"/>
                <a:cs typeface="Times New Roman" pitchFamily="18" charset="0"/>
              </a:rPr>
              <a:t>groups, for example, deny that the state is an autonomous entity bent on the pursuit of its own interests. Instead, the state is understood, and its biases are explained, by reference to a </a:t>
            </a:r>
            <a:r>
              <a:rPr lang="en-US" sz="2400" i="1" dirty="0">
                <a:solidFill>
                  <a:srgbClr val="FF0000"/>
                </a:solidFill>
                <a:latin typeface="Times New Roman" pitchFamily="18" charset="0"/>
                <a:cs typeface="Times New Roman" pitchFamily="18" charset="0"/>
              </a:rPr>
              <a:t>‘deep structure’ of power in society at large.</a:t>
            </a:r>
            <a:r>
              <a:rPr lang="en-US" sz="2400" dirty="0">
                <a:latin typeface="Times New Roman" pitchFamily="18" charset="0"/>
                <a:cs typeface="Times New Roman" pitchFamily="18" charset="0"/>
              </a:rPr>
              <a:t> Marxists place the state in an </a:t>
            </a:r>
            <a:r>
              <a:rPr lang="en-US" sz="2400" dirty="0">
                <a:solidFill>
                  <a:srgbClr val="FF0000"/>
                </a:solidFill>
                <a:latin typeface="Times New Roman" pitchFamily="18" charset="0"/>
                <a:cs typeface="Times New Roman" pitchFamily="18" charset="0"/>
              </a:rPr>
              <a:t>economic context</a:t>
            </a:r>
            <a:r>
              <a:rPr lang="en-US" sz="2400" dirty="0">
                <a:latin typeface="Times New Roman" pitchFamily="18" charset="0"/>
                <a:cs typeface="Times New Roman" pitchFamily="18" charset="0"/>
              </a:rPr>
              <a:t>, whereas, radical feminists place it in a </a:t>
            </a:r>
            <a:r>
              <a:rPr lang="en-US" sz="2400" dirty="0">
                <a:solidFill>
                  <a:srgbClr val="FF0000"/>
                </a:solidFill>
                <a:latin typeface="Times New Roman" pitchFamily="18" charset="0"/>
                <a:cs typeface="Times New Roman" pitchFamily="18" charset="0"/>
              </a:rPr>
              <a:t>context of gender inequality</a:t>
            </a:r>
            <a:r>
              <a:rPr lang="en-US" sz="2400" dirty="0">
                <a:latin typeface="Times New Roman" pitchFamily="18" charset="0"/>
                <a:cs typeface="Times New Roman" pitchFamily="18" charset="0"/>
              </a:rPr>
              <a:t>, and insist that it is essentially an institution of male power. </a:t>
            </a:r>
          </a:p>
          <a:p>
            <a:pPr algn="just"/>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The Role of the State</a:t>
            </a:r>
          </a:p>
          <a:p>
            <a:pPr algn="just"/>
            <a:r>
              <a:rPr lang="en-US" sz="2400" dirty="0">
                <a:latin typeface="Times New Roman" pitchFamily="18" charset="0"/>
                <a:cs typeface="Times New Roman" pitchFamily="18" charset="0"/>
              </a:rPr>
              <a:t>There is profound disagreement about the exact role the state should play, and therefore about the proper balance between the state and civil society. Among the different state forms that have developed are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66990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904" y="793478"/>
            <a:ext cx="9627079" cy="5632311"/>
          </a:xfrm>
          <a:prstGeom prst="rect">
            <a:avLst/>
          </a:prstGeom>
        </p:spPr>
        <p:txBody>
          <a:bodyPr wrap="square">
            <a:spAutoFit/>
          </a:bodyPr>
          <a:lstStyle/>
          <a:p>
            <a:pPr marL="457200" indent="-457200" algn="just">
              <a:buAutoNum type="arabicPeriod"/>
            </a:pPr>
            <a:r>
              <a:rPr lang="en-US" sz="2400" b="1" i="1" dirty="0" smtClean="0">
                <a:latin typeface="Times New Roman" pitchFamily="18" charset="0"/>
                <a:cs typeface="Times New Roman" pitchFamily="18" charset="0"/>
              </a:rPr>
              <a:t>Minimal </a:t>
            </a:r>
            <a:r>
              <a:rPr lang="en-US" sz="2400" b="1" i="1" dirty="0">
                <a:latin typeface="Times New Roman" pitchFamily="18" charset="0"/>
                <a:cs typeface="Times New Roman" pitchFamily="18" charset="0"/>
              </a:rPr>
              <a:t>States </a:t>
            </a:r>
            <a:r>
              <a:rPr lang="en-US" sz="2400" dirty="0">
                <a:latin typeface="Times New Roman" pitchFamily="18" charset="0"/>
                <a:cs typeface="Times New Roman" pitchFamily="18" charset="0"/>
              </a:rPr>
              <a:t>is the ideal of classical liberals, </a:t>
            </a:r>
            <a:r>
              <a:rPr lang="en-US" sz="2400" dirty="0">
                <a:solidFill>
                  <a:srgbClr val="FF0000"/>
                </a:solidFill>
                <a:latin typeface="Times New Roman" pitchFamily="18" charset="0"/>
                <a:cs typeface="Times New Roman" pitchFamily="18" charset="0"/>
              </a:rPr>
              <a:t>whose aim is to ensure that individuals enjoy the widest possible realm of freedom</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a:latin typeface="Times New Roman" pitchFamily="18" charset="0"/>
                <a:cs typeface="Times New Roman" pitchFamily="18" charset="0"/>
              </a:rPr>
              <a:t>From this perspective, the value of the state is that it has the capacity to constrain human behavior and thus to prevent individuals encroaching on the rights and liberties of others. </a:t>
            </a: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Locke’s famous simile, the state acts as </a:t>
            </a:r>
            <a:r>
              <a:rPr lang="en-US" sz="2400" u="sng" dirty="0">
                <a:solidFill>
                  <a:srgbClr val="FF0000"/>
                </a:solidFill>
                <a:latin typeface="Times New Roman" pitchFamily="18" charset="0"/>
                <a:cs typeface="Times New Roman" pitchFamily="18" charset="0"/>
              </a:rPr>
              <a:t>a night watchman</a:t>
            </a:r>
            <a:r>
              <a:rPr lang="en-US" sz="2400" dirty="0">
                <a:latin typeface="Times New Roman" pitchFamily="18" charset="0"/>
                <a:cs typeface="Times New Roman" pitchFamily="18" charset="0"/>
              </a:rPr>
              <a:t>, whose services are called upon only when orderly existence is threatened. This nevertheless leaves the ‘minimal’ or ‘night watchman’ state with three core functions. The state exists: </a:t>
            </a:r>
          </a:p>
          <a:p>
            <a:pPr marL="342900" indent="-342900" algn="just">
              <a:buFont typeface="Wingdings" pitchFamily="2" charset="2"/>
              <a:buChar char="ü"/>
            </a:pPr>
            <a:r>
              <a:rPr lang="en-US" sz="2400" dirty="0">
                <a:solidFill>
                  <a:srgbClr val="FF0000"/>
                </a:solidFill>
                <a:latin typeface="Times New Roman" pitchFamily="18" charset="0"/>
                <a:cs typeface="Times New Roman" pitchFamily="18" charset="0"/>
              </a:rPr>
              <a:t>to maintain domestic order</a:t>
            </a:r>
          </a:p>
          <a:p>
            <a:pPr marL="342900" indent="-342900" algn="just">
              <a:buFont typeface="Wingdings" pitchFamily="2" charset="2"/>
              <a:buChar char="ü"/>
            </a:pPr>
            <a:r>
              <a:rPr lang="en-US" sz="2400" dirty="0">
                <a:solidFill>
                  <a:srgbClr val="FF0000"/>
                </a:solidFill>
                <a:latin typeface="Times New Roman" pitchFamily="18" charset="0"/>
                <a:cs typeface="Times New Roman" pitchFamily="18" charset="0"/>
              </a:rPr>
              <a:t>to ensures that contracts or voluntary agreements made between private citizens are enforced, and </a:t>
            </a:r>
          </a:p>
          <a:p>
            <a:pPr marL="342900" indent="-342900" algn="just">
              <a:buFont typeface="Wingdings" pitchFamily="2" charset="2"/>
              <a:buChar char="ü"/>
            </a:pPr>
            <a:r>
              <a:rPr lang="en-US" sz="2400" dirty="0">
                <a:solidFill>
                  <a:srgbClr val="FF0000"/>
                </a:solidFill>
                <a:latin typeface="Times New Roman" pitchFamily="18" charset="0"/>
                <a:cs typeface="Times New Roman" pitchFamily="18" charset="0"/>
              </a:rPr>
              <a:t>To provides protection against external </a:t>
            </a:r>
            <a:r>
              <a:rPr lang="en-US" sz="2400" dirty="0" smtClean="0">
                <a:solidFill>
                  <a:srgbClr val="FF0000"/>
                </a:solidFill>
                <a:latin typeface="Times New Roman" pitchFamily="18" charset="0"/>
                <a:cs typeface="Times New Roman" pitchFamily="18" charset="0"/>
              </a:rPr>
              <a:t>attack</a:t>
            </a:r>
            <a:r>
              <a:rPr lang="en-US" sz="2400" dirty="0" smtClean="0">
                <a:latin typeface="Times New Roman" pitchFamily="18" charset="0"/>
                <a:cs typeface="Times New Roman" pitchFamily="18" charset="0"/>
              </a:rPr>
              <a:t>.</a:t>
            </a:r>
          </a:p>
          <a:p>
            <a:pPr marL="342900" indent="-342900" algn="just">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institutional apparatus of a minimal state is thus limited to a police force, a court system and a military of some kind. </a:t>
            </a:r>
          </a:p>
        </p:txBody>
      </p:sp>
    </p:spTree>
    <p:extLst>
      <p:ext uri="{BB962C8B-B14F-4D97-AF65-F5344CB8AC3E}">
        <p14:creationId xmlns:p14="http://schemas.microsoft.com/office/powerpoint/2010/main" val="2761403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015" y="1095403"/>
            <a:ext cx="9782355" cy="5632311"/>
          </a:xfrm>
          <a:prstGeom prst="rect">
            <a:avLst/>
          </a:prstGeom>
        </p:spPr>
        <p:txBody>
          <a:bodyPr wrap="square">
            <a:spAutoFit/>
          </a:bodyPr>
          <a:lstStyle/>
          <a:p>
            <a:pPr marL="342900" indent="-342900" algn="just">
              <a:buFont typeface="Arial" pitchFamily="34" charset="0"/>
              <a:buChar char="•"/>
            </a:pPr>
            <a:r>
              <a:rPr lang="en-US" sz="2400" dirty="0">
                <a:latin typeface="Times New Roman" pitchFamily="18" charset="0"/>
                <a:cs typeface="Times New Roman" pitchFamily="18" charset="0"/>
              </a:rPr>
              <a:t>Economic, social, cultural, moral and other responsibilities belong to the individual, and are therefore firmly part of civil society</a:t>
            </a:r>
            <a:r>
              <a:rPr lang="en-US" sz="2400" dirty="0" smtClean="0">
                <a:latin typeface="Times New Roman" pitchFamily="18" charset="0"/>
                <a:cs typeface="Times New Roman" pitchFamily="18" charset="0"/>
              </a:rPr>
              <a:t>.</a:t>
            </a:r>
          </a:p>
          <a:p>
            <a:pPr marL="342900" indent="-342900" algn="just">
              <a:buFont typeface="Arial" pitchFamily="34" charset="0"/>
              <a:buChar char="•"/>
            </a:pPr>
            <a:r>
              <a:rPr lang="en-US" sz="2400" dirty="0">
                <a:latin typeface="Times New Roman" pitchFamily="18" charset="0"/>
                <a:cs typeface="Times New Roman" pitchFamily="18" charset="0"/>
              </a:rPr>
              <a:t>The cause of the minimal state has been taken up in modern political debate by the New Right. Drawing on early liberal ideas, and particularly on free-market or classical economic theories, the New Right has proclaimed the need to ‘roll back the frontiers of the state’.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 case of free-market economists such as Friedrich von </a:t>
            </a:r>
            <a:r>
              <a:rPr lang="en-US" sz="2400" dirty="0" err="1">
                <a:latin typeface="Times New Roman" pitchFamily="18" charset="0"/>
                <a:cs typeface="Times New Roman" pitchFamily="18" charset="0"/>
              </a:rPr>
              <a:t>Haye</a:t>
            </a:r>
            <a:r>
              <a:rPr lang="en-US" sz="2400" dirty="0">
                <a:latin typeface="Times New Roman" pitchFamily="18" charset="0"/>
                <a:cs typeface="Times New Roman" pitchFamily="18" charset="0"/>
              </a:rPr>
              <a:t> and Milton Friedman, state intervention is seen as a ‘</a:t>
            </a:r>
            <a:r>
              <a:rPr lang="en-US" sz="2400" dirty="0">
                <a:solidFill>
                  <a:srgbClr val="FF0000"/>
                </a:solidFill>
                <a:latin typeface="Times New Roman" pitchFamily="18" charset="0"/>
                <a:cs typeface="Times New Roman" pitchFamily="18" charset="0"/>
              </a:rPr>
              <a:t>dead hand’ </a:t>
            </a:r>
            <a:r>
              <a:rPr lang="en-US" sz="2400" dirty="0">
                <a:latin typeface="Times New Roman" pitchFamily="18" charset="0"/>
                <a:cs typeface="Times New Roman" pitchFamily="18" charset="0"/>
              </a:rPr>
              <a:t>that reduces </a:t>
            </a:r>
            <a:r>
              <a:rPr lang="en-US" sz="2400" i="1" dirty="0">
                <a:solidFill>
                  <a:srgbClr val="FF0000"/>
                </a:solidFill>
                <a:latin typeface="Times New Roman" pitchFamily="18" charset="0"/>
                <a:cs typeface="Times New Roman" pitchFamily="18" charset="0"/>
              </a:rPr>
              <a:t>competition, efficiency and productivity</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From the New Right perspective, the state’s economic role should be confined to </a:t>
            </a:r>
            <a:r>
              <a:rPr lang="en-US" sz="2400" i="1" u="sng" dirty="0">
                <a:latin typeface="Times New Roman" pitchFamily="18" charset="0"/>
                <a:cs typeface="Times New Roman" pitchFamily="18" charset="0"/>
              </a:rPr>
              <a:t>two functions</a:t>
            </a:r>
            <a:r>
              <a:rPr lang="en-US" sz="2400" dirty="0">
                <a:latin typeface="Times New Roman" pitchFamily="18" charset="0"/>
                <a:cs typeface="Times New Roman" pitchFamily="18" charset="0"/>
              </a:rPr>
              <a:t>:  </a:t>
            </a:r>
          </a:p>
          <a:p>
            <a:pPr marL="342900" indent="-342900" algn="just">
              <a:buFont typeface="Wingdings" pitchFamily="2" charset="2"/>
              <a:buChar char="v"/>
            </a:pPr>
            <a:r>
              <a:rPr lang="en-US" sz="2400" dirty="0">
                <a:solidFill>
                  <a:srgbClr val="FF0000"/>
                </a:solidFill>
                <a:latin typeface="Times New Roman" pitchFamily="18" charset="0"/>
                <a:cs typeface="Times New Roman" pitchFamily="18" charset="0"/>
              </a:rPr>
              <a:t>the maintenance of a stable means of exchange or ‘sound money’ (low or zero inflation), and</a:t>
            </a:r>
          </a:p>
          <a:p>
            <a:pPr marL="342900" indent="-342900" algn="just">
              <a:buFont typeface="Wingdings" pitchFamily="2" charset="2"/>
              <a:buChar char="v"/>
            </a:pPr>
            <a:r>
              <a:rPr lang="en-US" sz="2400" dirty="0">
                <a:solidFill>
                  <a:srgbClr val="FF0000"/>
                </a:solidFill>
                <a:latin typeface="Times New Roman" pitchFamily="18" charset="0"/>
                <a:cs typeface="Times New Roman" pitchFamily="18" charset="0"/>
              </a:rPr>
              <a:t> the promotion of competition through controls on monopoly power, price fixing and so on.</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47299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6325" y="889844"/>
            <a:ext cx="9437298" cy="5632311"/>
          </a:xfrm>
          <a:prstGeom prst="rect">
            <a:avLst/>
          </a:prstGeom>
        </p:spPr>
        <p:txBody>
          <a:bodyPr wrap="square">
            <a:spAutoFit/>
          </a:bodyPr>
          <a:lstStyle/>
          <a:p>
            <a:pPr algn="just"/>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2. Developmental States</a:t>
            </a:r>
          </a:p>
          <a:p>
            <a:pPr marL="342900" indent="-342900" algn="just">
              <a:buFont typeface="Arial" pitchFamily="34" charset="0"/>
              <a:buChar char="•"/>
            </a:pPr>
            <a:r>
              <a:rPr lang="en-US" sz="2400" dirty="0">
                <a:solidFill>
                  <a:srgbClr val="0070C0"/>
                </a:solidFill>
                <a:latin typeface="Times New Roman" pitchFamily="18" charset="0"/>
                <a:cs typeface="Times New Roman" pitchFamily="18" charset="0"/>
              </a:rPr>
              <a:t>A developmental state is one that </a:t>
            </a:r>
            <a:r>
              <a:rPr lang="en-US" sz="2400" u="sng" dirty="0">
                <a:solidFill>
                  <a:srgbClr val="0070C0"/>
                </a:solidFill>
                <a:latin typeface="Times New Roman" pitchFamily="18" charset="0"/>
                <a:cs typeface="Times New Roman" pitchFamily="18" charset="0"/>
              </a:rPr>
              <a:t>intervenes in economic life </a:t>
            </a:r>
            <a:r>
              <a:rPr lang="en-US" sz="2400" dirty="0">
                <a:solidFill>
                  <a:srgbClr val="0070C0"/>
                </a:solidFill>
                <a:latin typeface="Times New Roman" pitchFamily="18" charset="0"/>
                <a:cs typeface="Times New Roman" pitchFamily="18" charset="0"/>
              </a:rPr>
              <a:t>with the specific purpose of promoting industrial growth and economic development. </a:t>
            </a:r>
            <a:endParaRPr lang="en-US" sz="2400" dirty="0" smtClean="0">
              <a:solidFill>
                <a:srgbClr val="0070C0"/>
              </a:solidFill>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does not amount to an attempt to replace the market with a ‘socialist’ system of planning and control but, rather, to an attempt to </a:t>
            </a:r>
            <a:r>
              <a:rPr lang="en-US" sz="2400" u="sng" dirty="0">
                <a:solidFill>
                  <a:srgbClr val="0070C0"/>
                </a:solidFill>
                <a:latin typeface="Times New Roman" pitchFamily="18" charset="0"/>
                <a:cs typeface="Times New Roman" pitchFamily="18" charset="0"/>
              </a:rPr>
              <a:t>construct a partnership between the state and major economic interests, often underpinned by conservative and nationalist priorities.</a:t>
            </a:r>
          </a:p>
          <a:p>
            <a:pPr algn="just"/>
            <a:r>
              <a:rPr lang="en-US" sz="2400" b="1" i="1" dirty="0">
                <a:solidFill>
                  <a:srgbClr val="0070C0"/>
                </a:solidFill>
                <a:latin typeface="Times New Roman" pitchFamily="18" charset="0"/>
                <a:cs typeface="Times New Roman" pitchFamily="18" charset="0"/>
              </a:rPr>
              <a:t>3.  Social Democratic (Welfare) States</a:t>
            </a:r>
          </a:p>
          <a:p>
            <a:pPr marL="342900" indent="-342900" algn="just">
              <a:buFont typeface="Wingdings" pitchFamily="2" charset="2"/>
              <a:buChar char="ü"/>
            </a:pPr>
            <a:r>
              <a:rPr lang="en-US" sz="2400" dirty="0">
                <a:latin typeface="Times New Roman" pitchFamily="18" charset="0"/>
                <a:cs typeface="Times New Roman" pitchFamily="18" charset="0"/>
              </a:rPr>
              <a:t>Whereas developmental states practice interventionism in order to stimulate economic progress, </a:t>
            </a:r>
            <a:r>
              <a:rPr lang="en-US" sz="2400" i="1" dirty="0">
                <a:solidFill>
                  <a:srgbClr val="FF0000"/>
                </a:solidFill>
                <a:latin typeface="Times New Roman" pitchFamily="18" charset="0"/>
                <a:cs typeface="Times New Roman" pitchFamily="18" charset="0"/>
              </a:rPr>
              <a:t>social-democratic states intervene with a view to bringing about broader social restructuring</a:t>
            </a:r>
            <a:r>
              <a:rPr lang="en-US" sz="2400" dirty="0">
                <a:latin typeface="Times New Roman" pitchFamily="18" charset="0"/>
                <a:cs typeface="Times New Roman" pitchFamily="18" charset="0"/>
              </a:rPr>
              <a:t>, usually in accordance with principles such </a:t>
            </a:r>
            <a:r>
              <a:rPr lang="en-US" sz="2400" u="sng" dirty="0">
                <a:latin typeface="Times New Roman" pitchFamily="18" charset="0"/>
                <a:cs typeface="Times New Roman" pitchFamily="18" charset="0"/>
              </a:rPr>
              <a:t>as fairness, equality and social </a:t>
            </a:r>
            <a:r>
              <a:rPr lang="en-US" sz="2400" u="sng" dirty="0" smtClean="0">
                <a:latin typeface="Times New Roman" pitchFamily="18" charset="0"/>
                <a:cs typeface="Times New Roman" pitchFamily="18" charset="0"/>
              </a:rPr>
              <a:t>justice</a:t>
            </a:r>
            <a:r>
              <a:rPr lang="en-US" sz="2400" dirty="0" smtClean="0">
                <a:latin typeface="Times New Roman" pitchFamily="18" charset="0"/>
                <a:cs typeface="Times New Roman" pitchFamily="18" charset="0"/>
              </a:rPr>
              <a:t>.</a:t>
            </a:r>
          </a:p>
          <a:p>
            <a:pPr marL="342900" indent="-342900" algn="just">
              <a:buFont typeface="Wingdings" pitchFamily="2" charset="2"/>
              <a:buChar char="ü"/>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countries such as Austria and Sweden, state intervention has been guided by both developmental and social democratic priorities. </a:t>
            </a:r>
          </a:p>
        </p:txBody>
      </p:sp>
    </p:spTree>
    <p:extLst>
      <p:ext uri="{BB962C8B-B14F-4D97-AF65-F5344CB8AC3E}">
        <p14:creationId xmlns:p14="http://schemas.microsoft.com/office/powerpoint/2010/main" val="2177193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8135" y="793956"/>
            <a:ext cx="10274061" cy="5262979"/>
          </a:xfrm>
          <a:prstGeom prst="rect">
            <a:avLst/>
          </a:prstGeom>
        </p:spPr>
        <p:txBody>
          <a:bodyPr wrap="square">
            <a:spAutoFit/>
          </a:bodyPr>
          <a:lstStyle/>
          <a:p>
            <a:pPr marL="342900" indent="-342900" algn="just">
              <a:buFont typeface="Wingdings" pitchFamily="2" charset="2"/>
              <a:buChar char="ü"/>
            </a:pPr>
            <a:r>
              <a:rPr lang="en-US" sz="2400" dirty="0">
                <a:latin typeface="Times New Roman" pitchFamily="18" charset="0"/>
                <a:cs typeface="Times New Roman" pitchFamily="18" charset="0"/>
              </a:rPr>
              <a:t>Nevertheless, </a:t>
            </a:r>
            <a:r>
              <a:rPr lang="en-US" sz="2400" dirty="0" err="1">
                <a:latin typeface="Times New Roman" pitchFamily="18" charset="0"/>
                <a:cs typeface="Times New Roman" pitchFamily="18" charset="0"/>
              </a:rPr>
              <a:t>developmentalism</a:t>
            </a:r>
            <a:r>
              <a:rPr lang="en-US" sz="2400" dirty="0">
                <a:latin typeface="Times New Roman" pitchFamily="18" charset="0"/>
                <a:cs typeface="Times New Roman" pitchFamily="18" charset="0"/>
              </a:rPr>
              <a:t> and social democracy do not always go </a:t>
            </a:r>
            <a:r>
              <a:rPr lang="en-US" sz="2400" dirty="0" smtClean="0">
                <a:latin typeface="Times New Roman" pitchFamily="18" charset="0"/>
                <a:cs typeface="Times New Roman" pitchFamily="18" charset="0"/>
              </a:rPr>
              <a:t>hand-in-hand.</a:t>
            </a:r>
          </a:p>
          <a:p>
            <a:pPr algn="just"/>
            <a:r>
              <a:rPr lang="en-US" sz="2400" b="1" i="1" dirty="0">
                <a:latin typeface="Times New Roman" pitchFamily="18" charset="0"/>
                <a:cs typeface="Times New Roman" pitchFamily="18" charset="0"/>
              </a:rPr>
              <a:t>4. Collectivized States</a:t>
            </a:r>
          </a:p>
          <a:p>
            <a:pPr marL="342900" indent="-342900" algn="just">
              <a:buFont typeface="Wingdings" pitchFamily="2" charset="2"/>
              <a:buChar char="Ø"/>
            </a:pPr>
            <a:r>
              <a:rPr lang="en-US" sz="2400" dirty="0">
                <a:latin typeface="Times New Roman" pitchFamily="18" charset="0"/>
                <a:cs typeface="Times New Roman" pitchFamily="18" charset="0"/>
              </a:rPr>
              <a:t>While developmental and social-democratic states intervene in economic life with a view to guiding or supporting a largely private economy, </a:t>
            </a:r>
            <a:r>
              <a:rPr lang="en-US" sz="2400" u="sng" dirty="0">
                <a:solidFill>
                  <a:srgbClr val="FF0000"/>
                </a:solidFill>
                <a:latin typeface="Times New Roman" pitchFamily="18" charset="0"/>
                <a:cs typeface="Times New Roman" pitchFamily="18" charset="0"/>
              </a:rPr>
              <a:t>collectivized states bring the entirety of economic life under state </a:t>
            </a:r>
            <a:r>
              <a:rPr lang="en-US" sz="2400" u="sng" dirty="0" smtClean="0">
                <a:solidFill>
                  <a:srgbClr val="FF0000"/>
                </a:solidFill>
                <a:latin typeface="Times New Roman" pitchFamily="18" charset="0"/>
                <a:cs typeface="Times New Roman" pitchFamily="18" charset="0"/>
              </a:rPr>
              <a:t>control</a:t>
            </a:r>
            <a:r>
              <a:rPr lang="en-US" sz="2400" dirty="0" smtClean="0">
                <a:latin typeface="Times New Roman" pitchFamily="18" charset="0"/>
                <a:cs typeface="Times New Roman" pitchFamily="18" charset="0"/>
              </a:rPr>
              <a:t>.</a:t>
            </a:r>
          </a:p>
          <a:p>
            <a:pPr marL="342900" indent="-342900" algn="just">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best examples of such states were in orthodox communist countries such as the USSR and throughout Eastern Europe. </a:t>
            </a:r>
            <a:endParaRPr lang="en-US" sz="2400" dirty="0" smtClean="0">
              <a:latin typeface="Times New Roman" pitchFamily="18" charset="0"/>
              <a:cs typeface="Times New Roman" pitchFamily="18" charset="0"/>
            </a:endParaRPr>
          </a:p>
          <a:p>
            <a:pPr marL="342900" indent="-342900" algn="just">
              <a:buFont typeface="Wingdings" pitchFamily="2" charset="2"/>
              <a:buChar char="Ø"/>
            </a:pP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sought to abolish private enterprise altogether, and set up centrally planned economies administered by a network of economic ministries and planning committees.</a:t>
            </a:r>
          </a:p>
          <a:p>
            <a:pPr algn="just"/>
            <a:r>
              <a:rPr lang="en-US" sz="2400" dirty="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5</a:t>
            </a:r>
            <a:r>
              <a:rPr lang="en-US" sz="2400" b="1" i="1" dirty="0">
                <a:latin typeface="Times New Roman" pitchFamily="18" charset="0"/>
                <a:cs typeface="Times New Roman" pitchFamily="18" charset="0"/>
              </a:rPr>
              <a:t>. Totalitarian States</a:t>
            </a:r>
          </a:p>
          <a:p>
            <a:pPr marL="342900" indent="-342900" algn="just">
              <a:buFont typeface="Arial" pitchFamily="34" charset="0"/>
              <a:buChar char="•"/>
            </a:pPr>
            <a:r>
              <a:rPr lang="en-US" sz="2400" dirty="0">
                <a:latin typeface="Times New Roman" pitchFamily="18" charset="0"/>
                <a:cs typeface="Times New Roman" pitchFamily="18" charset="0"/>
              </a:rPr>
              <a:t>The most extreme and extensive form of interventionism is found in totalitarian states.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14173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pPr marL="342900" indent="-342900" algn="just">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ut there are things which are instrumentally bad and intrinsically bad. Some things can fulfill both qualities.</a:t>
            </a:r>
          </a:p>
          <a:p>
            <a:pPr marL="342900" indent="-342900"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 our country things such as Female Genital Mutilation, early marriage, kidnapping, abduction, Ignorance, poverty, corruption, murder some of the things which are considered to be unethical or bad or evil practices which are to be eradicated. </a:t>
            </a:r>
          </a:p>
          <a:p>
            <a:pPr marL="342900" indent="-342900"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Generally key tasks of ethical reasoning</a:t>
            </a:r>
          </a:p>
          <a:p>
            <a:pPr marL="342900" indent="-342900" algn="just">
              <a:buFont typeface="Wingdings" panose="05000000000000000000" pitchFamily="2" charset="2"/>
              <a:buChar char="ü"/>
            </a:pPr>
            <a:r>
              <a:rPr lang="en-US" dirty="0" smtClean="0">
                <a:solidFill>
                  <a:srgbClr val="FF0000"/>
                </a:solidFill>
                <a:latin typeface="Times New Roman" panose="02020603050405020304" pitchFamily="18" charset="0"/>
                <a:cs typeface="Times New Roman" panose="02020603050405020304" pitchFamily="18" charset="0"/>
              </a:rPr>
              <a:t>is to analyze and critically consider the values we hold and the claims we make in relation to the perceived obligations that we might have towards one another. </a:t>
            </a:r>
          </a:p>
          <a:p>
            <a:pPr marL="342900" indent="-342900" algn="just">
              <a:buFont typeface="Wingdings" panose="05000000000000000000" pitchFamily="2" charset="2"/>
              <a:buChar char="ü"/>
            </a:pPr>
            <a:r>
              <a:rPr lang="en-US" dirty="0" smtClean="0">
                <a:solidFill>
                  <a:srgbClr val="FF0000"/>
                </a:solidFill>
                <a:latin typeface="Times New Roman" panose="02020603050405020304" pitchFamily="18" charset="0"/>
                <a:cs typeface="Times New Roman" panose="02020603050405020304" pitchFamily="18" charset="0"/>
              </a:rPr>
              <a:t>A second key task of ethics is to evaluate the adequacy of reasons that we give for our actions: </a:t>
            </a:r>
          </a:p>
          <a:p>
            <a:pPr marL="342900" indent="-342900" algn="just">
              <a:buFont typeface="Wingdings" panose="05000000000000000000" pitchFamily="2" charset="2"/>
              <a:buChar char="ü"/>
            </a:pPr>
            <a:r>
              <a:rPr lang="en-US" dirty="0" smtClean="0">
                <a:solidFill>
                  <a:srgbClr val="FF0000"/>
                </a:solidFill>
                <a:latin typeface="Times New Roman" panose="02020603050405020304" pitchFamily="18" charset="0"/>
                <a:cs typeface="Times New Roman" panose="02020603050405020304" pitchFamily="18" charset="0"/>
              </a:rPr>
              <a:t>More over, ethical problems are often not as clear as other kinds of problems and resolving ethical problems as definitively is not always possible. </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840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3759" y="966006"/>
            <a:ext cx="9839864" cy="5262979"/>
          </a:xfrm>
          <a:prstGeom prst="rect">
            <a:avLst/>
          </a:prstGeom>
        </p:spPr>
        <p:txBody>
          <a:bodyPr wrap="square">
            <a:spAutoFit/>
          </a:bodyPr>
          <a:lstStyle/>
          <a:p>
            <a:pPr marL="342900" indent="-342900" algn="just">
              <a:buFont typeface="Arial" pitchFamily="34" charset="0"/>
              <a:buChar char="•"/>
            </a:pPr>
            <a:r>
              <a:rPr lang="en-US" sz="2400" dirty="0">
                <a:latin typeface="Times New Roman" pitchFamily="18" charset="0"/>
                <a:cs typeface="Times New Roman" pitchFamily="18" charset="0"/>
              </a:rPr>
              <a:t>The essence of totalitarianism is the construction of an all-embracing state, the influence of which penetrates every aspect of human existence. </a:t>
            </a: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smtClean="0">
                <a:solidFill>
                  <a:srgbClr val="FF0000"/>
                </a:solidFill>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state brings not only the economy, but also education, culture, religion, family life and so on under direct state control</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6. Religious States</a:t>
            </a:r>
          </a:p>
          <a:p>
            <a:pPr marL="342900" indent="-342900" algn="just">
              <a:buFont typeface="Wingdings" pitchFamily="2" charset="2"/>
              <a:buChar char="ü"/>
            </a:pPr>
            <a:r>
              <a:rPr lang="en-US" sz="2400" dirty="0">
                <a:solidFill>
                  <a:srgbClr val="002060"/>
                </a:solidFill>
                <a:latin typeface="Times New Roman" pitchFamily="18" charset="0"/>
                <a:cs typeface="Times New Roman" pitchFamily="18" charset="0"/>
              </a:rPr>
              <a:t>The modern state emerged largely through the triumph of civil authority over religious authority, religion increasingly being confined to the private sphere, through a separation between church and state. </a:t>
            </a:r>
            <a:endParaRPr lang="en-US" sz="2400" dirty="0" smtClean="0">
              <a:solidFill>
                <a:srgbClr val="002060"/>
              </a:solidFill>
              <a:latin typeface="Times New Roman" pitchFamily="18" charset="0"/>
              <a:cs typeface="Times New Roman" pitchFamily="18" charset="0"/>
            </a:endParaRPr>
          </a:p>
          <a:p>
            <a:pPr marL="342900" indent="-342900" algn="just">
              <a:buFont typeface="Wingdings" pitchFamily="2" charset="2"/>
              <a:buChar char="ü"/>
            </a:pPr>
            <a:r>
              <a:rPr lang="en-US" sz="2400" dirty="0" smtClean="0">
                <a:solidFill>
                  <a:srgbClr val="002060"/>
                </a:solidFill>
                <a:latin typeface="Times New Roman" pitchFamily="18" charset="0"/>
                <a:cs typeface="Times New Roman" pitchFamily="18" charset="0"/>
              </a:rPr>
              <a:t>The </a:t>
            </a:r>
            <a:r>
              <a:rPr lang="en-US" sz="2400" dirty="0">
                <a:solidFill>
                  <a:srgbClr val="002060"/>
                </a:solidFill>
                <a:latin typeface="Times New Roman" pitchFamily="18" charset="0"/>
                <a:cs typeface="Times New Roman" pitchFamily="18" charset="0"/>
              </a:rPr>
              <a:t>advance of state sovereignty thus usually went hand in hand with the forward march of secularization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buFont typeface="Wingdings" pitchFamily="2" charset="2"/>
              <a:buChar char="ü"/>
            </a:pPr>
            <a:r>
              <a:rPr lang="en-US" sz="2400" dirty="0" smtClean="0">
                <a:solidFill>
                  <a:srgbClr val="FF0000"/>
                </a:solidFill>
                <a:latin typeface="Times New Roman" pitchFamily="18" charset="0"/>
                <a:cs typeface="Times New Roman" pitchFamily="18" charset="0"/>
              </a:rPr>
              <a:t>Nevertheless</a:t>
            </a:r>
            <a:r>
              <a:rPr lang="en-US" sz="2400" dirty="0">
                <a:solidFill>
                  <a:srgbClr val="FF0000"/>
                </a:solidFill>
                <a:latin typeface="Times New Roman" pitchFamily="18" charset="0"/>
                <a:cs typeface="Times New Roman" pitchFamily="18" charset="0"/>
              </a:rPr>
              <a:t>, the period since the 1980s has witnessed the rise of the religious state, driven by the tendency within religious fundamentalism to reject the public/private divide and to view religion as the basis of politics.</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22303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795" y="989026"/>
            <a:ext cx="9627079" cy="5262979"/>
          </a:xfrm>
          <a:prstGeom prst="rect">
            <a:avLst/>
          </a:prstGeom>
        </p:spPr>
        <p:txBody>
          <a:bodyPr wrap="square">
            <a:spAutoFit/>
          </a:bodyPr>
          <a:lstStyle/>
          <a:p>
            <a:pPr algn="just"/>
            <a:r>
              <a:rPr lang="en-US" sz="2400" b="1" dirty="0">
                <a:latin typeface="Times New Roman" pitchFamily="18" charset="0"/>
                <a:cs typeface="Times New Roman" pitchFamily="18" charset="0"/>
              </a:rPr>
              <a:t>Understanding Government</a:t>
            </a:r>
          </a:p>
          <a:p>
            <a:pPr marL="342900" indent="-342900" algn="just">
              <a:buFont typeface="Arial" pitchFamily="34" charset="0"/>
              <a:buChar char="•"/>
            </a:pPr>
            <a:r>
              <a:rPr lang="en-US" sz="2400" dirty="0">
                <a:solidFill>
                  <a:srgbClr val="FF0000"/>
                </a:solidFill>
                <a:latin typeface="Times New Roman" pitchFamily="18" charset="0"/>
                <a:cs typeface="Times New Roman" pitchFamily="18" charset="0"/>
              </a:rPr>
              <a:t>Government</a:t>
            </a:r>
            <a:r>
              <a:rPr lang="en-US" sz="2400" dirty="0">
                <a:latin typeface="Times New Roman" pitchFamily="18" charset="0"/>
                <a:cs typeface="Times New Roman" pitchFamily="18" charset="0"/>
              </a:rPr>
              <a:t> refers to the formal and institutional processes that operate at the national level to maintain public order and facilitate collective </a:t>
            </a:r>
            <a:r>
              <a:rPr lang="en-US" sz="2400" dirty="0" smtClean="0">
                <a:latin typeface="Times New Roman" pitchFamily="18" charset="0"/>
                <a:cs typeface="Times New Roman" pitchFamily="18" charset="0"/>
              </a:rPr>
              <a:t>action.</a:t>
            </a:r>
          </a:p>
          <a:p>
            <a:pPr marL="342900" indent="-342900" algn="just">
              <a:buFont typeface="Arial" pitchFamily="34" charset="0"/>
              <a:buChar char="•"/>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a body or organ that administers a country and main organization dealing with affairs of the whole country. </a:t>
            </a: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Thus</a:t>
            </a:r>
            <a:r>
              <a:rPr lang="en-US" sz="2400" dirty="0">
                <a:latin typeface="Times New Roman" pitchFamily="18" charset="0"/>
                <a:cs typeface="Times New Roman" pitchFamily="18" charset="0"/>
              </a:rPr>
              <a:t>, government is one of the most essential components and also an administrative wing of the </a:t>
            </a:r>
            <a:r>
              <a:rPr lang="en-US" sz="2400" dirty="0" smtClean="0">
                <a:latin typeface="Times New Roman" pitchFamily="18" charset="0"/>
                <a:cs typeface="Times New Roman" pitchFamily="18" charset="0"/>
              </a:rPr>
              <a:t>state.</a:t>
            </a:r>
          </a:p>
          <a:p>
            <a:pPr marL="342900" indent="-342900" algn="just">
              <a:buFont typeface="Arial" pitchFamily="34" charset="0"/>
              <a:buChar char="•"/>
            </a:pPr>
            <a:r>
              <a:rPr lang="en-US" sz="2400" dirty="0" smtClean="0">
                <a:latin typeface="Times New Roman" pitchFamily="18" charset="0"/>
                <a:cs typeface="Times New Roman" pitchFamily="18" charset="0"/>
              </a:rPr>
              <a:t>Any </a:t>
            </a:r>
            <a:r>
              <a:rPr lang="en-US" sz="2400" dirty="0">
                <a:latin typeface="Times New Roman" pitchFamily="18" charset="0"/>
                <a:cs typeface="Times New Roman" pitchFamily="18" charset="0"/>
              </a:rPr>
              <a:t>form of government, to be stable and effective, must possess two essential attributes: </a:t>
            </a:r>
            <a:r>
              <a:rPr lang="en-US" sz="2400" b="1" i="1" dirty="0">
                <a:latin typeface="Times New Roman" pitchFamily="18" charset="0"/>
                <a:cs typeface="Times New Roman" pitchFamily="18" charset="0"/>
              </a:rPr>
              <a:t>authority and legitimacy</a:t>
            </a:r>
            <a:r>
              <a:rPr lang="en-US" sz="2400" dirty="0">
                <a:latin typeface="Times New Roman" pitchFamily="18" charset="0"/>
                <a:cs typeface="Times New Roman" pitchFamily="18" charset="0"/>
              </a:rPr>
              <a:t>.</a:t>
            </a:r>
          </a:p>
          <a:p>
            <a:r>
              <a:rPr lang="en-US" sz="2400" b="1" i="1" dirty="0">
                <a:solidFill>
                  <a:srgbClr val="FF0000"/>
                </a:solidFill>
                <a:latin typeface="Times New Roman" pitchFamily="18" charset="0"/>
                <a:cs typeface="Times New Roman" pitchFamily="18" charset="0"/>
              </a:rPr>
              <a:t>Authority</a:t>
            </a:r>
            <a:r>
              <a:rPr lang="en-US" sz="2400" dirty="0">
                <a:latin typeface="Times New Roman" pitchFamily="18" charset="0"/>
                <a:cs typeface="Times New Roman" pitchFamily="18" charset="0"/>
              </a:rPr>
              <a:t>: It can simply be defined as ‘legitimate power’. While power is the ability to influence the behavior of others, authority is the right to do so. </a:t>
            </a:r>
          </a:p>
          <a:p>
            <a:r>
              <a:rPr lang="en-US" sz="2400" b="1" i="1" dirty="0">
                <a:solidFill>
                  <a:srgbClr val="FF0000"/>
                </a:solidFill>
                <a:latin typeface="Times New Roman" pitchFamily="18" charset="0"/>
                <a:cs typeface="Times New Roman" pitchFamily="18" charset="0"/>
              </a:rPr>
              <a:t>Legitimacy</a:t>
            </a:r>
            <a:r>
              <a:rPr lang="en-US" sz="2400" dirty="0">
                <a:latin typeface="Times New Roman" pitchFamily="18" charset="0"/>
                <a:cs typeface="Times New Roman" pitchFamily="18" charset="0"/>
              </a:rPr>
              <a:t>:  The term legitimacy (from the Latin word </a:t>
            </a:r>
            <a:r>
              <a:rPr lang="en-US" sz="2400" dirty="0" err="1">
                <a:latin typeface="Times New Roman" pitchFamily="18" charset="0"/>
                <a:cs typeface="Times New Roman" pitchFamily="18" charset="0"/>
              </a:rPr>
              <a:t>legitimare</a:t>
            </a:r>
            <a:r>
              <a:rPr lang="en-US" sz="2400" dirty="0">
                <a:latin typeface="Times New Roman" pitchFamily="18" charset="0"/>
                <a:cs typeface="Times New Roman" pitchFamily="18" charset="0"/>
              </a:rPr>
              <a:t>, meaning ‘to declare lawful’) broadly means rightfulness. </a:t>
            </a:r>
            <a:endParaRPr lang="en-US" sz="2400" b="1"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20617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9842" y="609464"/>
            <a:ext cx="9118120" cy="6001643"/>
          </a:xfrm>
          <a:prstGeom prst="rect">
            <a:avLst/>
          </a:prstGeom>
        </p:spPr>
        <p:txBody>
          <a:bodyPr wrap="square">
            <a:spAutoFit/>
          </a:bodyPr>
          <a:lstStyle/>
          <a:p>
            <a:r>
              <a:rPr lang="en-US" sz="2400" b="1" dirty="0">
                <a:latin typeface="Times New Roman" pitchFamily="18" charset="0"/>
                <a:cs typeface="Times New Roman" pitchFamily="18" charset="0"/>
              </a:rPr>
              <a:t>Purposes and Functions of Government</a:t>
            </a:r>
          </a:p>
          <a:p>
            <a:pPr marL="342900" indent="-342900">
              <a:buFont typeface="Wingdings" pitchFamily="2" charset="2"/>
              <a:buChar char="Ø"/>
            </a:pPr>
            <a:r>
              <a:rPr lang="en-US" sz="2400" dirty="0">
                <a:solidFill>
                  <a:srgbClr val="FF0000"/>
                </a:solidFill>
                <a:latin typeface="Times New Roman" pitchFamily="18" charset="0"/>
                <a:cs typeface="Times New Roman" pitchFamily="18" charset="0"/>
              </a:rPr>
              <a:t>Self-Preservation</a:t>
            </a:r>
          </a:p>
          <a:p>
            <a:pPr marL="342900" indent="-342900">
              <a:buFont typeface="Wingdings" pitchFamily="2" charset="2"/>
              <a:buChar char="Ø"/>
            </a:pPr>
            <a:r>
              <a:rPr lang="en-US" sz="2400" dirty="0">
                <a:solidFill>
                  <a:srgbClr val="FF0000"/>
                </a:solidFill>
                <a:latin typeface="Times New Roman" pitchFamily="18" charset="0"/>
                <a:cs typeface="Times New Roman" pitchFamily="18" charset="0"/>
              </a:rPr>
              <a:t>Distribution  and  Regulation  of  Resources</a:t>
            </a:r>
          </a:p>
          <a:p>
            <a:pPr marL="342900" indent="-342900">
              <a:buFont typeface="Wingdings" pitchFamily="2" charset="2"/>
              <a:buChar char="Ø"/>
            </a:pPr>
            <a:r>
              <a:rPr lang="en-US" sz="2400" dirty="0">
                <a:solidFill>
                  <a:srgbClr val="FF0000"/>
                </a:solidFill>
                <a:latin typeface="Times New Roman" pitchFamily="18" charset="0"/>
                <a:cs typeface="Times New Roman" pitchFamily="18" charset="0"/>
              </a:rPr>
              <a:t>Management of Conflicts</a:t>
            </a:r>
          </a:p>
          <a:p>
            <a:pPr marL="342900" indent="-342900">
              <a:buFont typeface="Wingdings" pitchFamily="2" charset="2"/>
              <a:buChar char="Ø"/>
            </a:pPr>
            <a:r>
              <a:rPr lang="en-US" sz="2400" dirty="0">
                <a:solidFill>
                  <a:srgbClr val="FF0000"/>
                </a:solidFill>
                <a:latin typeface="Times New Roman" pitchFamily="18" charset="0"/>
                <a:cs typeface="Times New Roman" pitchFamily="18" charset="0"/>
              </a:rPr>
              <a:t>Fulfillment of Social or Group Aspirations</a:t>
            </a:r>
          </a:p>
          <a:p>
            <a:pPr marL="342900" indent="-342900">
              <a:buFont typeface="Wingdings" pitchFamily="2" charset="2"/>
              <a:buChar char="Ø"/>
            </a:pPr>
            <a:r>
              <a:rPr lang="en-US" sz="2400" dirty="0">
                <a:solidFill>
                  <a:srgbClr val="FF0000"/>
                </a:solidFill>
                <a:latin typeface="Times New Roman" pitchFamily="18" charset="0"/>
                <a:cs typeface="Times New Roman" pitchFamily="18" charset="0"/>
              </a:rPr>
              <a:t>Protection of Rights of Citizens</a:t>
            </a:r>
          </a:p>
          <a:p>
            <a:pPr marL="342900" indent="-342900">
              <a:buFont typeface="Wingdings" pitchFamily="2" charset="2"/>
              <a:buChar char="Ø"/>
            </a:pPr>
            <a:r>
              <a:rPr lang="en-US" sz="2400" dirty="0">
                <a:solidFill>
                  <a:srgbClr val="FF0000"/>
                </a:solidFill>
                <a:latin typeface="Times New Roman" pitchFamily="18" charset="0"/>
                <a:cs typeface="Times New Roman" pitchFamily="18" charset="0"/>
              </a:rPr>
              <a:t>Protection of Property</a:t>
            </a:r>
          </a:p>
          <a:p>
            <a:pPr marL="342900" indent="-342900">
              <a:buFont typeface="Wingdings" pitchFamily="2" charset="2"/>
              <a:buChar char="Ø"/>
            </a:pPr>
            <a:r>
              <a:rPr lang="en-US" sz="2400" dirty="0">
                <a:solidFill>
                  <a:srgbClr val="FF0000"/>
                </a:solidFill>
                <a:latin typeface="Times New Roman" pitchFamily="18" charset="0"/>
                <a:cs typeface="Times New Roman" pitchFamily="18" charset="0"/>
              </a:rPr>
              <a:t>Implementations of Moral Conditions</a:t>
            </a:r>
          </a:p>
          <a:p>
            <a:pPr marL="342900" indent="-342900">
              <a:buFont typeface="Wingdings" pitchFamily="2" charset="2"/>
              <a:buChar char="Ø"/>
            </a:pPr>
            <a:r>
              <a:rPr lang="en-US" sz="2400" dirty="0">
                <a:solidFill>
                  <a:srgbClr val="FF0000"/>
                </a:solidFill>
                <a:latin typeface="Times New Roman" pitchFamily="18" charset="0"/>
                <a:cs typeface="Times New Roman" pitchFamily="18" charset="0"/>
              </a:rPr>
              <a:t>Provision of Goods and </a:t>
            </a:r>
            <a:r>
              <a:rPr lang="en-US" sz="2400" dirty="0" smtClean="0">
                <a:solidFill>
                  <a:srgbClr val="FF0000"/>
                </a:solidFill>
                <a:latin typeface="Times New Roman" pitchFamily="18" charset="0"/>
                <a:cs typeface="Times New Roman" pitchFamily="18" charset="0"/>
              </a:rPr>
              <a:t>Services</a:t>
            </a:r>
          </a:p>
          <a:p>
            <a:pPr marL="342900" indent="-342900">
              <a:buFont typeface="Wingdings" pitchFamily="2" charset="2"/>
              <a:buChar char="Ø"/>
            </a:pPr>
            <a:endParaRPr lang="en-US" sz="2400" dirty="0" smtClean="0">
              <a:solidFill>
                <a:srgbClr val="FF0000"/>
              </a:solidFill>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Understanding Citizenship</a:t>
            </a:r>
          </a:p>
          <a:p>
            <a:pPr marL="342900" indent="-342900" algn="just">
              <a:buFont typeface="Wingdings" pitchFamily="2" charset="2"/>
              <a:buChar char="v"/>
            </a:pPr>
            <a:r>
              <a:rPr lang="en-US" sz="2400" dirty="0">
                <a:solidFill>
                  <a:srgbClr val="0070C0"/>
                </a:solidFill>
                <a:latin typeface="Times New Roman" pitchFamily="18" charset="0"/>
                <a:cs typeface="Times New Roman" pitchFamily="18" charset="0"/>
              </a:rPr>
              <a:t>In simplest terms, citizen refers to the person who is a legal member of a particular State and one who owes allegiance to that </a:t>
            </a:r>
            <a:r>
              <a:rPr lang="en-US" sz="2400" dirty="0" smtClean="0">
                <a:solidFill>
                  <a:srgbClr val="0070C0"/>
                </a:solidFill>
                <a:latin typeface="Times New Roman" pitchFamily="18" charset="0"/>
                <a:cs typeface="Times New Roman" pitchFamily="18" charset="0"/>
              </a:rPr>
              <a:t>State.</a:t>
            </a:r>
          </a:p>
          <a:p>
            <a:pPr marL="342900" indent="-342900" algn="just">
              <a:buFont typeface="Wingdings" pitchFamily="2" charset="2"/>
              <a:buChar char="v"/>
            </a:pPr>
            <a:r>
              <a:rPr lang="en-US" sz="2400" dirty="0" smtClean="0">
                <a:solidFill>
                  <a:srgbClr val="0070C0"/>
                </a:solidFill>
                <a:latin typeface="Times New Roman" pitchFamily="18" charset="0"/>
                <a:cs typeface="Times New Roman" pitchFamily="18" charset="0"/>
              </a:rPr>
              <a:t>At </a:t>
            </a:r>
            <a:r>
              <a:rPr lang="en-US" sz="2400" dirty="0">
                <a:solidFill>
                  <a:srgbClr val="0070C0"/>
                </a:solidFill>
                <a:latin typeface="Times New Roman" pitchFamily="18" charset="0"/>
                <a:cs typeface="Times New Roman" pitchFamily="18" charset="0"/>
              </a:rPr>
              <a:t>the formal level, citizenship simply denotes to the network of relationships between the State and the citizen. </a:t>
            </a:r>
            <a:endParaRPr lang="en-US" sz="2400" dirty="0" smtClean="0">
              <a:solidFill>
                <a:srgbClr val="0070C0"/>
              </a:solidFill>
              <a:latin typeface="Times New Roman" pitchFamily="18" charset="0"/>
              <a:cs typeface="Times New Roman" pitchFamily="18" charset="0"/>
            </a:endParaRPr>
          </a:p>
          <a:p>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51733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0060" y="723991"/>
            <a:ext cx="9005978" cy="6001643"/>
          </a:xfrm>
          <a:prstGeom prst="rect">
            <a:avLst/>
          </a:prstGeom>
        </p:spPr>
        <p:txBody>
          <a:bodyPr wrap="square">
            <a:spAutoFit/>
          </a:bodyPr>
          <a:lstStyle/>
          <a:p>
            <a:pPr marL="342900" indent="-342900" algn="just">
              <a:buFont typeface="Wingdings" pitchFamily="2" charset="2"/>
              <a:buChar char="v"/>
            </a:pPr>
            <a:r>
              <a:rPr lang="en-US" sz="2400" dirty="0">
                <a:latin typeface="Times New Roman" pitchFamily="18" charset="0"/>
                <a:cs typeface="Times New Roman" pitchFamily="18" charset="0"/>
              </a:rPr>
              <a:t>As such, citizenship refers to the rules regulating the legal/formal relations between the State and the individual with respect to the acquisition and loss of a given country‘s nationality. </a:t>
            </a:r>
          </a:p>
          <a:p>
            <a:pPr marL="342900" indent="-342900" algn="just">
              <a:buFont typeface="Wingdings" pitchFamily="2" charset="2"/>
              <a:buChar char="v"/>
            </a:pPr>
            <a:r>
              <a:rPr lang="en-US" sz="2400" dirty="0" smtClean="0">
                <a:latin typeface="Times New Roman" pitchFamily="18" charset="0"/>
                <a:cs typeface="Times New Roman" pitchFamily="18" charset="0"/>
              </a:rPr>
              <a:t>Generally</a:t>
            </a:r>
            <a:r>
              <a:rPr lang="en-US" sz="2400" dirty="0">
                <a:latin typeface="Times New Roman" pitchFamily="18" charset="0"/>
                <a:cs typeface="Times New Roman" pitchFamily="18" charset="0"/>
              </a:rPr>
              <a:t>, the concept of citizenship varies from society to society, depending on the place, the historical moment and political organization. </a:t>
            </a:r>
            <a:endParaRPr lang="en-US" sz="2400" dirty="0" smtClean="0">
              <a:latin typeface="Times New Roman" pitchFamily="18" charset="0"/>
              <a:cs typeface="Times New Roman" pitchFamily="18" charset="0"/>
            </a:endParaRPr>
          </a:p>
          <a:p>
            <a:pPr marL="342900" indent="-342900" algn="just">
              <a:buFont typeface="Wingdings" pitchFamily="2" charset="2"/>
              <a:buChar char="v"/>
            </a:pPr>
            <a:r>
              <a:rPr lang="en-US" sz="2400" dirty="0" smtClean="0">
                <a:latin typeface="Times New Roman" pitchFamily="18" charset="0"/>
                <a:cs typeface="Times New Roman" pitchFamily="18" charset="0"/>
              </a:rPr>
              <a:t>Although </a:t>
            </a:r>
            <a:r>
              <a:rPr lang="en-US" sz="2400" dirty="0">
                <a:latin typeface="Times New Roman" pitchFamily="18" charset="0"/>
                <a:cs typeface="Times New Roman" pitchFamily="18" charset="0"/>
              </a:rPr>
              <a:t>differences may exist, there are common elements such as </a:t>
            </a:r>
            <a:r>
              <a:rPr lang="en-US" sz="2400" u="sng" dirty="0">
                <a:solidFill>
                  <a:srgbClr val="FF0000"/>
                </a:solidFill>
                <a:latin typeface="Times New Roman" pitchFamily="18" charset="0"/>
                <a:cs typeface="Times New Roman" pitchFamily="18" charset="0"/>
              </a:rPr>
              <a:t>rights, duties, belonging, identity and participation </a:t>
            </a:r>
            <a:r>
              <a:rPr lang="en-US" sz="2400" dirty="0">
                <a:latin typeface="Times New Roman" pitchFamily="18" charset="0"/>
                <a:cs typeface="Times New Roman" pitchFamily="18" charset="0"/>
              </a:rPr>
              <a:t>one can find in definitions of the term</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marL="514350" indent="-514350">
              <a:buAutoNum type="romanLcParenR"/>
            </a:pPr>
            <a:r>
              <a:rPr lang="en-US" sz="2400" b="1" i="1" dirty="0">
                <a:latin typeface="Times New Roman" pitchFamily="18" charset="0"/>
                <a:cs typeface="Times New Roman" pitchFamily="18" charset="0"/>
              </a:rPr>
              <a:t>Citizenship as a Status of Rights</a:t>
            </a:r>
          </a:p>
          <a:p>
            <a:pPr marL="342900" indent="-342900" algn="just">
              <a:buFont typeface="Arial" pitchFamily="34" charset="0"/>
              <a:buChar char="•"/>
            </a:pPr>
            <a:r>
              <a:rPr lang="en-US" sz="2400" dirty="0">
                <a:latin typeface="Times New Roman" pitchFamily="18" charset="0"/>
                <a:cs typeface="Times New Roman" pitchFamily="18" charset="0"/>
              </a:rPr>
              <a:t>Marshall 1998, distinguishes </a:t>
            </a:r>
            <a:r>
              <a:rPr lang="en-US" sz="2400" u="sng" dirty="0">
                <a:latin typeface="Times New Roman" pitchFamily="18" charset="0"/>
                <a:cs typeface="Times New Roman" pitchFamily="18" charset="0"/>
              </a:rPr>
              <a:t>three types of rights</a:t>
            </a:r>
            <a:r>
              <a:rPr lang="en-US" sz="2400" u="sng" dirty="0">
                <a:solidFill>
                  <a:srgbClr val="0070C0"/>
                </a:solidFill>
                <a:latin typeface="Times New Roman" pitchFamily="18" charset="0"/>
                <a:cs typeface="Times New Roman" pitchFamily="18" charset="0"/>
              </a:rPr>
              <a:t> </a:t>
            </a:r>
            <a:r>
              <a:rPr lang="en-US" sz="2400" dirty="0">
                <a:latin typeface="Times New Roman" pitchFamily="18" charset="0"/>
                <a:cs typeface="Times New Roman" pitchFamily="18" charset="0"/>
              </a:rPr>
              <a:t>that historically have been established in succession</a:t>
            </a:r>
            <a:r>
              <a:rPr lang="en-US" sz="2400" dirty="0" smtClean="0">
                <a:latin typeface="Times New Roman" pitchFamily="18" charset="0"/>
                <a:cs typeface="Times New Roman" pitchFamily="18" charset="0"/>
              </a:rPr>
              <a:t>: </a:t>
            </a:r>
            <a:r>
              <a:rPr lang="en-US" sz="2400" i="1" dirty="0">
                <a:solidFill>
                  <a:srgbClr val="FF0000"/>
                </a:solidFill>
                <a:latin typeface="Times New Roman" pitchFamily="18" charset="0"/>
                <a:cs typeface="Times New Roman" pitchFamily="18" charset="0"/>
              </a:rPr>
              <a:t>the civil(legal) </a:t>
            </a:r>
            <a:r>
              <a:rPr lang="en-US" sz="2400" dirty="0">
                <a:latin typeface="Times New Roman" pitchFamily="18" charset="0"/>
                <a:cs typeface="Times New Roman" pitchFamily="18" charset="0"/>
              </a:rPr>
              <a:t>– ‘the rights necessary for the development of individual liberty’; </a:t>
            </a:r>
            <a:r>
              <a:rPr lang="en-US" sz="2400" i="1" dirty="0">
                <a:solidFill>
                  <a:srgbClr val="FF0000"/>
                </a:solidFill>
                <a:latin typeface="Times New Roman" pitchFamily="18" charset="0"/>
                <a:cs typeface="Times New Roman" pitchFamily="18" charset="0"/>
              </a:rPr>
              <a:t>political</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 ‘the right to participate in the exercise of political power, as an elected member or as a voter</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3400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5721" y="806440"/>
            <a:ext cx="9437298" cy="6001643"/>
          </a:xfrm>
          <a:prstGeom prst="rect">
            <a:avLst/>
          </a:prstGeom>
        </p:spPr>
        <p:txBody>
          <a:bodyPr wrap="square">
            <a:spAutoFit/>
          </a:bodyPr>
          <a:lstStyle/>
          <a:p>
            <a:pPr algn="just"/>
            <a:r>
              <a:rPr lang="en-US" sz="2400" dirty="0">
                <a:latin typeface="Times New Roman" pitchFamily="18" charset="0"/>
                <a:cs typeface="Times New Roman" pitchFamily="18" charset="0"/>
              </a:rPr>
              <a:t>and </a:t>
            </a:r>
            <a:r>
              <a:rPr lang="en-US" sz="2400" i="1" dirty="0">
                <a:solidFill>
                  <a:srgbClr val="FF0000"/>
                </a:solidFill>
                <a:latin typeface="Times New Roman" pitchFamily="18" charset="0"/>
                <a:cs typeface="Times New Roman" pitchFamily="18" charset="0"/>
              </a:rPr>
              <a:t>social rights </a:t>
            </a:r>
            <a:r>
              <a:rPr lang="en-US" sz="2400" dirty="0">
                <a:latin typeface="Times New Roman" pitchFamily="18" charset="0"/>
                <a:cs typeface="Times New Roman" pitchFamily="18" charset="0"/>
              </a:rPr>
              <a:t>– ‘are those that guarantee the right to public safety, health, the right to education, etc., that is the right to a decent life’. Citizenship as a status accords a range of rights and obligations. That is why; Jones and </a:t>
            </a:r>
            <a:r>
              <a:rPr lang="en-US" sz="2400" dirty="0" err="1">
                <a:latin typeface="Times New Roman" pitchFamily="18" charset="0"/>
                <a:cs typeface="Times New Roman" pitchFamily="18" charset="0"/>
              </a:rPr>
              <a:t>Gaventa</a:t>
            </a:r>
            <a:r>
              <a:rPr lang="en-US" sz="2400" dirty="0">
                <a:latin typeface="Times New Roman" pitchFamily="18" charset="0"/>
                <a:cs typeface="Times New Roman" pitchFamily="18" charset="0"/>
              </a:rPr>
              <a:t> (2002) assert that rights and obligations lie at the heart of the language of citizenship. </a:t>
            </a:r>
            <a:r>
              <a:rPr lang="en-US" sz="2400" dirty="0" err="1">
                <a:latin typeface="Times New Roman" pitchFamily="18" charset="0"/>
                <a:cs typeface="Times New Roman" pitchFamily="18" charset="0"/>
              </a:rPr>
              <a:t>Hohfeld</a:t>
            </a:r>
            <a:r>
              <a:rPr lang="en-US" sz="2400" dirty="0">
                <a:latin typeface="Times New Roman" pitchFamily="18" charset="0"/>
                <a:cs typeface="Times New Roman" pitchFamily="18" charset="0"/>
              </a:rPr>
              <a:t> (1978) discovered four components of rights known as ‘</a:t>
            </a:r>
            <a:r>
              <a:rPr lang="en-US" sz="2400" dirty="0">
                <a:solidFill>
                  <a:srgbClr val="FF0000"/>
                </a:solidFill>
                <a:latin typeface="Times New Roman" pitchFamily="18" charset="0"/>
                <a:cs typeface="Times New Roman" pitchFamily="18" charset="0"/>
              </a:rPr>
              <a:t>the </a:t>
            </a:r>
            <a:r>
              <a:rPr lang="en-US" sz="2400" dirty="0" err="1">
                <a:solidFill>
                  <a:srgbClr val="FF0000"/>
                </a:solidFill>
                <a:latin typeface="Times New Roman" pitchFamily="18" charset="0"/>
                <a:cs typeface="Times New Roman" pitchFamily="18" charset="0"/>
              </a:rPr>
              <a:t>Hohfeldian</a:t>
            </a:r>
            <a:r>
              <a:rPr lang="en-US" sz="2400" dirty="0">
                <a:solidFill>
                  <a:srgbClr val="FF0000"/>
                </a:solidFill>
                <a:latin typeface="Times New Roman" pitchFamily="18" charset="0"/>
                <a:cs typeface="Times New Roman" pitchFamily="18" charset="0"/>
              </a:rPr>
              <a:t> incidents’ namely, </a:t>
            </a:r>
            <a:r>
              <a:rPr lang="en-US" sz="2400" i="1" u="sng" dirty="0">
                <a:solidFill>
                  <a:srgbClr val="FF0000"/>
                </a:solidFill>
                <a:latin typeface="Times New Roman" pitchFamily="18" charset="0"/>
                <a:cs typeface="Times New Roman" pitchFamily="18" charset="0"/>
              </a:rPr>
              <a:t>liberty (privilege), claim, power and immunity</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a:p>
            <a:pPr marL="457200" indent="-457200" algn="just">
              <a:buAutoNum type="alphaLcParenR"/>
            </a:pPr>
            <a:r>
              <a:rPr lang="en-US" sz="2400" b="1" i="1" dirty="0" smtClean="0">
                <a:solidFill>
                  <a:srgbClr val="0070C0"/>
                </a:solidFill>
                <a:latin typeface="Times New Roman" pitchFamily="18" charset="0"/>
                <a:cs typeface="Times New Roman" pitchFamily="18" charset="0"/>
              </a:rPr>
              <a:t>Liberty </a:t>
            </a:r>
            <a:r>
              <a:rPr lang="en-US" sz="2400" b="1" i="1" dirty="0">
                <a:solidFill>
                  <a:srgbClr val="0070C0"/>
                </a:solidFill>
                <a:latin typeface="Times New Roman" pitchFamily="18" charset="0"/>
                <a:cs typeface="Times New Roman" pitchFamily="18" charset="0"/>
              </a:rPr>
              <a:t>Right</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is a freedom given for the </a:t>
            </a:r>
            <a:r>
              <a:rPr lang="en-US" sz="2400" dirty="0">
                <a:solidFill>
                  <a:srgbClr val="FF0000"/>
                </a:solidFill>
                <a:latin typeface="Times New Roman" pitchFamily="18" charset="0"/>
                <a:cs typeface="Times New Roman" pitchFamily="18" charset="0"/>
              </a:rPr>
              <a:t>right-holder to do something and there are no obligations on other parties to do or not to do anything to aid the bearer </a:t>
            </a:r>
            <a:r>
              <a:rPr lang="en-US" sz="2400" dirty="0">
                <a:latin typeface="Times New Roman" pitchFamily="18" charset="0"/>
                <a:cs typeface="Times New Roman" pitchFamily="18" charset="0"/>
              </a:rPr>
              <a:t>to enjoy such rights</a:t>
            </a:r>
            <a:r>
              <a:rPr lang="en-US" sz="2400" i="1" dirty="0" smtClean="0">
                <a:latin typeface="Times New Roman" pitchFamily="18" charset="0"/>
                <a:cs typeface="Times New Roman" pitchFamily="18" charset="0"/>
              </a:rPr>
              <a:t>.</a:t>
            </a:r>
          </a:p>
          <a:p>
            <a:pPr marL="457200" indent="-457200" algn="just">
              <a:buFontTx/>
              <a:buAutoNum type="alphaLcParenR"/>
            </a:pPr>
            <a:r>
              <a:rPr lang="en-US" sz="2400" b="1" i="1" dirty="0" smtClean="0">
                <a:solidFill>
                  <a:srgbClr val="0070C0"/>
                </a:solidFill>
                <a:latin typeface="Times New Roman" pitchFamily="18" charset="0"/>
                <a:cs typeface="Times New Roman" pitchFamily="18" charset="0"/>
              </a:rPr>
              <a:t> </a:t>
            </a:r>
            <a:r>
              <a:rPr lang="en-US" sz="2400" b="1" i="1" dirty="0">
                <a:solidFill>
                  <a:srgbClr val="0070C0"/>
                </a:solidFill>
                <a:latin typeface="Times New Roman" pitchFamily="18" charset="0"/>
                <a:cs typeface="Times New Roman" pitchFamily="18" charset="0"/>
              </a:rPr>
              <a:t>Claim Rights</a:t>
            </a:r>
            <a:r>
              <a:rPr lang="en-US" sz="2400" dirty="0">
                <a:solidFill>
                  <a:srgbClr val="0070C0"/>
                </a:solidFill>
                <a:latin typeface="Times New Roman" pitchFamily="18" charset="0"/>
                <a:cs typeface="Times New Roman" pitchFamily="18" charset="0"/>
              </a:rPr>
              <a:t>: </a:t>
            </a:r>
            <a:r>
              <a:rPr lang="en-US" sz="2400" dirty="0">
                <a:latin typeface="Times New Roman" pitchFamily="18" charset="0"/>
                <a:cs typeface="Times New Roman" pitchFamily="18" charset="0"/>
              </a:rPr>
              <a:t>are the inverse of liberty rights since it entails </a:t>
            </a:r>
            <a:r>
              <a:rPr lang="en-US" sz="2400" dirty="0">
                <a:solidFill>
                  <a:srgbClr val="FF0000"/>
                </a:solidFill>
                <a:latin typeface="Times New Roman" pitchFamily="18" charset="0"/>
                <a:cs typeface="Times New Roman" pitchFamily="18" charset="0"/>
              </a:rPr>
              <a:t>responsibility upon another person or body</a:t>
            </a:r>
            <a:r>
              <a:rPr lang="en-US" sz="2400" dirty="0">
                <a:latin typeface="Times New Roman" pitchFamily="18" charset="0"/>
                <a:cs typeface="Times New Roman" pitchFamily="18" charset="0"/>
              </a:rPr>
              <a:t>. The duty bearer has to accomplish something that is indispensable for right holders to enjoy the claim rights. </a:t>
            </a:r>
            <a:r>
              <a:rPr lang="en-US" sz="2400" dirty="0">
                <a:solidFill>
                  <a:srgbClr val="0070C0"/>
                </a:solidFill>
                <a:latin typeface="Times New Roman" pitchFamily="18" charset="0"/>
                <a:cs typeface="Times New Roman" pitchFamily="18" charset="0"/>
              </a:rPr>
              <a:t>That is, there must be somebody who is there to do or refrain from doing something to/for the claim holder.</a:t>
            </a:r>
          </a:p>
          <a:p>
            <a:pPr marL="457200" indent="-457200" algn="just">
              <a:buAutoNum type="alphaLcParenR"/>
            </a:pP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957177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3193" y="1024008"/>
            <a:ext cx="9471804" cy="5632311"/>
          </a:xfrm>
          <a:prstGeom prst="rect">
            <a:avLst/>
          </a:prstGeom>
        </p:spPr>
        <p:txBody>
          <a:bodyPr wrap="square">
            <a:spAutoFit/>
          </a:bodyPr>
          <a:lstStyle/>
          <a:p>
            <a:pPr algn="just"/>
            <a:r>
              <a:rPr lang="en-US" sz="2400" b="1" i="1" dirty="0">
                <a:solidFill>
                  <a:srgbClr val="0070C0"/>
                </a:solidFill>
                <a:latin typeface="Times New Roman" pitchFamily="18" charset="0"/>
                <a:cs typeface="Times New Roman" pitchFamily="18" charset="0"/>
              </a:rPr>
              <a:t>c) Powers Rights</a:t>
            </a:r>
            <a:r>
              <a:rPr lang="en-US" sz="2400" dirty="0">
                <a:solidFill>
                  <a:srgbClr val="0070C0"/>
                </a:solidFill>
                <a:latin typeface="Times New Roman" pitchFamily="18" charset="0"/>
                <a:cs typeface="Times New Roman" pitchFamily="18" charset="0"/>
              </a:rPr>
              <a:t>: </a:t>
            </a:r>
            <a:r>
              <a:rPr lang="en-US" sz="2400" dirty="0">
                <a:latin typeface="Times New Roman" pitchFamily="18" charset="0"/>
                <a:cs typeface="Times New Roman" pitchFamily="18" charset="0"/>
              </a:rPr>
              <a:t>are rights regarding the modification of first-order rights. </a:t>
            </a:r>
            <a:r>
              <a:rPr lang="en-US" sz="2400" dirty="0">
                <a:solidFill>
                  <a:srgbClr val="FF0000"/>
                </a:solidFill>
                <a:latin typeface="Times New Roman" pitchFamily="18" charset="0"/>
                <a:cs typeface="Times New Roman" pitchFamily="18" charset="0"/>
              </a:rPr>
              <a:t>They are cooperative controls that are imposed on others. The holder of a power, be it a government or a citizen, can change or cancel other people and his/her own entitlements. </a:t>
            </a:r>
          </a:p>
          <a:p>
            <a:pPr algn="just"/>
            <a:r>
              <a:rPr lang="en-US" sz="2400" b="1" i="1" dirty="0">
                <a:solidFill>
                  <a:srgbClr val="0070C0"/>
                </a:solidFill>
                <a:latin typeface="Times New Roman" pitchFamily="18" charset="0"/>
                <a:cs typeface="Times New Roman" pitchFamily="18" charset="0"/>
              </a:rPr>
              <a:t>d) Immunity Rights: </a:t>
            </a:r>
            <a:r>
              <a:rPr lang="en-US" sz="2400" dirty="0">
                <a:latin typeface="Times New Roman" pitchFamily="18" charset="0"/>
                <a:cs typeface="Times New Roman" pitchFamily="18" charset="0"/>
              </a:rPr>
              <a:t>allow bearers escape from controls and thus they are the opposite of power rights. </a:t>
            </a:r>
            <a:r>
              <a:rPr lang="en-US" sz="2400" dirty="0">
                <a:solidFill>
                  <a:srgbClr val="FF0000"/>
                </a:solidFill>
                <a:latin typeface="Times New Roman" pitchFamily="18" charset="0"/>
                <a:cs typeface="Times New Roman" pitchFamily="18" charset="0"/>
              </a:rPr>
              <a:t>Immunity rights entail the absence of a power in other party to alter the right-holder’s normative situation in some way</a:t>
            </a:r>
            <a:r>
              <a:rPr lang="en-US" sz="2400" dirty="0" smtClean="0">
                <a:solidFill>
                  <a:srgbClr val="FF0000"/>
                </a:solidFill>
                <a:latin typeface="Times New Roman" pitchFamily="18" charset="0"/>
                <a:cs typeface="Times New Roman" pitchFamily="18" charset="0"/>
              </a:rPr>
              <a:t>.</a:t>
            </a:r>
          </a:p>
          <a:p>
            <a:pPr algn="just"/>
            <a:r>
              <a:rPr lang="en-US" sz="2400" dirty="0" smtClean="0">
                <a:solidFill>
                  <a:srgbClr val="FF0000"/>
                </a:solidFill>
                <a:latin typeface="Times New Roman" pitchFamily="18" charset="0"/>
                <a:cs typeface="Times New Roman" pitchFamily="18" charset="0"/>
              </a:rPr>
              <a:t> </a:t>
            </a:r>
          </a:p>
          <a:p>
            <a:pPr algn="just"/>
            <a:r>
              <a:rPr lang="en-US" sz="2400" b="1" i="1" dirty="0">
                <a:latin typeface="Times New Roman" pitchFamily="18" charset="0"/>
                <a:cs typeface="Times New Roman" pitchFamily="18" charset="0"/>
              </a:rPr>
              <a:t>ii) Membership and Identity</a:t>
            </a:r>
            <a:r>
              <a:rPr lang="en-US" sz="2400" dirty="0" smtClean="0">
                <a:latin typeface="Times New Roman" pitchFamily="18" charset="0"/>
                <a:cs typeface="Times New Roman" pitchFamily="18" charset="0"/>
              </a:rPr>
              <a:t>:</a:t>
            </a:r>
          </a:p>
          <a:p>
            <a:pPr marL="342900" indent="-342900" algn="just">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Citizenship is associated with membership of a political community, which  implies  integration  into  that  community  with  a  specific  identity  that  is  common  to  all members who belongs to it. </a:t>
            </a: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criteria for membership have been linked </a:t>
            </a:r>
            <a:r>
              <a:rPr lang="en-US" sz="2400" dirty="0">
                <a:solidFill>
                  <a:srgbClr val="FF0000"/>
                </a:solidFill>
                <a:latin typeface="Times New Roman" pitchFamily="18" charset="0"/>
                <a:cs typeface="Times New Roman" pitchFamily="18" charset="0"/>
              </a:rPr>
              <a:t>to shared territory, common culture, ethnic characteristics, history, etc.</a:t>
            </a:r>
          </a:p>
          <a:p>
            <a:pPr algn="just"/>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02803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8301" y="1151974"/>
            <a:ext cx="9463178" cy="4893647"/>
          </a:xfrm>
          <a:prstGeom prst="rect">
            <a:avLst/>
          </a:prstGeom>
        </p:spPr>
        <p:txBody>
          <a:bodyPr wrap="square">
            <a:spAutoFit/>
          </a:bodyPr>
          <a:lstStyle/>
          <a:p>
            <a:pPr algn="just"/>
            <a:r>
              <a:rPr lang="en-US" sz="2400" b="1" i="1" dirty="0">
                <a:latin typeface="Times New Roman" pitchFamily="18" charset="0"/>
                <a:cs typeface="Times New Roman" pitchFamily="18" charset="0"/>
              </a:rPr>
              <a:t>iii) Participation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buFont typeface="Wingdings" pitchFamily="2" charset="2"/>
              <a:buChar char="ü"/>
            </a:pPr>
            <a:r>
              <a:rPr lang="en-US" sz="2400" dirty="0" smtClean="0">
                <a:latin typeface="Times New Roman" pitchFamily="18" charset="0"/>
                <a:cs typeface="Times New Roman" pitchFamily="18" charset="0"/>
              </a:rPr>
              <a:t>Participation </a:t>
            </a:r>
            <a:r>
              <a:rPr lang="en-US" sz="2400" dirty="0">
                <a:latin typeface="Times New Roman" pitchFamily="18" charset="0"/>
                <a:cs typeface="Times New Roman" pitchFamily="18" charset="0"/>
              </a:rPr>
              <a:t>occupies a key position in citizenship. </a:t>
            </a:r>
            <a:endParaRPr lang="en-US" sz="2400" dirty="0" smtClean="0">
              <a:latin typeface="Times New Roman" pitchFamily="18" charset="0"/>
              <a:cs typeface="Times New Roman" pitchFamily="18" charset="0"/>
            </a:endParaRPr>
          </a:p>
          <a:p>
            <a:pPr marL="342900" indent="-342900" algn="just">
              <a:buFont typeface="Wingdings" pitchFamily="2" charset="2"/>
              <a:buChar char="ü"/>
            </a:pPr>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are two approaches in this regard; </a:t>
            </a:r>
            <a:r>
              <a:rPr lang="en-US" sz="2400" i="1" u="sng" dirty="0">
                <a:solidFill>
                  <a:srgbClr val="FF0000"/>
                </a:solidFill>
                <a:latin typeface="Times New Roman" pitchFamily="18" charset="0"/>
                <a:cs typeface="Times New Roman" pitchFamily="18" charset="0"/>
              </a:rPr>
              <a:t>A minimalist </a:t>
            </a:r>
            <a:r>
              <a:rPr lang="en-US" sz="2400" dirty="0">
                <a:latin typeface="Times New Roman" pitchFamily="18" charset="0"/>
                <a:cs typeface="Times New Roman" pitchFamily="18" charset="0"/>
              </a:rPr>
              <a:t>approach to citizenship characterized by a kind  of  basic  passive  compliance  with  the  rules  of  a  particular  community/State,  while  </a:t>
            </a:r>
            <a:r>
              <a:rPr lang="en-US" sz="2400" i="1" u="sng" dirty="0">
                <a:solidFill>
                  <a:srgbClr val="FF0000"/>
                </a:solidFill>
                <a:latin typeface="Times New Roman" pitchFamily="18" charset="0"/>
                <a:cs typeface="Times New Roman" pitchFamily="18" charset="0"/>
              </a:rPr>
              <a:t>the maximalist </a:t>
            </a:r>
            <a:r>
              <a:rPr lang="en-US" sz="2400" dirty="0">
                <a:latin typeface="Times New Roman" pitchFamily="18" charset="0"/>
                <a:cs typeface="Times New Roman" pitchFamily="18" charset="0"/>
              </a:rPr>
              <a:t>approach imply active, broad participation of citizens engagement in the State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iv) Inclusion and Exclusion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Foreigners </a:t>
            </a:r>
            <a:r>
              <a:rPr lang="en-US" sz="2400" dirty="0">
                <a:latin typeface="Times New Roman" pitchFamily="18" charset="0"/>
                <a:cs typeface="Times New Roman" pitchFamily="18" charset="0"/>
              </a:rPr>
              <a:t>have the likelihood of staying in the territorial administration of Ethiopia as far as they have authorized visas.  </a:t>
            </a: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aliens, therefore, have rights just like the Ethiopian citizens such as the right to life, movement, and protection of the law.</a:t>
            </a:r>
          </a:p>
        </p:txBody>
      </p:sp>
    </p:spTree>
    <p:extLst>
      <p:ext uri="{BB962C8B-B14F-4D97-AF65-F5344CB8AC3E}">
        <p14:creationId xmlns:p14="http://schemas.microsoft.com/office/powerpoint/2010/main" val="10872672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1984" y="979446"/>
            <a:ext cx="9126747" cy="4154984"/>
          </a:xfrm>
          <a:prstGeom prst="rect">
            <a:avLst/>
          </a:prstGeom>
        </p:spPr>
        <p:txBody>
          <a:bodyPr wrap="square">
            <a:spAutoFit/>
          </a:bodyPr>
          <a:lstStyle/>
          <a:p>
            <a:pPr marL="342900" indent="-342900" algn="just">
              <a:buFont typeface="Arial" pitchFamily="34" charset="0"/>
              <a:buChar char="•"/>
            </a:pPr>
            <a:r>
              <a:rPr lang="en-US" sz="2400" dirty="0">
                <a:solidFill>
                  <a:srgbClr val="0070C0"/>
                </a:solidFill>
                <a:latin typeface="Times New Roman" pitchFamily="18" charset="0"/>
                <a:cs typeface="Times New Roman" pitchFamily="18" charset="0"/>
              </a:rPr>
              <a:t>Additionally, there are  also  responsibilities  shared  by  both  the  non-citizens  and  citizens  domiciled  in  Ethiopia particularly in respecting the laws of the country. </a:t>
            </a:r>
            <a:endParaRPr lang="en-US" sz="2400" dirty="0" smtClean="0">
              <a:solidFill>
                <a:srgbClr val="0070C0"/>
              </a:solidFill>
              <a:latin typeface="Times New Roman" pitchFamily="18" charset="0"/>
              <a:cs typeface="Times New Roman" pitchFamily="18" charset="0"/>
            </a:endParaRPr>
          </a:p>
          <a:p>
            <a:pPr marL="342900" indent="-342900" algn="just">
              <a:buFont typeface="Arial" pitchFamily="34" charset="0"/>
              <a:buChar char="•"/>
            </a:pPr>
            <a:r>
              <a:rPr lang="en-US" sz="2400" dirty="0" smtClean="0">
                <a:solidFill>
                  <a:srgbClr val="0070C0"/>
                </a:solidFill>
                <a:latin typeface="Times New Roman" pitchFamily="18" charset="0"/>
                <a:cs typeface="Times New Roman" pitchFamily="18" charset="0"/>
              </a:rPr>
              <a:t>However</a:t>
            </a:r>
            <a:r>
              <a:rPr lang="en-US" sz="2400" dirty="0">
                <a:solidFill>
                  <a:srgbClr val="0070C0"/>
                </a:solidFill>
                <a:latin typeface="Times New Roman" pitchFamily="18" charset="0"/>
                <a:cs typeface="Times New Roman" pitchFamily="18" charset="0"/>
              </a:rPr>
              <a:t>, citizens are fundamentally different from aliens in enjoying privileges and shouldering responsibilities. </a:t>
            </a:r>
            <a:endParaRPr lang="en-US" sz="2400" dirty="0" smtClean="0">
              <a:solidFill>
                <a:srgbClr val="0070C0"/>
              </a:solidFill>
              <a:latin typeface="Times New Roman" pitchFamily="18" charset="0"/>
              <a:cs typeface="Times New Roman" pitchFamily="18" charset="0"/>
            </a:endParaRPr>
          </a:p>
          <a:p>
            <a:pPr marL="342900" indent="-342900" algn="just">
              <a:buFont typeface="Arial" pitchFamily="34" charset="0"/>
              <a:buChar char="•"/>
            </a:pPr>
            <a:r>
              <a:rPr lang="en-US" sz="2400" dirty="0" smtClean="0">
                <a:solidFill>
                  <a:srgbClr val="0070C0"/>
                </a:solidFill>
                <a:latin typeface="Times New Roman" pitchFamily="18" charset="0"/>
                <a:cs typeface="Times New Roman" pitchFamily="18" charset="0"/>
              </a:rPr>
              <a:t>There </a:t>
            </a:r>
            <a:r>
              <a:rPr lang="en-US" sz="2400" dirty="0">
                <a:solidFill>
                  <a:srgbClr val="0070C0"/>
                </a:solidFill>
                <a:latin typeface="Times New Roman" pitchFamily="18" charset="0"/>
                <a:cs typeface="Times New Roman" pitchFamily="18" charset="0"/>
              </a:rPr>
              <a:t>are some political and economic rights that are reserved to and duties to be discharged by citizens only. </a:t>
            </a:r>
            <a:endParaRPr lang="en-US" sz="2400" dirty="0" smtClean="0">
              <a:solidFill>
                <a:srgbClr val="0070C0"/>
              </a:solidFill>
              <a:latin typeface="Times New Roman" pitchFamily="18" charset="0"/>
              <a:cs typeface="Times New Roman" pitchFamily="18" charset="0"/>
            </a:endParaRPr>
          </a:p>
          <a:p>
            <a:pPr marL="342900" indent="-342900" algn="just">
              <a:buFont typeface="Arial" pitchFamily="34" charset="0"/>
              <a:buChar char="•"/>
            </a:pPr>
            <a:r>
              <a:rPr lang="en-US" sz="2400" dirty="0" smtClean="0">
                <a:solidFill>
                  <a:srgbClr val="0070C0"/>
                </a:solidFill>
                <a:latin typeface="Times New Roman" pitchFamily="18" charset="0"/>
                <a:cs typeface="Times New Roman" pitchFamily="18" charset="0"/>
              </a:rPr>
              <a:t>For </a:t>
            </a:r>
            <a:r>
              <a:rPr lang="en-US" sz="2400" dirty="0">
                <a:solidFill>
                  <a:srgbClr val="0070C0"/>
                </a:solidFill>
                <a:latin typeface="Times New Roman" pitchFamily="18" charset="0"/>
                <a:cs typeface="Times New Roman" pitchFamily="18" charset="0"/>
              </a:rPr>
              <a:t>instance, an Ethiopian citizen has the right to get access to land, vote and to be elected and get Ethiopian passport. </a:t>
            </a:r>
            <a:endParaRPr lang="en-US" sz="2400" dirty="0" smtClean="0">
              <a:solidFill>
                <a:srgbClr val="0070C0"/>
              </a:solidFill>
              <a:latin typeface="Times New Roman" pitchFamily="18" charset="0"/>
              <a:cs typeface="Times New Roman" pitchFamily="18" charset="0"/>
            </a:endParaRPr>
          </a:p>
          <a:p>
            <a:pPr marL="342900" indent="-342900" algn="just">
              <a:buFont typeface="Arial" pitchFamily="34" charset="0"/>
              <a:buChar char="•"/>
            </a:pPr>
            <a:r>
              <a:rPr lang="en-US" sz="2400" dirty="0" smtClean="0">
                <a:solidFill>
                  <a:srgbClr val="0070C0"/>
                </a:solidFill>
                <a:latin typeface="Times New Roman" pitchFamily="18" charset="0"/>
                <a:cs typeface="Times New Roman" pitchFamily="18" charset="0"/>
              </a:rPr>
              <a:t>Likewise</a:t>
            </a:r>
            <a:r>
              <a:rPr lang="en-US" sz="2400" dirty="0">
                <a:solidFill>
                  <a:srgbClr val="0070C0"/>
                </a:solidFill>
                <a:latin typeface="Times New Roman" pitchFamily="18" charset="0"/>
                <a:cs typeface="Times New Roman" pitchFamily="18" charset="0"/>
              </a:rPr>
              <a:t>, defending the constitution as well as Ethiopia territory from foreign aggressors are solely the duty of Ethiopian citizens.</a:t>
            </a:r>
          </a:p>
        </p:txBody>
      </p:sp>
    </p:spTree>
    <p:extLst>
      <p:ext uri="{BB962C8B-B14F-4D97-AF65-F5344CB8AC3E}">
        <p14:creationId xmlns:p14="http://schemas.microsoft.com/office/powerpoint/2010/main" val="1244884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2038" y="1028343"/>
            <a:ext cx="9601200" cy="5262979"/>
          </a:xfrm>
          <a:prstGeom prst="rect">
            <a:avLst/>
          </a:prstGeom>
        </p:spPr>
        <p:txBody>
          <a:bodyPr wrap="square">
            <a:spAutoFit/>
          </a:bodyPr>
          <a:lstStyle/>
          <a:p>
            <a:pPr algn="just"/>
            <a:r>
              <a:rPr lang="en-US" sz="2400" b="1" dirty="0">
                <a:latin typeface="Times New Roman" pitchFamily="18" charset="0"/>
                <a:cs typeface="Times New Roman" pitchFamily="18" charset="0"/>
              </a:rPr>
              <a:t>Theorizing Citizenship</a:t>
            </a:r>
          </a:p>
          <a:p>
            <a:pPr marL="342900" indent="-342900" algn="just">
              <a:buFont typeface="Wingdings" pitchFamily="2" charset="2"/>
              <a:buChar char="ü"/>
            </a:pPr>
            <a:r>
              <a:rPr lang="en-US" sz="2400" dirty="0">
                <a:latin typeface="Times New Roman" pitchFamily="18" charset="0"/>
                <a:cs typeface="Times New Roman" pitchFamily="18" charset="0"/>
              </a:rPr>
              <a:t>Though there are different approaches to citizenship, most contemporary works that address the issue of citizenship speak of the following four approaches: </a:t>
            </a:r>
            <a:r>
              <a:rPr lang="en-US" sz="2400" dirty="0">
                <a:solidFill>
                  <a:srgbClr val="FF0000"/>
                </a:solidFill>
                <a:latin typeface="Times New Roman" pitchFamily="18" charset="0"/>
                <a:cs typeface="Times New Roman" pitchFamily="18" charset="0"/>
              </a:rPr>
              <a:t>liberal, communitarian, republican and multicultural citizenship.</a:t>
            </a:r>
          </a:p>
          <a:p>
            <a:pPr marL="457200" indent="-457200" algn="just">
              <a:buAutoNum type="arabicPeriod"/>
            </a:pPr>
            <a:r>
              <a:rPr lang="en-US" sz="2400" b="1" i="1" dirty="0">
                <a:latin typeface="Times New Roman" pitchFamily="18" charset="0"/>
                <a:cs typeface="Times New Roman" pitchFamily="18" charset="0"/>
              </a:rPr>
              <a:t>Citizenship in Liberal Thought</a:t>
            </a:r>
          </a:p>
          <a:p>
            <a:pPr marL="342900" indent="-342900" algn="just">
              <a:buFont typeface="Arial" pitchFamily="34" charset="0"/>
              <a:buChar char="•"/>
            </a:pPr>
            <a:r>
              <a:rPr lang="en-US" sz="2400" dirty="0">
                <a:latin typeface="Times New Roman" pitchFamily="18" charset="0"/>
                <a:cs typeface="Times New Roman" pitchFamily="18" charset="0"/>
              </a:rPr>
              <a:t>Liberal theory of citizenship begins with the individual person (the self). The self exists as the true symbol of liberal theory. </a:t>
            </a:r>
          </a:p>
          <a:p>
            <a:pPr marL="342900" indent="-342900" algn="just">
              <a:buFont typeface="Arial" pitchFamily="34" charset="0"/>
              <a:buChar char="•"/>
            </a:pPr>
            <a:r>
              <a:rPr lang="en-US" sz="2400" dirty="0">
                <a:latin typeface="Times New Roman" pitchFamily="18" charset="0"/>
                <a:cs typeface="Times New Roman" pitchFamily="18" charset="0"/>
              </a:rPr>
              <a:t>Accordingly, it gives a strong emphasis to the individual liberty of the citizen, and rights that adhere to each and every person. </a:t>
            </a:r>
          </a:p>
          <a:p>
            <a:pPr marL="342900" indent="-342900" algn="just">
              <a:buFont typeface="Arial" pitchFamily="34" charset="0"/>
              <a:buChar char="•"/>
            </a:pPr>
            <a:r>
              <a:rPr lang="en-US" sz="2400" dirty="0">
                <a:latin typeface="Times New Roman" pitchFamily="18" charset="0"/>
                <a:cs typeface="Times New Roman" pitchFamily="18" charset="0"/>
              </a:rPr>
              <a:t>Hence, in liberalism the primary political unit as well as the initial focus of all fundamental political inquiry is the individual person.</a:t>
            </a:r>
          </a:p>
          <a:p>
            <a:pPr algn="just"/>
            <a:r>
              <a:rPr lang="en-US" sz="2400" dirty="0">
                <a:latin typeface="Times New Roman" pitchFamily="18" charset="0"/>
                <a:cs typeface="Times New Roman" pitchFamily="18" charset="0"/>
              </a:rPr>
              <a:t>There are </a:t>
            </a:r>
            <a:r>
              <a:rPr lang="en-US" sz="2400" u="sng" dirty="0">
                <a:solidFill>
                  <a:srgbClr val="FF0000"/>
                </a:solidFill>
                <a:latin typeface="Times New Roman" pitchFamily="18" charset="0"/>
                <a:cs typeface="Times New Roman" pitchFamily="18" charset="0"/>
              </a:rPr>
              <a:t>three fundamental principles </a:t>
            </a:r>
            <a:r>
              <a:rPr lang="en-US" sz="2400" dirty="0">
                <a:latin typeface="Times New Roman" pitchFamily="18" charset="0"/>
                <a:cs typeface="Times New Roman" pitchFamily="18" charset="0"/>
              </a:rPr>
              <a:t>which a liberal government must provide and protect are:</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359654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30058" y="845236"/>
            <a:ext cx="9730599" cy="6370975"/>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1</a:t>
            </a:r>
            <a:r>
              <a:rPr lang="en-US" sz="2400" dirty="0">
                <a:solidFill>
                  <a:srgbClr val="FF0000"/>
                </a:solidFill>
                <a:latin typeface="Times New Roman" pitchFamily="18" charset="0"/>
                <a:cs typeface="Times New Roman" pitchFamily="18" charset="0"/>
              </a:rPr>
              <a:t>) equality</a:t>
            </a:r>
          </a:p>
          <a:p>
            <a:pPr algn="just"/>
            <a:r>
              <a:rPr lang="en-US" sz="2400" dirty="0">
                <a:solidFill>
                  <a:srgbClr val="FF0000"/>
                </a:solidFill>
                <a:latin typeface="Times New Roman" pitchFamily="18" charset="0"/>
                <a:cs typeface="Times New Roman" pitchFamily="18" charset="0"/>
              </a:rPr>
              <a:t>                                (2) due process</a:t>
            </a:r>
          </a:p>
          <a:p>
            <a:pPr algn="just"/>
            <a:r>
              <a:rPr lang="en-US" sz="2400" dirty="0">
                <a:solidFill>
                  <a:srgbClr val="FF0000"/>
                </a:solidFill>
                <a:latin typeface="Times New Roman" pitchFamily="18" charset="0"/>
                <a:cs typeface="Times New Roman" pitchFamily="18" charset="0"/>
              </a:rPr>
              <a:t>                                (3) mutual consent </a:t>
            </a:r>
            <a:endParaRPr lang="en-US" sz="2400" dirty="0" smtClean="0">
              <a:solidFill>
                <a:srgbClr val="FF0000"/>
              </a:solidFill>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2. Citizenship in Communitarian Thought</a:t>
            </a:r>
          </a:p>
          <a:p>
            <a:pPr marL="342900" indent="-342900" algn="just">
              <a:buFont typeface="Arial" pitchFamily="34" charset="0"/>
              <a:buChar char="•"/>
            </a:pPr>
            <a:r>
              <a:rPr lang="en-US" sz="2400" dirty="0">
                <a:solidFill>
                  <a:srgbClr val="0070C0"/>
                </a:solidFill>
                <a:latin typeface="Times New Roman" pitchFamily="18" charset="0"/>
                <a:cs typeface="Times New Roman" pitchFamily="18" charset="0"/>
              </a:rPr>
              <a:t>The debate on citizenship as the expression of community revived with the emergence of communitarianism since the </a:t>
            </a:r>
            <a:r>
              <a:rPr lang="en-US" sz="2400" dirty="0" smtClean="0">
                <a:solidFill>
                  <a:srgbClr val="0070C0"/>
                </a:solidFill>
                <a:latin typeface="Times New Roman" pitchFamily="18" charset="0"/>
                <a:cs typeface="Times New Roman" pitchFamily="18" charset="0"/>
              </a:rPr>
              <a:t>1980s.</a:t>
            </a:r>
          </a:p>
          <a:p>
            <a:pPr marL="342900" indent="-342900" algn="just">
              <a:buFont typeface="Arial" pitchFamily="34" charset="0"/>
              <a:buChar char="•"/>
            </a:pPr>
            <a:r>
              <a:rPr lang="en-US" sz="2400" dirty="0" smtClean="0">
                <a:solidFill>
                  <a:srgbClr val="0070C0"/>
                </a:solidFill>
                <a:latin typeface="Times New Roman" pitchFamily="18" charset="0"/>
                <a:cs typeface="Times New Roman" pitchFamily="18" charset="0"/>
              </a:rPr>
              <a:t>Communitarianism </a:t>
            </a:r>
            <a:r>
              <a:rPr lang="en-US" sz="2400" dirty="0">
                <a:solidFill>
                  <a:srgbClr val="0070C0"/>
                </a:solidFill>
                <a:latin typeface="Times New Roman" pitchFamily="18" charset="0"/>
                <a:cs typeface="Times New Roman" pitchFamily="18" charset="0"/>
              </a:rPr>
              <a:t>is as an approach emphasizes on the importance of society in articulating the good. </a:t>
            </a:r>
          </a:p>
          <a:p>
            <a:pPr marL="342900" indent="-342900" algn="just">
              <a:buFont typeface="Arial" pitchFamily="34" charset="0"/>
              <a:buChar char="•"/>
            </a:pPr>
            <a:r>
              <a:rPr lang="en-US" sz="2400" dirty="0" smtClean="0">
                <a:solidFill>
                  <a:srgbClr val="FF0000"/>
                </a:solidFill>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communitarian (also known as the nationalist) model argue that the identity of citizens cannot be understood outside the territory in which they live, their culture and traditions, arguing that the basis of its rules and procedures and legal policy is the shared common good. </a:t>
            </a:r>
            <a:endParaRPr lang="en-US" sz="2400" dirty="0" smtClean="0">
              <a:solidFill>
                <a:srgbClr val="FF0000"/>
              </a:solidFill>
              <a:latin typeface="Times New Roman" pitchFamily="18" charset="0"/>
              <a:cs typeface="Times New Roman" pitchFamily="18" charset="0"/>
            </a:endParaRPr>
          </a:p>
          <a:p>
            <a:pPr marL="342900" indent="-342900" algn="just">
              <a:buFont typeface="Arial" pitchFamily="34" charset="0"/>
              <a:buChar char="•"/>
            </a:pPr>
            <a:r>
              <a:rPr lang="en-US" sz="2400" dirty="0" smtClean="0">
                <a:solidFill>
                  <a:srgbClr val="0070C0"/>
                </a:solidFill>
                <a:latin typeface="Times New Roman" pitchFamily="18" charset="0"/>
                <a:cs typeface="Times New Roman" pitchFamily="18" charset="0"/>
              </a:rPr>
              <a:t>Moreover</a:t>
            </a:r>
            <a:r>
              <a:rPr lang="en-US" sz="2400" dirty="0">
                <a:solidFill>
                  <a:srgbClr val="0070C0"/>
                </a:solidFill>
                <a:latin typeface="Times New Roman" pitchFamily="18" charset="0"/>
                <a:cs typeface="Times New Roman" pitchFamily="18" charset="0"/>
              </a:rPr>
              <a:t>, communitarians often deny that the interests of communities can be reduced to the interests of their individual members. Privileging individual autonomy is seen as destructive of communities.</a:t>
            </a:r>
          </a:p>
          <a:p>
            <a:pPr marL="342900" indent="-342900" algn="just">
              <a:buFont typeface="Arial" pitchFamily="34" charset="0"/>
              <a:buChar char="•"/>
            </a:pPr>
            <a:endParaRPr lang="en-US" sz="2400" dirty="0">
              <a:latin typeface="Times New Roman" pitchFamily="18" charset="0"/>
              <a:cs typeface="Times New Roman" pitchFamily="18" charset="0"/>
            </a:endParaRPr>
          </a:p>
          <a:p>
            <a:pPr algn="just"/>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03994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114" y="444137"/>
            <a:ext cx="9144000" cy="5878285"/>
          </a:xfrm>
        </p:spPr>
        <p:txBody>
          <a:bodyPr>
            <a:normAutofit/>
          </a:bodyPr>
          <a:lstStyle/>
          <a:p>
            <a:pPr marL="342900" indent="-342900" algn="jus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As </a:t>
            </a:r>
            <a:r>
              <a:rPr lang="en-US" dirty="0" smtClean="0">
                <a:solidFill>
                  <a:srgbClr val="FF0000"/>
                </a:solidFill>
                <a:latin typeface="Times New Roman" panose="02020603050405020304" pitchFamily="18" charset="0"/>
                <a:cs typeface="Times New Roman" panose="02020603050405020304" pitchFamily="18" charset="0"/>
              </a:rPr>
              <a:t>complex as ethical situations may be, however, there is still an obligation on everyone involved in ethically-challenging situations to resolve any problems that arise in the genuine, reasonable and collaborative way possible</a:t>
            </a:r>
            <a:r>
              <a:rPr lang="en-US" dirty="0" smtClean="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3.3. Ethical Principles and Values of Moral Judgments </a:t>
            </a:r>
          </a:p>
          <a:p>
            <a:pPr marL="342900" indent="-342900" algn="just">
              <a:buFont typeface="Wingdings" panose="05000000000000000000" pitchFamily="2" charset="2"/>
              <a:buChar char="Ø"/>
            </a:pPr>
            <a:r>
              <a:rPr lang="en-US" dirty="0" smtClean="0">
                <a:solidFill>
                  <a:srgbClr val="00B0F0"/>
                </a:solidFill>
                <a:latin typeface="Times New Roman" panose="02020603050405020304" pitchFamily="18" charset="0"/>
                <a:cs typeface="Times New Roman" panose="02020603050405020304" pitchFamily="18" charset="0"/>
              </a:rPr>
              <a:t>The theoretical study of ethics is not normally something that many people would regard as being necessary in order for them to conduct their everyday activities</a:t>
            </a:r>
          </a:p>
          <a:p>
            <a:pPr marL="342900" indent="-342900" algn="just">
              <a:buFont typeface="Wingdings" panose="05000000000000000000" pitchFamily="2" charset="2"/>
              <a:buChar char="Ø"/>
            </a:pPr>
            <a:r>
              <a:rPr lang="en-US" dirty="0" smtClean="0">
                <a:solidFill>
                  <a:srgbClr val="00B0F0"/>
                </a:solidFill>
                <a:latin typeface="Times New Roman" panose="02020603050405020304" pitchFamily="18" charset="0"/>
                <a:cs typeface="Times New Roman" panose="02020603050405020304" pitchFamily="18" charset="0"/>
              </a:rPr>
              <a:t>In place of systematically examined ethical frameworks, most people instead carry around a useful set of day-to-day rules of thumb that influence and govern their behavior; commonly, these include rules such as it is wrong to steal ‘, it is right to help people in need ‘, and so on. </a:t>
            </a:r>
          </a:p>
          <a:p>
            <a:pPr marL="342900" indent="-342900" algn="just">
              <a:buFont typeface="Wingdings" panose="05000000000000000000" pitchFamily="2" charset="2"/>
              <a:buChar char="Ø"/>
            </a:pPr>
            <a:r>
              <a:rPr lang="en-US" dirty="0" smtClean="0">
                <a:solidFill>
                  <a:srgbClr val="00B0F0"/>
                </a:solidFill>
                <a:latin typeface="Times New Roman" panose="02020603050405020304" pitchFamily="18" charset="0"/>
                <a:cs typeface="Times New Roman" panose="02020603050405020304" pitchFamily="18" charset="0"/>
              </a:rPr>
              <a:t>But sometimes the variations and complexities of life mean that these simple rules are sometimes put to the test. </a:t>
            </a:r>
          </a:p>
          <a:p>
            <a:pPr marL="342900" indent="-342900" algn="just">
              <a:buFont typeface="Wingdings" panose="05000000000000000000" pitchFamily="2" charset="2"/>
              <a:buChar char="Ø"/>
            </a:pPr>
            <a:endParaRPr lang="en-US"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268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8687" y="937267"/>
            <a:ext cx="9609826" cy="5632311"/>
          </a:xfrm>
          <a:prstGeom prst="rect">
            <a:avLst/>
          </a:prstGeom>
        </p:spPr>
        <p:txBody>
          <a:bodyPr wrap="square">
            <a:spAutoFit/>
          </a:bodyPr>
          <a:lstStyle/>
          <a:p>
            <a:pPr algn="just"/>
            <a:r>
              <a:rPr lang="en-US" sz="2400" b="1" i="1" dirty="0">
                <a:latin typeface="Times New Roman" pitchFamily="18" charset="0"/>
                <a:cs typeface="Times New Roman" pitchFamily="18" charset="0"/>
              </a:rPr>
              <a:t>3. Citizenship in Republican Thought</a:t>
            </a:r>
          </a:p>
          <a:p>
            <a:pPr marL="342900" indent="-342900" algn="just">
              <a:buFont typeface="Wingdings" pitchFamily="2" charset="2"/>
              <a:buChar char="Ø"/>
            </a:pPr>
            <a:r>
              <a:rPr lang="en-US" sz="2400" dirty="0">
                <a:latin typeface="Times New Roman" pitchFamily="18" charset="0"/>
                <a:cs typeface="Times New Roman" pitchFamily="18" charset="0"/>
              </a:rPr>
              <a:t>Republican citizenship theory put emphasis on both individual and group rights. </a:t>
            </a:r>
            <a:r>
              <a:rPr lang="en-US" sz="2400" dirty="0" smtClean="0">
                <a:latin typeface="Times New Roman" pitchFamily="18" charset="0"/>
                <a:cs typeface="Times New Roman" pitchFamily="18" charset="0"/>
              </a:rPr>
              <a:t>Republican </a:t>
            </a:r>
            <a:r>
              <a:rPr lang="en-US" sz="2400" dirty="0">
                <a:latin typeface="Times New Roman" pitchFamily="18" charset="0"/>
                <a:cs typeface="Times New Roman" pitchFamily="18" charset="0"/>
              </a:rPr>
              <a:t>though attempts to incorporate the liberal notion of the self-interested individual within the communitarian framework of egalitarian and community belonging. </a:t>
            </a:r>
            <a:endParaRPr lang="en-US" sz="2400" dirty="0" smtClean="0">
              <a:latin typeface="Times New Roman" pitchFamily="18" charset="0"/>
              <a:cs typeface="Times New Roman" pitchFamily="18" charset="0"/>
            </a:endParaRPr>
          </a:p>
          <a:p>
            <a:pPr marL="342900" indent="-342900" algn="just">
              <a:buFont typeface="Wingdings" pitchFamily="2" charset="2"/>
              <a:buChar char="Ø"/>
            </a:pPr>
            <a:r>
              <a:rPr lang="en-US" sz="2400" dirty="0" smtClean="0">
                <a:latin typeface="Times New Roman" pitchFamily="18" charset="0"/>
                <a:cs typeface="Times New Roman" pitchFamily="18" charset="0"/>
              </a:rPr>
              <a:t>Like </a:t>
            </a:r>
            <a:r>
              <a:rPr lang="en-US" sz="2400" dirty="0">
                <a:latin typeface="Times New Roman" pitchFamily="18" charset="0"/>
                <a:cs typeface="Times New Roman" pitchFamily="18" charset="0"/>
              </a:rPr>
              <a:t>communitarian thought, it emphasizes on what bind citizens together in to a particular community. </a:t>
            </a:r>
            <a:endParaRPr lang="en-US" sz="2400" dirty="0" smtClean="0">
              <a:latin typeface="Times New Roman" pitchFamily="18" charset="0"/>
              <a:cs typeface="Times New Roman" pitchFamily="18" charset="0"/>
            </a:endParaRPr>
          </a:p>
          <a:p>
            <a:pPr marL="342900" indent="-342900" algn="just">
              <a:buFont typeface="Wingdings" pitchFamily="2" charset="2"/>
              <a:buChar char="Ø"/>
            </a:pPr>
            <a:r>
              <a:rPr lang="en-US" sz="2400" dirty="0" smtClean="0">
                <a:solidFill>
                  <a:srgbClr val="FF0000"/>
                </a:solidFill>
                <a:latin typeface="Times New Roman" pitchFamily="18" charset="0"/>
                <a:cs typeface="Times New Roman" pitchFamily="18" charset="0"/>
              </a:rPr>
              <a:t>Citizenship </a:t>
            </a:r>
            <a:r>
              <a:rPr lang="en-US" sz="2400" dirty="0">
                <a:solidFill>
                  <a:srgbClr val="FF0000"/>
                </a:solidFill>
                <a:latin typeface="Times New Roman" pitchFamily="18" charset="0"/>
                <a:cs typeface="Times New Roman" pitchFamily="18" charset="0"/>
              </a:rPr>
              <a:t>should be understood as a common civic identity, shaped by a common public culture. </a:t>
            </a:r>
            <a:endParaRPr lang="en-US" sz="2400" dirty="0" smtClean="0">
              <a:solidFill>
                <a:srgbClr val="FF0000"/>
              </a:solidFill>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4. Multicultural Citizenship</a:t>
            </a:r>
          </a:p>
          <a:p>
            <a:pPr marL="342900" indent="-342900" algn="just">
              <a:buFont typeface="Arial" pitchFamily="34" charset="0"/>
              <a:buChar char="•"/>
            </a:pPr>
            <a:r>
              <a:rPr lang="en-US" sz="2400" dirty="0">
                <a:latin typeface="Times New Roman" pitchFamily="18" charset="0"/>
                <a:cs typeface="Times New Roman" pitchFamily="18" charset="0"/>
              </a:rPr>
              <a:t>Recognition of group difference implies departing from the idea of all citizens as simply equal individuals and instead seeing them simultaneously as having equal rights as individuals and different needs and wants as members of groups with specific characteristics and social situations which is basically </a:t>
            </a:r>
            <a:r>
              <a:rPr lang="en-US" sz="2400" u="sng" dirty="0">
                <a:solidFill>
                  <a:srgbClr val="FF0000"/>
                </a:solidFill>
                <a:latin typeface="Times New Roman" pitchFamily="18" charset="0"/>
                <a:cs typeface="Times New Roman" pitchFamily="18" charset="0"/>
              </a:rPr>
              <a:t>the focus of multicultural citizenship</a:t>
            </a:r>
            <a:r>
              <a:rPr lang="en-US" sz="2400" u="sng" dirty="0" smtClean="0">
                <a:solidFill>
                  <a:srgbClr val="FF0000"/>
                </a:solidFill>
                <a:latin typeface="Times New Roman" pitchFamily="18" charset="0"/>
                <a:cs typeface="Times New Roman" pitchFamily="18" charset="0"/>
              </a:rPr>
              <a:t> </a:t>
            </a:r>
            <a:endParaRPr lang="en-US" sz="2400"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803689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7147" y="868256"/>
            <a:ext cx="9851366" cy="5632311"/>
          </a:xfrm>
          <a:prstGeom prst="rect">
            <a:avLst/>
          </a:prstGeom>
        </p:spPr>
        <p:txBody>
          <a:bodyPr wrap="square">
            <a:spAutoFit/>
          </a:bodyPr>
          <a:lstStyle/>
          <a:p>
            <a:pPr algn="just"/>
            <a:r>
              <a:rPr lang="en-US" sz="2400" dirty="0">
                <a:latin typeface="Times New Roman" pitchFamily="18" charset="0"/>
                <a:cs typeface="Times New Roman" pitchFamily="18" charset="0"/>
              </a:rPr>
              <a:t>For this discussion, four principles of multicultural citizenship which are presented here under.</a:t>
            </a:r>
          </a:p>
          <a:p>
            <a:pPr marL="514350" indent="-514350" algn="just">
              <a:buFont typeface="+mj-lt"/>
              <a:buAutoNum type="romanUcPeriod"/>
            </a:pPr>
            <a:r>
              <a:rPr lang="en-US" sz="2400" dirty="0">
                <a:solidFill>
                  <a:srgbClr val="FF0000"/>
                </a:solidFill>
                <a:latin typeface="Times New Roman" pitchFamily="18" charset="0"/>
                <a:cs typeface="Times New Roman" pitchFamily="18" charset="0"/>
              </a:rPr>
              <a:t>Taking equality of citizenship rights as a starting point.</a:t>
            </a:r>
          </a:p>
          <a:p>
            <a:pPr marL="514350" indent="-514350" algn="just">
              <a:buFont typeface="+mj-lt"/>
              <a:buAutoNum type="romanUcPeriod"/>
            </a:pPr>
            <a:r>
              <a:rPr lang="en-US" sz="2400" dirty="0">
                <a:solidFill>
                  <a:srgbClr val="FF0000"/>
                </a:solidFill>
                <a:latin typeface="Times New Roman" pitchFamily="18" charset="0"/>
                <a:cs typeface="Times New Roman" pitchFamily="18" charset="0"/>
              </a:rPr>
              <a:t>Recognizing that Formal equality of rights does not necessarily lead to equality of respect, resources, opportunities or welfare. Formal equality can mask and legitimize disadvantage and discrimination.</a:t>
            </a:r>
          </a:p>
          <a:p>
            <a:pPr marL="514350" indent="-514350" algn="just">
              <a:buFont typeface="+mj-lt"/>
              <a:buAutoNum type="romanUcPeriod"/>
            </a:pPr>
            <a:r>
              <a:rPr lang="en-US" sz="2400" dirty="0">
                <a:solidFill>
                  <a:srgbClr val="FF0000"/>
                </a:solidFill>
                <a:latin typeface="Times New Roman" pitchFamily="18" charset="0"/>
                <a:cs typeface="Times New Roman" pitchFamily="18" charset="0"/>
              </a:rPr>
              <a:t>Establishing mechanisms for group representation and participation</a:t>
            </a:r>
            <a:r>
              <a:rPr lang="en-US" sz="2400" dirty="0" smtClean="0">
                <a:solidFill>
                  <a:srgbClr val="FF0000"/>
                </a:solidFill>
                <a:latin typeface="Times New Roman" pitchFamily="18" charset="0"/>
                <a:cs typeface="Times New Roman" pitchFamily="18" charset="0"/>
              </a:rPr>
              <a:t>.</a:t>
            </a:r>
          </a:p>
          <a:p>
            <a:pPr marL="514350" indent="-514350" algn="just">
              <a:buFont typeface="+mj-lt"/>
              <a:buAutoNum type="romanUcPeriod"/>
            </a:pPr>
            <a:r>
              <a:rPr lang="en-US" sz="2400" dirty="0" smtClean="0">
                <a:solidFill>
                  <a:srgbClr val="FF0000"/>
                </a:solidFill>
                <a:latin typeface="Times New Roman" pitchFamily="18" charset="0"/>
                <a:cs typeface="Times New Roman" pitchFamily="18" charset="0"/>
              </a:rPr>
              <a:t> </a:t>
            </a:r>
          </a:p>
          <a:p>
            <a:pPr algn="just"/>
            <a:r>
              <a:rPr lang="en-US" sz="2400" b="1" dirty="0">
                <a:latin typeface="Times New Roman" pitchFamily="18" charset="0"/>
                <a:cs typeface="Times New Roman" pitchFamily="18" charset="0"/>
              </a:rPr>
              <a:t>Modes/Ways of Acquiring and Loosing Citizenship</a:t>
            </a:r>
          </a:p>
          <a:p>
            <a:pPr algn="just"/>
            <a:r>
              <a:rPr lang="en-US" sz="2400" b="1" i="1" dirty="0">
                <a:latin typeface="Times New Roman" pitchFamily="18" charset="0"/>
                <a:cs typeface="Times New Roman" pitchFamily="18" charset="0"/>
              </a:rPr>
              <a:t>Ways of Acquiring Citizenship</a:t>
            </a:r>
          </a:p>
          <a:p>
            <a:pPr algn="just"/>
            <a:r>
              <a:rPr lang="en-US" sz="2400" dirty="0">
                <a:latin typeface="Times New Roman" pitchFamily="18" charset="0"/>
                <a:cs typeface="Times New Roman" pitchFamily="18" charset="0"/>
              </a:rPr>
              <a:t>The common ways of acquiring citizenship can be grouped in to two: citizenship by birth and citizenship through naturalization/law.</a:t>
            </a:r>
          </a:p>
          <a:p>
            <a:pPr algn="just"/>
            <a:r>
              <a:rPr lang="en-US" sz="2400" dirty="0">
                <a:solidFill>
                  <a:srgbClr val="FF0000"/>
                </a:solidFill>
                <a:latin typeface="Times New Roman" pitchFamily="18" charset="0"/>
                <a:cs typeface="Times New Roman" pitchFamily="18" charset="0"/>
              </a:rPr>
              <a:t>1) Citizenship from birth/of Origin:</a:t>
            </a:r>
          </a:p>
          <a:p>
            <a:pPr algn="just"/>
            <a:r>
              <a:rPr lang="en-US" sz="2400" dirty="0">
                <a:latin typeface="Times New Roman" pitchFamily="18" charset="0"/>
                <a:cs typeface="Times New Roman" pitchFamily="18" charset="0"/>
              </a:rPr>
              <a:t>Are of two kinds; 1, ‘</a:t>
            </a:r>
            <a:r>
              <a:rPr lang="en-US" sz="2400" dirty="0">
                <a:solidFill>
                  <a:srgbClr val="0070C0"/>
                </a:solidFill>
                <a:latin typeface="Times New Roman" pitchFamily="18" charset="0"/>
                <a:cs typeface="Times New Roman" pitchFamily="18" charset="0"/>
              </a:rPr>
              <a:t>Jus Soli’ means </a:t>
            </a:r>
            <a:r>
              <a:rPr lang="en-US" sz="2400" dirty="0">
                <a:latin typeface="Times New Roman" pitchFamily="18" charset="0"/>
                <a:cs typeface="Times New Roman" pitchFamily="18" charset="0"/>
              </a:rPr>
              <a:t>‘law or right of the soil’ </a:t>
            </a:r>
          </a:p>
          <a:p>
            <a:pPr algn="just"/>
            <a:r>
              <a:rPr lang="en-US" sz="2400" dirty="0">
                <a:solidFill>
                  <a:srgbClr val="0070C0"/>
                </a:solidFill>
                <a:latin typeface="Times New Roman" pitchFamily="18" charset="0"/>
                <a:cs typeface="Times New Roman" pitchFamily="18" charset="0"/>
              </a:rPr>
              <a:t>                             2,  ‘Jus </a:t>
            </a:r>
            <a:r>
              <a:rPr lang="en-US" sz="2400" dirty="0" err="1">
                <a:solidFill>
                  <a:srgbClr val="0070C0"/>
                </a:solidFill>
                <a:latin typeface="Times New Roman" pitchFamily="18" charset="0"/>
                <a:cs typeface="Times New Roman" pitchFamily="18" charset="0"/>
              </a:rPr>
              <a:t>Sanguinis</a:t>
            </a:r>
            <a:r>
              <a:rPr lang="en-US" sz="2400" dirty="0">
                <a:latin typeface="Times New Roman" pitchFamily="18" charset="0"/>
                <a:cs typeface="Times New Roman" pitchFamily="18" charset="0"/>
              </a:rPr>
              <a:t>’ means  law or right of blood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927974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5939" y="941081"/>
            <a:ext cx="9057735" cy="5262979"/>
          </a:xfrm>
          <a:prstGeom prst="rect">
            <a:avLst/>
          </a:prstGeom>
        </p:spPr>
        <p:txBody>
          <a:bodyPr wrap="square">
            <a:spAutoFit/>
          </a:bodyPr>
          <a:lstStyle/>
          <a:p>
            <a:pPr algn="just"/>
            <a:r>
              <a:rPr lang="en-US" sz="2400" dirty="0">
                <a:solidFill>
                  <a:srgbClr val="FF0000"/>
                </a:solidFill>
                <a:latin typeface="Times New Roman" pitchFamily="18" charset="0"/>
                <a:cs typeface="Times New Roman" pitchFamily="18" charset="0"/>
              </a:rPr>
              <a:t>2) Citizenship by Naturalization/Law</a:t>
            </a:r>
            <a:r>
              <a:rPr lang="en-US" sz="2400" dirty="0" smtClean="0">
                <a:solidFill>
                  <a:srgbClr val="FF0000"/>
                </a:solidFill>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The common sub-principles of acquiring citizenship through naturalization are the following. </a:t>
            </a:r>
            <a:r>
              <a:rPr lang="en-US" sz="2400" i="1" u="sng" dirty="0">
                <a:solidFill>
                  <a:srgbClr val="FF0000"/>
                </a:solidFill>
                <a:latin typeface="Times New Roman" pitchFamily="18" charset="0"/>
                <a:cs typeface="Times New Roman" pitchFamily="18" charset="0"/>
              </a:rPr>
              <a:t>Political case </a:t>
            </a:r>
            <a:r>
              <a:rPr lang="en-US" sz="2400" u="sng" dirty="0">
                <a:solidFill>
                  <a:srgbClr val="FF0000"/>
                </a:solidFill>
                <a:latin typeface="Times New Roman" pitchFamily="18" charset="0"/>
                <a:cs typeface="Times New Roman" pitchFamily="18" charset="0"/>
              </a:rPr>
              <a:t>(secession, merger and subjugation), </a:t>
            </a:r>
            <a:r>
              <a:rPr lang="en-US" sz="2400" i="1" u="sng" dirty="0">
                <a:solidFill>
                  <a:srgbClr val="FF0000"/>
                </a:solidFill>
                <a:latin typeface="Times New Roman" pitchFamily="18" charset="0"/>
                <a:cs typeface="Times New Roman" pitchFamily="18" charset="0"/>
              </a:rPr>
              <a:t>grant on application</a:t>
            </a:r>
            <a:r>
              <a:rPr lang="en-US" sz="2400" u="sng" dirty="0">
                <a:solidFill>
                  <a:srgbClr val="FF0000"/>
                </a:solidFill>
                <a:latin typeface="Times New Roman" pitchFamily="18" charset="0"/>
                <a:cs typeface="Times New Roman" pitchFamily="18" charset="0"/>
              </a:rPr>
              <a:t>, </a:t>
            </a:r>
            <a:r>
              <a:rPr lang="en-US" sz="2400" i="1" u="sng" dirty="0">
                <a:solidFill>
                  <a:srgbClr val="FF0000"/>
                </a:solidFill>
                <a:latin typeface="Times New Roman" pitchFamily="18" charset="0"/>
                <a:cs typeface="Times New Roman" pitchFamily="18" charset="0"/>
              </a:rPr>
              <a:t>marriage, adoption, and reintegration/restoration</a:t>
            </a:r>
            <a:r>
              <a:rPr lang="en-US" sz="2400" i="1" u="sng" dirty="0" smtClean="0">
                <a:solidFill>
                  <a:srgbClr val="FF0000"/>
                </a:solidFill>
                <a:latin typeface="Times New Roman" pitchFamily="18" charset="0"/>
                <a:cs typeface="Times New Roman" pitchFamily="18" charset="0"/>
              </a:rPr>
              <a:t>.</a:t>
            </a:r>
          </a:p>
          <a:p>
            <a:pPr algn="just"/>
            <a:endParaRPr lang="en-US" sz="2400" i="1" u="sng" dirty="0">
              <a:solidFill>
                <a:srgbClr val="FF0000"/>
              </a:solidFill>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The Modes of Acquiring Ethiopian Citizenship</a:t>
            </a:r>
          </a:p>
          <a:p>
            <a:pPr algn="just"/>
            <a:r>
              <a:rPr lang="en-US" sz="2400" dirty="0">
                <a:latin typeface="Times New Roman" pitchFamily="18" charset="0"/>
                <a:cs typeface="Times New Roman" pitchFamily="18" charset="0"/>
              </a:rPr>
              <a:t>Before the 1930, there wasn’t officially inscribed legal document that deals with citizenship. But in 1930 Ethiopia adopted a legal document named as </a:t>
            </a:r>
            <a:r>
              <a:rPr lang="en-US" sz="2400" i="1" dirty="0">
                <a:latin typeface="Times New Roman" pitchFamily="18" charset="0"/>
                <a:cs typeface="Times New Roman" pitchFamily="18" charset="0"/>
              </a:rPr>
              <a:t>“</a:t>
            </a:r>
            <a:r>
              <a:rPr lang="en-US" sz="2400" u="sng" dirty="0">
                <a:solidFill>
                  <a:srgbClr val="FF0000"/>
                </a:solidFill>
                <a:latin typeface="Times New Roman" pitchFamily="18" charset="0"/>
                <a:cs typeface="Times New Roman" pitchFamily="18" charset="0"/>
              </a:rPr>
              <a:t>Ethiopian Nationality Law</a:t>
            </a:r>
            <a:r>
              <a:rPr lang="en-US" sz="2400" dirty="0">
                <a:latin typeface="Times New Roman" pitchFamily="18" charset="0"/>
                <a:cs typeface="Times New Roman" pitchFamily="18" charset="0"/>
              </a:rPr>
              <a:t>”.  Recently, this nationality law has replaced by another legal document called </a:t>
            </a:r>
            <a:r>
              <a:rPr lang="en-US" sz="2400" u="sng" dirty="0">
                <a:solidFill>
                  <a:srgbClr val="FF0000"/>
                </a:solidFill>
                <a:latin typeface="Times New Roman" pitchFamily="18" charset="0"/>
                <a:cs typeface="Times New Roman" pitchFamily="18" charset="0"/>
              </a:rPr>
              <a:t>“</a:t>
            </a:r>
            <a:r>
              <a:rPr lang="en-US" sz="2400" i="1" u="sng" dirty="0">
                <a:solidFill>
                  <a:srgbClr val="FF0000"/>
                </a:solidFill>
                <a:latin typeface="Times New Roman" pitchFamily="18" charset="0"/>
                <a:cs typeface="Times New Roman" pitchFamily="18" charset="0"/>
              </a:rPr>
              <a:t>Ethiopian Nationality Proclamation NO.378/2003</a:t>
            </a:r>
            <a:r>
              <a:rPr lang="en-US" sz="2400" u="sng"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which was adopted in 2003 by the House of People’s Representatives. </a:t>
            </a:r>
          </a:p>
          <a:p>
            <a:pPr algn="just"/>
            <a:endParaRPr lang="en-US" sz="2400" i="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413270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7312" y="954520"/>
            <a:ext cx="10075653" cy="5632311"/>
          </a:xfrm>
          <a:prstGeom prst="rect">
            <a:avLst/>
          </a:prstGeom>
        </p:spPr>
        <p:txBody>
          <a:bodyPr wrap="square">
            <a:spAutoFit/>
          </a:bodyPr>
          <a:lstStyle/>
          <a:p>
            <a:pPr marL="457200" indent="-457200" algn="just">
              <a:buAutoNum type="arabicParenR"/>
            </a:pPr>
            <a:r>
              <a:rPr lang="en-US" sz="2400" b="1" i="1" dirty="0" smtClean="0">
                <a:latin typeface="Times New Roman" pitchFamily="18" charset="0"/>
                <a:cs typeface="Times New Roman" pitchFamily="18" charset="0"/>
              </a:rPr>
              <a:t>Acquisition </a:t>
            </a:r>
            <a:r>
              <a:rPr lang="en-US" sz="2400" b="1" i="1" dirty="0">
                <a:latin typeface="Times New Roman" pitchFamily="18" charset="0"/>
                <a:cs typeface="Times New Roman" pitchFamily="18" charset="0"/>
              </a:rPr>
              <a:t>by Descent</a:t>
            </a:r>
            <a:r>
              <a:rPr lang="en-US" sz="2400" dirty="0" smtClean="0">
                <a:latin typeface="Times New Roman" pitchFamily="18" charset="0"/>
                <a:cs typeface="Times New Roman" pitchFamily="18" charset="0"/>
              </a:rPr>
              <a:t>:</a:t>
            </a:r>
          </a:p>
          <a:p>
            <a:pPr marL="342900" indent="-342900" algn="just">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1930 Ethiopian nationality law asserted that </a:t>
            </a:r>
            <a:r>
              <a:rPr lang="en-US" sz="2400" dirty="0">
                <a:solidFill>
                  <a:srgbClr val="FF0000"/>
                </a:solidFill>
                <a:latin typeface="Times New Roman" pitchFamily="18" charset="0"/>
                <a:cs typeface="Times New Roman" pitchFamily="18" charset="0"/>
              </a:rPr>
              <a:t>“any person born in Ethiopia or abroad, whose father or mother is Ethiopian, is an Ethiopian </a:t>
            </a:r>
            <a:r>
              <a:rPr lang="en-US" sz="2400" dirty="0" smtClean="0">
                <a:solidFill>
                  <a:srgbClr val="FF0000"/>
                </a:solidFill>
                <a:latin typeface="Times New Roman" pitchFamily="18" charset="0"/>
                <a:cs typeface="Times New Roman" pitchFamily="18" charset="0"/>
              </a:rPr>
              <a:t>subject</a:t>
            </a:r>
            <a:r>
              <a:rPr lang="en-US" sz="2400" dirty="0" smtClean="0">
                <a:latin typeface="Times New Roman" pitchFamily="18" charset="0"/>
                <a:cs typeface="Times New Roman" pitchFamily="18" charset="0"/>
              </a:rPr>
              <a:t>.</a:t>
            </a:r>
          </a:p>
          <a:p>
            <a:pPr marL="342900" indent="-342900" algn="just">
              <a:buFont typeface="Arial" pitchFamily="34" charset="0"/>
              <a:buChar char="•"/>
            </a:pPr>
            <a:r>
              <a:rPr lang="en-US" sz="2400" dirty="0" smtClean="0">
                <a:latin typeface="Times New Roman" pitchFamily="18" charset="0"/>
                <a:cs typeface="Times New Roman" pitchFamily="18" charset="0"/>
              </a:rPr>
              <a:t>Article  </a:t>
            </a:r>
            <a:r>
              <a:rPr lang="en-US" sz="2400" dirty="0">
                <a:latin typeface="Times New Roman" pitchFamily="18" charset="0"/>
                <a:cs typeface="Times New Roman" pitchFamily="18" charset="0"/>
              </a:rPr>
              <a:t>3 of the 2003 nationality proclamation ascribed two principles</a:t>
            </a:r>
            <a:r>
              <a:rPr lang="en-US" sz="2400" dirty="0" smtClean="0">
                <a:latin typeface="Times New Roman" pitchFamily="18" charset="0"/>
                <a:cs typeface="Times New Roman" pitchFamily="18" charset="0"/>
              </a:rPr>
              <a:t>:</a:t>
            </a:r>
          </a:p>
          <a:p>
            <a:pPr marL="342900" indent="-342900" algn="just">
              <a:buFont typeface="Wingdings" pitchFamily="2" charset="2"/>
              <a:buChar char="Ø"/>
            </a:pPr>
            <a:r>
              <a:rPr lang="en-US" sz="2400" dirty="0" smtClean="0">
                <a:solidFill>
                  <a:srgbClr val="0070C0"/>
                </a:solidFill>
                <a:latin typeface="Times New Roman" pitchFamily="18" charset="0"/>
                <a:cs typeface="Times New Roman" pitchFamily="18" charset="0"/>
              </a:rPr>
              <a:t>1</a:t>
            </a:r>
            <a:r>
              <a:rPr lang="en-US" sz="2400" dirty="0">
                <a:solidFill>
                  <a:srgbClr val="0070C0"/>
                </a:solidFill>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“any </a:t>
            </a:r>
            <a:r>
              <a:rPr lang="en-US" sz="2400" dirty="0">
                <a:solidFill>
                  <a:srgbClr val="0070C0"/>
                </a:solidFill>
                <a:latin typeface="Times New Roman" pitchFamily="18" charset="0"/>
                <a:cs typeface="Times New Roman" pitchFamily="18" charset="0"/>
              </a:rPr>
              <a:t>person shall be an Ethiopian national by descent where both or either of his/her parent is Ethiopian;” </a:t>
            </a:r>
            <a:endParaRPr lang="en-US" sz="2400" dirty="0" smtClean="0">
              <a:solidFill>
                <a:srgbClr val="0070C0"/>
              </a:solidFill>
              <a:latin typeface="Times New Roman" pitchFamily="18" charset="0"/>
              <a:cs typeface="Times New Roman" pitchFamily="18" charset="0"/>
            </a:endParaRPr>
          </a:p>
          <a:p>
            <a:pPr marL="342900" indent="-342900" algn="just">
              <a:buFont typeface="Wingdings" pitchFamily="2" charset="2"/>
              <a:buChar char="Ø"/>
            </a:pPr>
            <a:r>
              <a:rPr lang="en-US" sz="2400" dirty="0" smtClean="0">
                <a:solidFill>
                  <a:srgbClr val="0070C0"/>
                </a:solidFill>
                <a:latin typeface="Times New Roman" pitchFamily="18" charset="0"/>
                <a:cs typeface="Times New Roman" pitchFamily="18" charset="0"/>
              </a:rPr>
              <a:t>2</a:t>
            </a:r>
            <a:r>
              <a:rPr lang="en-US" sz="2400" dirty="0">
                <a:solidFill>
                  <a:srgbClr val="0070C0"/>
                </a:solidFill>
                <a:latin typeface="Times New Roman" pitchFamily="18" charset="0"/>
                <a:cs typeface="Times New Roman" pitchFamily="18" charset="0"/>
              </a:rPr>
              <a:t>), “An infant who is found abandoned in Ethiopia shall, unless proved to have a foreign nationality, be deemed to have been born to an Ethiopian parent and shall acquire Ethiopian nationality”. </a:t>
            </a:r>
            <a:endParaRPr lang="en-US" sz="2400" dirty="0" smtClean="0">
              <a:solidFill>
                <a:srgbClr val="0070C0"/>
              </a:solidFill>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2) Acquisition by Law (Naturalization): </a:t>
            </a:r>
            <a:endParaRPr lang="en-US" sz="2400" b="1" i="1" dirty="0" smtClean="0">
              <a:latin typeface="Times New Roman" pitchFamily="18" charset="0"/>
              <a:cs typeface="Times New Roman" pitchFamily="18" charset="0"/>
            </a:endParaRPr>
          </a:p>
          <a:p>
            <a:pPr marL="342900" indent="-342900" algn="just">
              <a:buFont typeface="Wingdings" pitchFamily="2" charset="2"/>
              <a:buChar char="ü"/>
            </a:pPr>
            <a:r>
              <a:rPr lang="en-US" sz="2400" dirty="0" smtClean="0">
                <a:latin typeface="Times New Roman" pitchFamily="18" charset="0"/>
                <a:cs typeface="Times New Roman" pitchFamily="18" charset="0"/>
              </a:rPr>
              <a:t>Under </a:t>
            </a:r>
            <a:r>
              <a:rPr lang="en-US" sz="2400" dirty="0">
                <a:latin typeface="Times New Roman" pitchFamily="18" charset="0"/>
                <a:cs typeface="Times New Roman" pitchFamily="18" charset="0"/>
              </a:rPr>
              <a:t>this, there are various ways of acquiring Ethiopian citizenship in accordance with of the amended Ethiopian nationality proclamation of 2003 recognized by the provisions of Articles 5 to 12 of the 2003 nationality proclamation. These are: </a:t>
            </a:r>
          </a:p>
          <a:p>
            <a:pPr algn="just"/>
            <a:endParaRPr lang="en-US" sz="24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5660888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026" y="443177"/>
            <a:ext cx="10308565" cy="6370975"/>
          </a:xfrm>
          <a:prstGeom prst="rect">
            <a:avLst/>
          </a:prstGeom>
        </p:spPr>
        <p:txBody>
          <a:bodyPr wrap="square">
            <a:spAutoFit/>
          </a:bodyPr>
          <a:lstStyle/>
          <a:p>
            <a:pPr algn="just"/>
            <a:r>
              <a:rPr lang="en-US" sz="2400" b="1" i="1" dirty="0">
                <a:latin typeface="Times New Roman" pitchFamily="18" charset="0"/>
                <a:cs typeface="Times New Roman" pitchFamily="18" charset="0"/>
              </a:rPr>
              <a:t>a) Grant on Application (registration): </a:t>
            </a:r>
            <a:r>
              <a:rPr lang="en-US" sz="2400" dirty="0">
                <a:latin typeface="Times New Roman" pitchFamily="18" charset="0"/>
                <a:cs typeface="Times New Roman" pitchFamily="18" charset="0"/>
              </a:rPr>
              <a:t>happens when an alien requests a host state to be granted citizenship status of the country in question.</a:t>
            </a:r>
          </a:p>
          <a:p>
            <a:pPr algn="just"/>
            <a:r>
              <a:rPr lang="en-US" sz="2400" dirty="0">
                <a:latin typeface="Times New Roman" pitchFamily="18" charset="0"/>
                <a:cs typeface="Times New Roman" pitchFamily="18" charset="0"/>
              </a:rPr>
              <a:t>According to Article 5 of the 2003 Ethiopian nationality proclamation, an applicant shall get Ethiopian nationality if, and only if, he/she</a:t>
            </a: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reach </a:t>
            </a:r>
            <a:r>
              <a:rPr lang="en-US" sz="2400" dirty="0">
                <a:solidFill>
                  <a:srgbClr val="FF0000"/>
                </a:solidFill>
                <a:latin typeface="Times New Roman" pitchFamily="18" charset="0"/>
                <a:cs typeface="Times New Roman" pitchFamily="18" charset="0"/>
              </a:rPr>
              <a:t>the age of majority(18 years</a:t>
            </a:r>
            <a:r>
              <a:rPr lang="en-US" sz="2400" dirty="0" smtClean="0">
                <a:solidFill>
                  <a:srgbClr val="FF0000"/>
                </a:solidFill>
                <a:latin typeface="Times New Roman" pitchFamily="18" charset="0"/>
                <a:cs typeface="Times New Roman" pitchFamily="18" charset="0"/>
              </a:rPr>
              <a:t>)</a:t>
            </a: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lived in Ethiopia for a total of at least four </a:t>
            </a:r>
            <a:r>
              <a:rPr lang="en-US" sz="2400" dirty="0" smtClean="0">
                <a:solidFill>
                  <a:srgbClr val="FF0000"/>
                </a:solidFill>
                <a:latin typeface="Times New Roman" pitchFamily="18" charset="0"/>
                <a:cs typeface="Times New Roman" pitchFamily="18" charset="0"/>
              </a:rPr>
              <a:t>years</a:t>
            </a: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has </a:t>
            </a:r>
            <a:r>
              <a:rPr lang="en-US" sz="2400" dirty="0">
                <a:solidFill>
                  <a:srgbClr val="FF0000"/>
                </a:solidFill>
                <a:latin typeface="Times New Roman" pitchFamily="18" charset="0"/>
                <a:cs typeface="Times New Roman" pitchFamily="18" charset="0"/>
              </a:rPr>
              <a:t>sufficient and lawful source of income (economically </a:t>
            </a:r>
            <a:r>
              <a:rPr lang="en-US" sz="2400" dirty="0" smtClean="0">
                <a:solidFill>
                  <a:srgbClr val="FF0000"/>
                </a:solidFill>
                <a:latin typeface="Times New Roman" pitchFamily="18" charset="0"/>
                <a:cs typeface="Times New Roman" pitchFamily="18" charset="0"/>
              </a:rPr>
              <a:t>self-reliant)</a:t>
            </a: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is </a:t>
            </a:r>
            <a:r>
              <a:rPr lang="en-US" sz="2400" dirty="0">
                <a:solidFill>
                  <a:srgbClr val="FF0000"/>
                </a:solidFill>
                <a:latin typeface="Times New Roman" pitchFamily="18" charset="0"/>
                <a:cs typeface="Times New Roman" pitchFamily="18" charset="0"/>
              </a:rPr>
              <a:t>able to communicate in any of the indigenous languages spoken in Ethiopia </a:t>
            </a:r>
            <a:endParaRPr lang="en-US" sz="2400" dirty="0" smtClean="0">
              <a:solidFill>
                <a:srgbClr val="FF0000"/>
              </a:solidFill>
              <a:latin typeface="Times New Roman" pitchFamily="18" charset="0"/>
              <a:cs typeface="Times New Roman" pitchFamily="18" charset="0"/>
            </a:endParaRP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has </a:t>
            </a:r>
            <a:r>
              <a:rPr lang="en-US" sz="2400" dirty="0">
                <a:solidFill>
                  <a:srgbClr val="FF0000"/>
                </a:solidFill>
                <a:latin typeface="Times New Roman" pitchFamily="18" charset="0"/>
                <a:cs typeface="Times New Roman" pitchFamily="18" charset="0"/>
              </a:rPr>
              <a:t>a good character </a:t>
            </a:r>
            <a:endParaRPr lang="en-US" sz="2400" dirty="0" smtClean="0">
              <a:solidFill>
                <a:srgbClr val="FF0000"/>
              </a:solidFill>
              <a:latin typeface="Times New Roman" pitchFamily="18" charset="0"/>
              <a:cs typeface="Times New Roman" pitchFamily="18" charset="0"/>
            </a:endParaRP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has not recorded criminal </a:t>
            </a:r>
            <a:r>
              <a:rPr lang="en-US" sz="2400" dirty="0" smtClean="0">
                <a:solidFill>
                  <a:srgbClr val="FF0000"/>
                </a:solidFill>
                <a:latin typeface="Times New Roman" pitchFamily="18" charset="0"/>
                <a:cs typeface="Times New Roman" pitchFamily="18" charset="0"/>
              </a:rPr>
              <a:t>conviction</a:t>
            </a: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has </a:t>
            </a:r>
            <a:r>
              <a:rPr lang="en-US" sz="2400" dirty="0">
                <a:solidFill>
                  <a:srgbClr val="FF0000"/>
                </a:solidFill>
                <a:latin typeface="Times New Roman" pitchFamily="18" charset="0"/>
                <a:cs typeface="Times New Roman" pitchFamily="18" charset="0"/>
              </a:rPr>
              <a:t>been released from his/her previous nationality or the possibility of obtaining such a release upon the acquisition of Ethiopian nationality or that he/she is a stateless </a:t>
            </a:r>
            <a:r>
              <a:rPr lang="en-US" sz="2400" dirty="0" smtClean="0">
                <a:solidFill>
                  <a:srgbClr val="FF0000"/>
                </a:solidFill>
                <a:latin typeface="Times New Roman" pitchFamily="18" charset="0"/>
                <a:cs typeface="Times New Roman" pitchFamily="18" charset="0"/>
              </a:rPr>
              <a:t>person</a:t>
            </a: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takes </a:t>
            </a:r>
            <a:r>
              <a:rPr lang="en-US" sz="2400" dirty="0">
                <a:solidFill>
                  <a:srgbClr val="FF0000"/>
                </a:solidFill>
                <a:latin typeface="Times New Roman" pitchFamily="18" charset="0"/>
                <a:cs typeface="Times New Roman" pitchFamily="18" charset="0"/>
              </a:rPr>
              <a:t>the oath of allegiance indicated in Article 12 of the proclamation: </a:t>
            </a:r>
            <a:r>
              <a:rPr lang="en-US" sz="2400" i="1" dirty="0">
                <a:solidFill>
                  <a:srgbClr val="00B0F0"/>
                </a:solidFill>
                <a:latin typeface="Times New Roman" pitchFamily="18" charset="0"/>
                <a:cs typeface="Times New Roman" pitchFamily="18" charset="0"/>
              </a:rPr>
              <a:t>“I-----, solemnly affirm that I will be a loyal national of the federal democratic republic of Ethiopia and be faithful to its constitution</a:t>
            </a:r>
            <a:r>
              <a:rPr lang="en-US" sz="2400" dirty="0">
                <a:solidFill>
                  <a:srgbClr val="00B0F0"/>
                </a:solidFill>
                <a:latin typeface="Times New Roman" pitchFamily="18" charset="0"/>
                <a:cs typeface="Times New Roman" pitchFamily="18" charset="0"/>
              </a:rPr>
              <a:t>”.</a:t>
            </a:r>
          </a:p>
          <a:p>
            <a:pPr marL="457200" indent="-457200" algn="just">
              <a:buFont typeface="+mj-lt"/>
              <a:buAutoNum type="arabicPeriod"/>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53775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4566" y="677043"/>
            <a:ext cx="9842740" cy="6001643"/>
          </a:xfrm>
          <a:prstGeom prst="rect">
            <a:avLst/>
          </a:prstGeom>
        </p:spPr>
        <p:txBody>
          <a:bodyPr wrap="square">
            <a:spAutoFit/>
          </a:bodyPr>
          <a:lstStyle/>
          <a:p>
            <a:pPr algn="just"/>
            <a:r>
              <a:rPr lang="en-US" sz="2400" b="1" i="1" dirty="0">
                <a:latin typeface="Times New Roman" pitchFamily="18" charset="0"/>
                <a:cs typeface="Times New Roman" pitchFamily="18" charset="0"/>
              </a:rPr>
              <a:t>b) Cases of Marriage: </a:t>
            </a:r>
            <a:r>
              <a:rPr lang="en-US" sz="2400" dirty="0">
                <a:latin typeface="Times New Roman" pitchFamily="18" charset="0"/>
                <a:cs typeface="Times New Roman" pitchFamily="18" charset="0"/>
              </a:rPr>
              <a:t>an alien who is married to an Ethiopian citizen have the possibility of acquiring Ethiopian citizenship if he /she fulfill the following condition. These are: </a:t>
            </a:r>
            <a:endParaRPr lang="en-US" sz="2400" dirty="0" smtClean="0">
              <a:latin typeface="Times New Roman" pitchFamily="18" charset="0"/>
              <a:cs typeface="Times New Roman" pitchFamily="18" charset="0"/>
            </a:endParaRPr>
          </a:p>
          <a:p>
            <a:pPr marL="457200" indent="-457200" algn="just">
              <a:buFont typeface="+mj-lt"/>
              <a:buAutoNum type="arabicPeriod"/>
            </a:pPr>
            <a:r>
              <a:rPr lang="en-US" sz="2400" dirty="0" smtClean="0">
                <a:solidFill>
                  <a:srgbClr val="00B0F0"/>
                </a:solidFill>
                <a:latin typeface="Times New Roman" pitchFamily="18" charset="0"/>
                <a:cs typeface="Times New Roman" pitchFamily="18" charset="0"/>
              </a:rPr>
              <a:t>The  </a:t>
            </a:r>
            <a:r>
              <a:rPr lang="en-US" sz="2400" dirty="0">
                <a:solidFill>
                  <a:srgbClr val="00B0F0"/>
                </a:solidFill>
                <a:latin typeface="Times New Roman" pitchFamily="18" charset="0"/>
                <a:cs typeface="Times New Roman" pitchFamily="18" charset="0"/>
              </a:rPr>
              <a:t>marriage  shall be thru in accordance  with  the  laws  of  Ethiopia  or  the  State where the marriage is </a:t>
            </a:r>
            <a:r>
              <a:rPr lang="en-US" sz="2400" dirty="0" smtClean="0">
                <a:solidFill>
                  <a:srgbClr val="00B0F0"/>
                </a:solidFill>
                <a:latin typeface="Times New Roman" pitchFamily="18" charset="0"/>
                <a:cs typeface="Times New Roman" pitchFamily="18" charset="0"/>
              </a:rPr>
              <a:t>contracted;</a:t>
            </a:r>
          </a:p>
          <a:p>
            <a:pPr marL="457200" indent="-457200" algn="just">
              <a:buFont typeface="+mj-lt"/>
              <a:buAutoNum type="arabicPeriod"/>
            </a:pPr>
            <a:r>
              <a:rPr lang="en-US" sz="2400" dirty="0" smtClean="0">
                <a:solidFill>
                  <a:srgbClr val="00B0F0"/>
                </a:solidFill>
                <a:latin typeface="Times New Roman" pitchFamily="18" charset="0"/>
                <a:cs typeface="Times New Roman" pitchFamily="18" charset="0"/>
              </a:rPr>
              <a:t>The </a:t>
            </a:r>
            <a:r>
              <a:rPr lang="en-US" sz="2400" dirty="0">
                <a:solidFill>
                  <a:srgbClr val="00B0F0"/>
                </a:solidFill>
                <a:latin typeface="Times New Roman" pitchFamily="18" charset="0"/>
                <a:cs typeface="Times New Roman" pitchFamily="18" charset="0"/>
              </a:rPr>
              <a:t>marriage shall lapse at least for two years; </a:t>
            </a:r>
            <a:endParaRPr lang="en-US" sz="2400" dirty="0" smtClean="0">
              <a:solidFill>
                <a:srgbClr val="00B0F0"/>
              </a:solidFill>
              <a:latin typeface="Times New Roman" pitchFamily="18" charset="0"/>
              <a:cs typeface="Times New Roman" pitchFamily="18" charset="0"/>
            </a:endParaRPr>
          </a:p>
          <a:p>
            <a:pPr marL="457200" indent="-457200" algn="just">
              <a:buFont typeface="+mj-lt"/>
              <a:buAutoNum type="arabicPeriod"/>
            </a:pPr>
            <a:r>
              <a:rPr lang="en-US" sz="2400" dirty="0" smtClean="0">
                <a:solidFill>
                  <a:srgbClr val="00B0F0"/>
                </a:solidFill>
                <a:latin typeface="Times New Roman" pitchFamily="18" charset="0"/>
                <a:cs typeface="Times New Roman" pitchFamily="18" charset="0"/>
              </a:rPr>
              <a:t>The </a:t>
            </a:r>
            <a:r>
              <a:rPr lang="en-US" sz="2400" dirty="0">
                <a:solidFill>
                  <a:srgbClr val="00B0F0"/>
                </a:solidFill>
                <a:latin typeface="Times New Roman" pitchFamily="18" charset="0"/>
                <a:cs typeface="Times New Roman" pitchFamily="18" charset="0"/>
              </a:rPr>
              <a:t>alien married to an Ethiopian citizen have to live in  Ethiopian  for  at  least  one  year  preceding  the  submission  of  the </a:t>
            </a:r>
            <a:r>
              <a:rPr lang="en-US" sz="2400" dirty="0" smtClean="0">
                <a:solidFill>
                  <a:srgbClr val="00B0F0"/>
                </a:solidFill>
                <a:latin typeface="Times New Roman" pitchFamily="18" charset="0"/>
                <a:cs typeface="Times New Roman" pitchFamily="18" charset="0"/>
              </a:rPr>
              <a:t>application;</a:t>
            </a:r>
          </a:p>
          <a:p>
            <a:pPr marL="457200" indent="-457200" algn="just">
              <a:buFont typeface="+mj-lt"/>
              <a:buAutoNum type="arabicPeriod"/>
            </a:pPr>
            <a:r>
              <a:rPr lang="en-US" sz="2400" dirty="0" smtClean="0">
                <a:solidFill>
                  <a:srgbClr val="00B0F0"/>
                </a:solidFill>
                <a:latin typeface="Times New Roman" pitchFamily="18" charset="0"/>
                <a:cs typeface="Times New Roman" pitchFamily="18" charset="0"/>
              </a:rPr>
              <a:t>the </a:t>
            </a:r>
            <a:r>
              <a:rPr lang="en-US" sz="2400" dirty="0">
                <a:solidFill>
                  <a:srgbClr val="00B0F0"/>
                </a:solidFill>
                <a:latin typeface="Times New Roman" pitchFamily="18" charset="0"/>
                <a:cs typeface="Times New Roman" pitchFamily="18" charset="0"/>
              </a:rPr>
              <a:t>alien have to reach the age of majority, be a morally good person, and lastly take the oath of allegiance stated under Article 12 of the </a:t>
            </a:r>
            <a:r>
              <a:rPr lang="en-US" sz="2400" dirty="0" smtClean="0">
                <a:solidFill>
                  <a:srgbClr val="00B0F0"/>
                </a:solidFill>
                <a:latin typeface="Times New Roman" pitchFamily="18" charset="0"/>
                <a:cs typeface="Times New Roman" pitchFamily="18" charset="0"/>
              </a:rPr>
              <a:t>proclamation</a:t>
            </a:r>
          </a:p>
          <a:p>
            <a:pPr algn="just"/>
            <a:r>
              <a:rPr lang="en-US" sz="2400" b="1" i="1" dirty="0">
                <a:latin typeface="Times New Roman" pitchFamily="18" charset="0"/>
                <a:cs typeface="Times New Roman" pitchFamily="18" charset="0"/>
              </a:rPr>
              <a:t>c) Cases of Adoption (Legitimating): </a:t>
            </a:r>
            <a:r>
              <a:rPr lang="en-US" sz="2400" dirty="0">
                <a:latin typeface="Times New Roman" pitchFamily="18" charset="0"/>
                <a:cs typeface="Times New Roman" pitchFamily="18" charset="0"/>
              </a:rPr>
              <a:t>this process whereby </a:t>
            </a:r>
            <a:r>
              <a:rPr lang="en-US" sz="2400" dirty="0">
                <a:solidFill>
                  <a:srgbClr val="FF0000"/>
                </a:solidFill>
                <a:latin typeface="Times New Roman" pitchFamily="18" charset="0"/>
                <a:cs typeface="Times New Roman" pitchFamily="18" charset="0"/>
              </a:rPr>
              <a:t>an illegitimate child get citizenship status of his/her caretaker’s nationality. </a:t>
            </a: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this case, Article 7 of the nationality proclamation asserts that a child adopted by and grown under the caretaker of Ethiopian citizen has the right to acquire Ethiopian citizenship</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212592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664" y="1090635"/>
            <a:ext cx="9402793" cy="5262979"/>
          </a:xfrm>
          <a:prstGeom prst="rect">
            <a:avLst/>
          </a:prstGeom>
        </p:spPr>
        <p:txBody>
          <a:bodyPr wrap="square">
            <a:spAutoFit/>
          </a:bodyPr>
          <a:lstStyle/>
          <a:p>
            <a:pPr algn="just"/>
            <a:r>
              <a:rPr lang="en-US" sz="2400" b="1" i="1" dirty="0">
                <a:latin typeface="Times New Roman" pitchFamily="18" charset="0"/>
                <a:cs typeface="Times New Roman" pitchFamily="18" charset="0"/>
              </a:rPr>
              <a:t>d) Citizenship by Special Cases: </a:t>
            </a:r>
            <a:r>
              <a:rPr lang="en-US" sz="2400" dirty="0">
                <a:latin typeface="Times New Roman" pitchFamily="18" charset="0"/>
                <a:cs typeface="Times New Roman" pitchFamily="18" charset="0"/>
              </a:rPr>
              <a:t>as it is labeled in Article 8, an alien who has made an </a:t>
            </a:r>
            <a:r>
              <a:rPr lang="en-US" sz="2400" dirty="0">
                <a:solidFill>
                  <a:srgbClr val="FF0000"/>
                </a:solidFill>
                <a:latin typeface="Times New Roman" pitchFamily="18" charset="0"/>
                <a:cs typeface="Times New Roman" pitchFamily="18" charset="0"/>
              </a:rPr>
              <a:t>outstanding contribution in the interest of Ethiopia may be conferred with Ethiopian nationality by law without undergoing the pre-conditions</a:t>
            </a:r>
            <a:r>
              <a:rPr lang="en-US" sz="2400" dirty="0">
                <a:latin typeface="Times New Roman" pitchFamily="18" charset="0"/>
                <a:cs typeface="Times New Roman" pitchFamily="18" charset="0"/>
              </a:rPr>
              <a:t> stated in Article 5 (sub-articles 2 and 3) of the 2003 Ethiopian nationality proclamation.</a:t>
            </a:r>
          </a:p>
          <a:p>
            <a:pPr algn="just"/>
            <a:r>
              <a:rPr lang="en-US" sz="2400" b="1" i="1" dirty="0">
                <a:latin typeface="Times New Roman" pitchFamily="18" charset="0"/>
                <a:cs typeface="Times New Roman" pitchFamily="18" charset="0"/>
              </a:rPr>
              <a:t>e) Re-Admission to Ethiopian Nationality (Reintegration/Restoration): </a:t>
            </a:r>
          </a:p>
          <a:p>
            <a:pPr algn="just"/>
            <a:r>
              <a:rPr lang="en-US" sz="2400" dirty="0">
                <a:latin typeface="Times New Roman" pitchFamily="18" charset="0"/>
                <a:cs typeface="Times New Roman" pitchFamily="18" charset="0"/>
              </a:rPr>
              <a:t>This is a process by which a person acquires his/her lost citizenship if he/she fulfill the following requirement( art.22,pro.no.378/2003).</a:t>
            </a:r>
          </a:p>
          <a:p>
            <a:pPr marL="457200" indent="-457200" algn="just">
              <a:buFont typeface="+mj-lt"/>
              <a:buAutoNum type="arabicPeriod"/>
            </a:pPr>
            <a:r>
              <a:rPr lang="en-US" sz="2400" dirty="0" smtClean="0">
                <a:solidFill>
                  <a:srgbClr val="FF0000"/>
                </a:solidFill>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person could be readmitted to Ethiopian nationality if he/she applies to the Security, Immigration and Refugee Affairs Authority for re-admission</a:t>
            </a:r>
            <a:r>
              <a:rPr lang="en-US" sz="2400" dirty="0" smtClean="0">
                <a:solidFill>
                  <a:srgbClr val="FF0000"/>
                </a:solidFill>
                <a:latin typeface="Times New Roman" pitchFamily="18" charset="0"/>
                <a:cs typeface="Times New Roman" pitchFamily="18" charset="0"/>
              </a:rPr>
              <a:t>.</a:t>
            </a:r>
          </a:p>
          <a:p>
            <a:pPr marL="457200" indent="-457200" algn="just">
              <a:buFont typeface="+mj-lt"/>
              <a:buAutoNum type="arabicPeriod"/>
            </a:pPr>
            <a:r>
              <a:rPr lang="en-US" sz="2400" dirty="0">
                <a:solidFill>
                  <a:srgbClr val="FF0000"/>
                </a:solidFill>
                <a:latin typeface="Times New Roman" pitchFamily="18" charset="0"/>
                <a:cs typeface="Times New Roman" pitchFamily="18" charset="0"/>
              </a:rPr>
              <a:t>he/she has to return and domiciled in Ethiopia and renounces his foreign nationality to get back Ethiopian nationality.</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97203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1434" y="884078"/>
            <a:ext cx="9437298" cy="4893647"/>
          </a:xfrm>
          <a:prstGeom prst="rect">
            <a:avLst/>
          </a:prstGeom>
        </p:spPr>
        <p:txBody>
          <a:bodyPr wrap="square">
            <a:spAutoFit/>
          </a:bodyPr>
          <a:lstStyle/>
          <a:p>
            <a:pPr algn="just"/>
            <a:r>
              <a:rPr lang="en-US" sz="2400" b="1" dirty="0">
                <a:latin typeface="Times New Roman" pitchFamily="18" charset="0"/>
                <a:cs typeface="Times New Roman" pitchFamily="18" charset="0"/>
              </a:rPr>
              <a:t>Dual Citizenship</a:t>
            </a:r>
          </a:p>
          <a:p>
            <a:pPr algn="just"/>
            <a:r>
              <a:rPr lang="en-US" sz="2400" dirty="0">
                <a:latin typeface="Times New Roman" pitchFamily="18" charset="0"/>
                <a:cs typeface="Times New Roman" pitchFamily="18" charset="0"/>
              </a:rPr>
              <a:t>Dual citizenship is the condition of being a citizen of two nations. Of course, a person may acquire </a:t>
            </a:r>
            <a:r>
              <a:rPr lang="en-US" sz="2400" u="sng" dirty="0">
                <a:solidFill>
                  <a:srgbClr val="FF0000"/>
                </a:solidFill>
                <a:latin typeface="Times New Roman" pitchFamily="18" charset="0"/>
                <a:cs typeface="Times New Roman" pitchFamily="18" charset="0"/>
              </a:rPr>
              <a:t>more than two States </a:t>
            </a:r>
            <a:r>
              <a:rPr lang="en-US" sz="2400" dirty="0">
                <a:latin typeface="Times New Roman" pitchFamily="18" charset="0"/>
                <a:cs typeface="Times New Roman" pitchFamily="18" charset="0"/>
              </a:rPr>
              <a:t>which is called multiple citizenship. Duality/multiplicity arises because of the clash among the </a:t>
            </a:r>
            <a:r>
              <a:rPr lang="en-US" sz="2400" dirty="0">
                <a:solidFill>
                  <a:srgbClr val="FF0000"/>
                </a:solidFill>
                <a:latin typeface="Times New Roman" pitchFamily="18" charset="0"/>
                <a:cs typeface="Times New Roman" pitchFamily="18" charset="0"/>
              </a:rPr>
              <a:t>Jus Soli, Jus </a:t>
            </a:r>
            <a:r>
              <a:rPr lang="en-US" sz="2400" dirty="0" err="1">
                <a:solidFill>
                  <a:srgbClr val="FF0000"/>
                </a:solidFill>
                <a:latin typeface="Times New Roman" pitchFamily="18" charset="0"/>
                <a:cs typeface="Times New Roman" pitchFamily="18" charset="0"/>
              </a:rPr>
              <a:t>Sanguini</a:t>
            </a:r>
            <a:r>
              <a:rPr lang="en-US" sz="2400" dirty="0">
                <a:solidFill>
                  <a:srgbClr val="FF0000"/>
                </a:solidFill>
                <a:latin typeface="Times New Roman" pitchFamily="18" charset="0"/>
                <a:cs typeface="Times New Roman" pitchFamily="18" charset="0"/>
              </a:rPr>
              <a:t> and naturalization.</a:t>
            </a:r>
          </a:p>
          <a:p>
            <a:pPr algn="just"/>
            <a:r>
              <a:rPr lang="en-US" sz="2400" b="1" dirty="0">
                <a:latin typeface="Times New Roman" pitchFamily="18" charset="0"/>
                <a:cs typeface="Times New Roman" pitchFamily="18" charset="0"/>
              </a:rPr>
              <a:t>Ways of Loosing Citizenship</a:t>
            </a:r>
          </a:p>
          <a:p>
            <a:pPr algn="just"/>
            <a:r>
              <a:rPr lang="en-US" sz="2400" dirty="0">
                <a:latin typeface="Times New Roman" pitchFamily="18" charset="0"/>
                <a:cs typeface="Times New Roman" pitchFamily="18" charset="0"/>
              </a:rPr>
              <a:t>The common ways of losing citizenship are deprivation, renunciation, lapse/expiration and substitution.</a:t>
            </a:r>
          </a:p>
          <a:p>
            <a:pPr marL="457200" indent="-457200" algn="just">
              <a:buAutoNum type="alphaLcParenR"/>
            </a:pPr>
            <a:r>
              <a:rPr lang="en-US" sz="2400" b="1" i="1" dirty="0" smtClean="0">
                <a:solidFill>
                  <a:srgbClr val="0070C0"/>
                </a:solidFill>
                <a:latin typeface="Times New Roman" pitchFamily="18" charset="0"/>
                <a:cs typeface="Times New Roman" pitchFamily="18" charset="0"/>
              </a:rPr>
              <a:t>Deprivation</a:t>
            </a:r>
            <a:r>
              <a:rPr lang="en-US" sz="2400" dirty="0" smtClean="0">
                <a:solidFill>
                  <a:srgbClr val="0070C0"/>
                </a:solidFill>
                <a:latin typeface="Times New Roman" pitchFamily="18" charset="0"/>
                <a:cs typeface="Times New Roman" pitchFamily="18" charset="0"/>
              </a:rPr>
              <a:t> </a:t>
            </a:r>
            <a:r>
              <a:rPr lang="en-US" sz="2400" dirty="0">
                <a:latin typeface="Times New Roman" pitchFamily="18" charset="0"/>
                <a:cs typeface="Times New Roman" pitchFamily="18" charset="0"/>
              </a:rPr>
              <a:t>is an involuntary loss of citizenship which arises while government authorities or court take a decision to nullify an individual‘s citizenship</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The citizen may be deprived of his/her citizenship for reasons of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37687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0226" y="900377"/>
            <a:ext cx="9144000" cy="4893647"/>
          </a:xfrm>
          <a:prstGeom prst="rect">
            <a:avLst/>
          </a:prstGeom>
        </p:spPr>
        <p:txBody>
          <a:bodyPr wrap="square">
            <a:spAutoFit/>
          </a:bodyPr>
          <a:lstStyle/>
          <a:p>
            <a:pPr marL="342900" indent="-342900" algn="just">
              <a:buFont typeface="Wingdings" pitchFamily="2" charset="2"/>
              <a:buChar char="Ø"/>
            </a:pPr>
            <a:r>
              <a:rPr lang="en-US" sz="2400" dirty="0">
                <a:solidFill>
                  <a:srgbClr val="0070C0"/>
                </a:solidFill>
                <a:latin typeface="Times New Roman" pitchFamily="18" charset="0"/>
                <a:cs typeface="Times New Roman" pitchFamily="18" charset="0"/>
              </a:rPr>
              <a:t>uncovering national secrets, </a:t>
            </a:r>
          </a:p>
          <a:p>
            <a:pPr marL="342900" indent="-342900" algn="just">
              <a:buFont typeface="Wingdings" pitchFamily="2" charset="2"/>
              <a:buChar char="Ø"/>
            </a:pPr>
            <a:r>
              <a:rPr lang="en-US" sz="2400" dirty="0">
                <a:solidFill>
                  <a:srgbClr val="0070C0"/>
                </a:solidFill>
                <a:latin typeface="Times New Roman" pitchFamily="18" charset="0"/>
                <a:cs typeface="Times New Roman" pitchFamily="18" charset="0"/>
              </a:rPr>
              <a:t>non-compliance with citizenship duties (duty of loyalty), </a:t>
            </a:r>
          </a:p>
          <a:p>
            <a:pPr marL="342900" indent="-342900" algn="just">
              <a:buFont typeface="Wingdings" pitchFamily="2" charset="2"/>
              <a:buChar char="Ø"/>
            </a:pPr>
            <a:r>
              <a:rPr lang="en-US" sz="2400" dirty="0">
                <a:solidFill>
                  <a:srgbClr val="0070C0"/>
                </a:solidFill>
                <a:latin typeface="Times New Roman" pitchFamily="18" charset="0"/>
                <a:cs typeface="Times New Roman" pitchFamily="18" charset="0"/>
              </a:rPr>
              <a:t>loss of genuine link with his/her state, </a:t>
            </a:r>
          </a:p>
          <a:p>
            <a:pPr marL="342900" indent="-342900" algn="just">
              <a:buFont typeface="Wingdings" pitchFamily="2" charset="2"/>
              <a:buChar char="Ø"/>
            </a:pPr>
            <a:r>
              <a:rPr lang="en-US" sz="2400" dirty="0">
                <a:solidFill>
                  <a:srgbClr val="0070C0"/>
                </a:solidFill>
                <a:latin typeface="Times New Roman" pitchFamily="18" charset="0"/>
                <a:cs typeface="Times New Roman" pitchFamily="18" charset="0"/>
              </a:rPr>
              <a:t>flawed acquisition of citizenship, </a:t>
            </a:r>
          </a:p>
          <a:p>
            <a:pPr marL="342900" indent="-342900" algn="just">
              <a:buFont typeface="Wingdings" pitchFamily="2" charset="2"/>
              <a:buChar char="Ø"/>
            </a:pPr>
            <a:r>
              <a:rPr lang="en-US" sz="2400" dirty="0">
                <a:solidFill>
                  <a:srgbClr val="0070C0"/>
                </a:solidFill>
                <a:latin typeface="Times New Roman" pitchFamily="18" charset="0"/>
                <a:cs typeface="Times New Roman" pitchFamily="18" charset="0"/>
              </a:rPr>
              <a:t>promising loyalty to and/or serving in armed force of another country,</a:t>
            </a:r>
          </a:p>
          <a:p>
            <a:pPr marL="342900" indent="-342900" algn="just">
              <a:buFont typeface="Wingdings" pitchFamily="2" charset="2"/>
              <a:buChar char="Ø"/>
            </a:pPr>
            <a:r>
              <a:rPr lang="en-US" sz="2400" dirty="0">
                <a:solidFill>
                  <a:srgbClr val="0070C0"/>
                </a:solidFill>
                <a:latin typeface="Times New Roman" pitchFamily="18" charset="0"/>
                <a:cs typeface="Times New Roman" pitchFamily="18" charset="0"/>
              </a:rPr>
              <a:t>trying to overthrow the government by force, </a:t>
            </a:r>
          </a:p>
          <a:p>
            <a:pPr marL="342900" indent="-342900" algn="just">
              <a:buFont typeface="Wingdings" pitchFamily="2" charset="2"/>
              <a:buChar char="Ø"/>
            </a:pPr>
            <a:r>
              <a:rPr lang="en-US" sz="2400" dirty="0">
                <a:solidFill>
                  <a:srgbClr val="0070C0"/>
                </a:solidFill>
                <a:latin typeface="Times New Roman" pitchFamily="18" charset="0"/>
                <a:cs typeface="Times New Roman" pitchFamily="18" charset="0"/>
              </a:rPr>
              <a:t>seriously prejudicial behavior, and</a:t>
            </a:r>
          </a:p>
          <a:p>
            <a:pPr marL="342900" indent="-342900" algn="just">
              <a:buFont typeface="Wingdings" pitchFamily="2" charset="2"/>
              <a:buChar char="Ø"/>
            </a:pPr>
            <a:r>
              <a:rPr lang="en-US" sz="2400" dirty="0">
                <a:solidFill>
                  <a:srgbClr val="0070C0"/>
                </a:solidFill>
                <a:latin typeface="Times New Roman" pitchFamily="18" charset="0"/>
                <a:cs typeface="Times New Roman" pitchFamily="18" charset="0"/>
              </a:rPr>
              <a:t> becoming naturalized in another country. </a:t>
            </a:r>
          </a:p>
          <a:p>
            <a:pPr algn="just"/>
            <a:r>
              <a:rPr lang="en-US" sz="2400" b="1" i="1" dirty="0">
                <a:latin typeface="Times New Roman" pitchFamily="18" charset="0"/>
                <a:cs typeface="Times New Roman" pitchFamily="18" charset="0"/>
              </a:rPr>
              <a:t>b) Lapse/expiration </a:t>
            </a:r>
            <a:r>
              <a:rPr lang="en-US" sz="2400" dirty="0">
                <a:latin typeface="Times New Roman" pitchFamily="18" charset="0"/>
                <a:cs typeface="Times New Roman" pitchFamily="18" charset="0"/>
              </a:rPr>
              <a:t>is another way of losing citizenship which is not applicable to Ethiopia. Lapse is a mode whereby a person loses his/her citizenship because of his/her </a:t>
            </a:r>
            <a:r>
              <a:rPr lang="en-US" sz="2400" dirty="0">
                <a:solidFill>
                  <a:srgbClr val="FF0000"/>
                </a:solidFill>
                <a:latin typeface="Times New Roman" pitchFamily="18" charset="0"/>
                <a:cs typeface="Times New Roman" pitchFamily="18" charset="0"/>
              </a:rPr>
              <a:t>permanent residence or long term residence abroad beyond the number of years permitted by the country in question. </a:t>
            </a:r>
          </a:p>
        </p:txBody>
      </p:sp>
    </p:spTree>
    <p:extLst>
      <p:ext uri="{BB962C8B-B14F-4D97-AF65-F5344CB8AC3E}">
        <p14:creationId xmlns:p14="http://schemas.microsoft.com/office/powerpoint/2010/main" val="2459751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048" y="889844"/>
            <a:ext cx="9540815" cy="5632311"/>
          </a:xfrm>
          <a:prstGeom prst="rect">
            <a:avLst/>
          </a:prstGeom>
        </p:spPr>
        <p:txBody>
          <a:bodyPr wrap="square">
            <a:spAutoFit/>
          </a:bodyPr>
          <a:lstStyle/>
          <a:p>
            <a:pPr algn="just"/>
            <a:r>
              <a:rPr lang="en-US" sz="2400" b="1" i="1" dirty="0">
                <a:latin typeface="Times New Roman" pitchFamily="18" charset="0"/>
                <a:cs typeface="Times New Roman" pitchFamily="18" charset="0"/>
              </a:rPr>
              <a:t>c) Renunciation </a:t>
            </a:r>
            <a:r>
              <a:rPr lang="en-US" sz="2400" dirty="0">
                <a:latin typeface="Times New Roman" pitchFamily="18" charset="0"/>
                <a:cs typeface="Times New Roman" pitchFamily="18" charset="0"/>
              </a:rPr>
              <a:t>is the </a:t>
            </a:r>
            <a:r>
              <a:rPr lang="en-US" sz="2400" dirty="0">
                <a:solidFill>
                  <a:srgbClr val="FF0000"/>
                </a:solidFill>
                <a:latin typeface="Times New Roman" pitchFamily="18" charset="0"/>
                <a:cs typeface="Times New Roman" pitchFamily="18" charset="0"/>
              </a:rPr>
              <a:t>voluntary way of losing citizenship</a:t>
            </a:r>
            <a:r>
              <a:rPr lang="en-US" sz="2400" dirty="0">
                <a:latin typeface="Times New Roman" pitchFamily="18" charset="0"/>
                <a:cs typeface="Times New Roman" pitchFamily="18" charset="0"/>
              </a:rPr>
              <a:t>. However,  the  person  who  has renounced a country’s nationality may not  be  actually released from that status </a:t>
            </a:r>
            <a:r>
              <a:rPr lang="en-US" sz="2400" u="sng" dirty="0">
                <a:solidFill>
                  <a:srgbClr val="FF0000"/>
                </a:solidFill>
                <a:latin typeface="Times New Roman" pitchFamily="18" charset="0"/>
                <a:cs typeface="Times New Roman" pitchFamily="18" charset="0"/>
              </a:rPr>
              <a:t>until he/she has discharged  his/her obligations towards that particular State or accused of a crime</a:t>
            </a:r>
            <a:r>
              <a:rPr lang="en-US" sz="2400" dirty="0">
                <a:latin typeface="Times New Roman" pitchFamily="18" charset="0"/>
                <a:cs typeface="Times New Roman" pitchFamily="18" charset="0"/>
              </a:rPr>
              <a:t>. </a:t>
            </a:r>
          </a:p>
          <a:p>
            <a:pPr algn="just"/>
            <a:r>
              <a:rPr lang="en-US" sz="2400" b="1" i="1" dirty="0">
                <a:latin typeface="Times New Roman" pitchFamily="18" charset="0"/>
                <a:cs typeface="Times New Roman" pitchFamily="18" charset="0"/>
              </a:rPr>
              <a:t>d) Substitution: </a:t>
            </a:r>
            <a:r>
              <a:rPr lang="en-US" sz="2400" dirty="0">
                <a:latin typeface="Times New Roman" pitchFamily="18" charset="0"/>
                <a:cs typeface="Times New Roman" pitchFamily="18" charset="0"/>
              </a:rPr>
              <a:t>citizenship may be lost when the original citizenship is substituted by another state, where it is acquired through naturalization. </a:t>
            </a:r>
            <a:r>
              <a:rPr lang="en-US" sz="2400" dirty="0" smtClean="0">
                <a:latin typeface="Times New Roman" pitchFamily="18" charset="0"/>
                <a:cs typeface="Times New Roman" pitchFamily="18" charset="0"/>
              </a:rPr>
              <a:t>On </a:t>
            </a:r>
            <a:r>
              <a:rPr lang="en-US" sz="2400" dirty="0">
                <a:latin typeface="Times New Roman" pitchFamily="18" charset="0"/>
                <a:cs typeface="Times New Roman" pitchFamily="18" charset="0"/>
              </a:rPr>
              <a:t>the other side, </a:t>
            </a:r>
            <a:r>
              <a:rPr lang="en-US" sz="2400" dirty="0">
                <a:solidFill>
                  <a:srgbClr val="FF0000"/>
                </a:solidFill>
                <a:latin typeface="Times New Roman" pitchFamily="18" charset="0"/>
                <a:cs typeface="Times New Roman" pitchFamily="18" charset="0"/>
              </a:rPr>
              <a:t>this may also take place when a particular territory is annexed by another state; the inhabitants’ citizenship within the annexed territory will be replaced by the citizenship of the subjugator</a:t>
            </a:r>
            <a:r>
              <a:rPr lang="en-US"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 Statelessness</a:t>
            </a:r>
          </a:p>
          <a:p>
            <a:pPr algn="just"/>
            <a:r>
              <a:rPr lang="en-US" sz="2400" dirty="0">
                <a:latin typeface="Times New Roman" pitchFamily="18" charset="0"/>
                <a:cs typeface="Times New Roman" pitchFamily="18" charset="0"/>
              </a:rPr>
              <a:t>It is the condition of having citizenship of any country and with no government from which to ask protection. According to the international law, stateless person is a person who is not considered as a national by any state under the operation of its law. </a:t>
            </a:r>
          </a:p>
        </p:txBody>
      </p:sp>
    </p:spTree>
    <p:extLst>
      <p:ext uri="{BB962C8B-B14F-4D97-AF65-F5344CB8AC3E}">
        <p14:creationId xmlns:p14="http://schemas.microsoft.com/office/powerpoint/2010/main" val="38846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lnSpcReduction="10000"/>
          </a:bodyPr>
          <a:lstStyle/>
          <a:p>
            <a:r>
              <a:rPr lang="en-US" dirty="0" smtClean="0"/>
              <a:t> </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Consider the idea that it is wrong to kill.</a:t>
            </a:r>
          </a:p>
          <a:p>
            <a:pPr algn="just"/>
            <a:r>
              <a:rPr lang="en-US" dirty="0" smtClean="0">
                <a:latin typeface="Times New Roman" pitchFamily="18" charset="0"/>
                <a:cs typeface="Times New Roman" pitchFamily="18" charset="0"/>
              </a:rPr>
              <a:t>•	</a:t>
            </a:r>
            <a:r>
              <a:rPr lang="en-US" dirty="0" smtClean="0">
                <a:solidFill>
                  <a:schemeClr val="tx2"/>
                </a:solidFill>
                <a:latin typeface="Times New Roman" pitchFamily="18" charset="0"/>
                <a:cs typeface="Times New Roman" pitchFamily="18" charset="0"/>
              </a:rPr>
              <a:t>Does this mean that capital punishment is wrong? </a:t>
            </a:r>
          </a:p>
          <a:p>
            <a:pPr algn="just"/>
            <a:r>
              <a:rPr lang="en-US" dirty="0" smtClean="0">
                <a:solidFill>
                  <a:schemeClr val="tx2"/>
                </a:solidFill>
                <a:latin typeface="Times New Roman" pitchFamily="18" charset="0"/>
                <a:cs typeface="Times New Roman" pitchFamily="18" charset="0"/>
              </a:rPr>
              <a:t>•	Is it wrong to kill animals? </a:t>
            </a:r>
          </a:p>
          <a:p>
            <a:pPr algn="just"/>
            <a:r>
              <a:rPr lang="en-US" dirty="0" smtClean="0">
                <a:solidFill>
                  <a:schemeClr val="tx2"/>
                </a:solidFill>
                <a:latin typeface="Times New Roman" pitchFamily="18" charset="0"/>
                <a:cs typeface="Times New Roman" pitchFamily="18" charset="0"/>
              </a:rPr>
              <a:t>•	Is killing in self-defense wrong?</a:t>
            </a:r>
          </a:p>
          <a:p>
            <a:pPr algn="just"/>
            <a:r>
              <a:rPr lang="en-US" dirty="0" smtClean="0">
                <a:solidFill>
                  <a:schemeClr val="tx2"/>
                </a:solidFill>
                <a:latin typeface="Times New Roman" pitchFamily="18" charset="0"/>
                <a:cs typeface="Times New Roman" pitchFamily="18" charset="0"/>
              </a:rPr>
              <a:t>•	Is the termination of pregnancy wrong?</a:t>
            </a:r>
          </a:p>
          <a:p>
            <a:pPr algn="just"/>
            <a:r>
              <a:rPr lang="en-US" dirty="0" smtClean="0">
                <a:solidFill>
                  <a:schemeClr val="tx2"/>
                </a:solidFill>
                <a:latin typeface="Times New Roman" pitchFamily="18" charset="0"/>
                <a:cs typeface="Times New Roman" pitchFamily="18" charset="0"/>
              </a:rPr>
              <a:t>•	Is euthanasia wrong</a:t>
            </a:r>
            <a:r>
              <a:rPr lang="en-US" dirty="0" smtClean="0">
                <a:latin typeface="Times New Roman" pitchFamily="18" charset="0"/>
                <a:cs typeface="Times New Roman" pitchFamily="18" charset="0"/>
              </a:rPr>
              <a:t>? </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Try to examine and record precisely the justifications for your decision. Can you identify any underlying principles or rules which you used to reach your decision? </a:t>
            </a:r>
          </a:p>
          <a:p>
            <a:pPr algn="just"/>
            <a:r>
              <a:rPr lang="en-US" dirty="0" smtClean="0">
                <a:solidFill>
                  <a:srgbClr val="FF0000"/>
                </a:solidFill>
                <a:latin typeface="Times New Roman" pitchFamily="18" charset="0"/>
                <a:cs typeface="Times New Roman" pitchFamily="18" charset="0"/>
              </a:rPr>
              <a:t>     Examples of such underlying principles or rules might include: </a:t>
            </a:r>
          </a:p>
          <a:p>
            <a:pPr marL="342900" indent="-342900" algn="just">
              <a:buFont typeface="Wingdings" panose="05000000000000000000" pitchFamily="2" charset="2"/>
              <a:buChar char="ü"/>
            </a:pPr>
            <a:r>
              <a:rPr lang="en-US" dirty="0" smtClean="0">
                <a:solidFill>
                  <a:srgbClr val="00B0F0"/>
                </a:solidFill>
                <a:latin typeface="Times New Roman" pitchFamily="18" charset="0"/>
                <a:cs typeface="Times New Roman" pitchFamily="18" charset="0"/>
              </a:rPr>
              <a:t>I should do the best thing for my career in the long run.</a:t>
            </a:r>
          </a:p>
          <a:p>
            <a:pPr marL="342900" indent="-342900" algn="just">
              <a:buFont typeface="Wingdings" panose="05000000000000000000" pitchFamily="2" charset="2"/>
              <a:buChar char="ü"/>
            </a:pPr>
            <a:r>
              <a:rPr lang="en-US" dirty="0" smtClean="0">
                <a:solidFill>
                  <a:srgbClr val="00B0F0"/>
                </a:solidFill>
                <a:latin typeface="Times New Roman" pitchFamily="18" charset="0"/>
                <a:cs typeface="Times New Roman" pitchFamily="18" charset="0"/>
              </a:rPr>
              <a:t>It is OK to tell someone a lie if it prevents someone from being hurt by the truth. </a:t>
            </a:r>
          </a:p>
          <a:p>
            <a:pPr marL="342900" indent="-342900" algn="just">
              <a:buFont typeface="Wingdings" panose="05000000000000000000" pitchFamily="2" charset="2"/>
              <a:buChar char="ü"/>
            </a:pPr>
            <a:r>
              <a:rPr lang="en-US" dirty="0" smtClean="0">
                <a:solidFill>
                  <a:srgbClr val="00B0F0"/>
                </a:solidFill>
                <a:latin typeface="Times New Roman" pitchFamily="18" charset="0"/>
                <a:cs typeface="Times New Roman" pitchFamily="18" charset="0"/>
              </a:rPr>
              <a:t>I should always help someone in difficulty</a:t>
            </a:r>
            <a:r>
              <a:rPr lang="en-US" dirty="0" smtClean="0">
                <a:solidFill>
                  <a:srgbClr val="FF0000"/>
                </a:solidFill>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2371905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r>
              <a:rPr lang="en-US" b="1" dirty="0" smtClean="0">
                <a:latin typeface="Times New Roman" pitchFamily="18" charset="0"/>
                <a:cs typeface="Times New Roman" pitchFamily="18" charset="0"/>
              </a:rPr>
              <a:t>Chapter </a:t>
            </a:r>
            <a:r>
              <a:rPr lang="en-US" b="1" dirty="0">
                <a:latin typeface="Times New Roman" pitchFamily="18" charset="0"/>
                <a:cs typeface="Times New Roman" pitchFamily="18" charset="0"/>
              </a:rPr>
              <a:t>Five: Constitution, Democracy and Human </a:t>
            </a:r>
            <a:r>
              <a:rPr lang="en-US" b="1" dirty="0" smtClean="0">
                <a:latin typeface="Times New Roman" pitchFamily="18" charset="0"/>
                <a:cs typeface="Times New Roman" pitchFamily="18" charset="0"/>
              </a:rPr>
              <a:t>Right</a:t>
            </a:r>
          </a:p>
          <a:p>
            <a:r>
              <a:rPr lang="en-US" b="1" dirty="0" smtClean="0">
                <a:latin typeface="Times New Roman" pitchFamily="18" charset="0"/>
                <a:cs typeface="Times New Roman" pitchFamily="18" charset="0"/>
              </a:rPr>
              <a:t>  5.1</a:t>
            </a:r>
            <a:r>
              <a:rPr lang="en-US" b="1" dirty="0">
                <a:latin typeface="Times New Roman" pitchFamily="18" charset="0"/>
                <a:cs typeface="Times New Roman" pitchFamily="18" charset="0"/>
              </a:rPr>
              <a:t>. Constitution and </a:t>
            </a:r>
            <a:r>
              <a:rPr lang="en-US" b="1" dirty="0" smtClean="0">
                <a:latin typeface="Times New Roman" pitchFamily="18" charset="0"/>
                <a:cs typeface="Times New Roman" pitchFamily="18" charset="0"/>
              </a:rPr>
              <a:t>Constitutionalism</a:t>
            </a:r>
          </a:p>
          <a:p>
            <a:r>
              <a:rPr lang="en-US" b="1" dirty="0" smtClean="0">
                <a:solidFill>
                  <a:srgbClr val="FF0000"/>
                </a:solidFill>
                <a:latin typeface="Times New Roman" pitchFamily="18" charset="0"/>
                <a:cs typeface="Times New Roman" pitchFamily="18" charset="0"/>
              </a:rPr>
              <a:t>5.1.1</a:t>
            </a:r>
            <a:r>
              <a:rPr lang="en-US" b="1" dirty="0">
                <a:solidFill>
                  <a:srgbClr val="FF0000"/>
                </a:solidFill>
                <a:latin typeface="Times New Roman" pitchFamily="18" charset="0"/>
                <a:cs typeface="Times New Roman" pitchFamily="18" charset="0"/>
              </a:rPr>
              <a:t>.   Conceptualizing </a:t>
            </a:r>
            <a:r>
              <a:rPr lang="en-US" b="1" dirty="0" smtClean="0">
                <a:solidFill>
                  <a:srgbClr val="FF0000"/>
                </a:solidFill>
                <a:latin typeface="Times New Roman" pitchFamily="18" charset="0"/>
                <a:cs typeface="Times New Roman" pitchFamily="18" charset="0"/>
              </a:rPr>
              <a:t>Constitution</a:t>
            </a:r>
          </a:p>
          <a:p>
            <a:pPr marL="342900" indent="-342900" algn="just">
              <a:buFont typeface="Wingdings" panose="05000000000000000000" pitchFamily="2" charset="2"/>
              <a:buChar char="Ø"/>
            </a:pPr>
            <a:r>
              <a:rPr lang="en-US" dirty="0" smtClean="0">
                <a:solidFill>
                  <a:srgbClr val="0070C0"/>
                </a:solidFill>
                <a:latin typeface="Times New Roman" pitchFamily="18" charset="0"/>
                <a:cs typeface="Times New Roman" pitchFamily="18" charset="0"/>
              </a:rPr>
              <a:t>Constitution </a:t>
            </a:r>
            <a:r>
              <a:rPr lang="en-US" dirty="0">
                <a:solidFill>
                  <a:srgbClr val="0070C0"/>
                </a:solidFill>
                <a:latin typeface="Times New Roman" pitchFamily="18" charset="0"/>
                <a:cs typeface="Times New Roman" pitchFamily="18" charset="0"/>
              </a:rPr>
              <a:t>is figuratively defined as the fundamental or basic law of a state which sets out the structure of the </a:t>
            </a:r>
            <a:r>
              <a:rPr lang="en-US" dirty="0" smtClean="0">
                <a:solidFill>
                  <a:srgbClr val="0070C0"/>
                </a:solidFill>
                <a:latin typeface="Times New Roman" pitchFamily="18" charset="0"/>
                <a:cs typeface="Times New Roman" pitchFamily="18" charset="0"/>
              </a:rPr>
              <a:t>state</a:t>
            </a:r>
          </a:p>
          <a:p>
            <a:pPr marL="342900" indent="-342900" algn="just">
              <a:buFont typeface="Wingdings" panose="05000000000000000000" pitchFamily="2" charset="2"/>
              <a:buChar char="Ø"/>
            </a:pPr>
            <a:r>
              <a:rPr lang="en-US" dirty="0" smtClean="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I</a:t>
            </a:r>
            <a:r>
              <a:rPr lang="en-US" dirty="0" smtClean="0">
                <a:solidFill>
                  <a:srgbClr val="0070C0"/>
                </a:solidFill>
                <a:latin typeface="Times New Roman" pitchFamily="18" charset="0"/>
                <a:cs typeface="Times New Roman" pitchFamily="18" charset="0"/>
              </a:rPr>
              <a:t>t </a:t>
            </a:r>
            <a:r>
              <a:rPr lang="en-US" dirty="0">
                <a:solidFill>
                  <a:srgbClr val="0070C0"/>
                </a:solidFill>
                <a:latin typeface="Times New Roman" pitchFamily="18" charset="0"/>
                <a:cs typeface="Times New Roman" pitchFamily="18" charset="0"/>
              </a:rPr>
              <a:t>also lists the rights of citizens alongside the limits on the power exercise of a government. </a:t>
            </a:r>
            <a:endParaRPr lang="en-US" dirty="0" smtClean="0">
              <a:solidFill>
                <a:srgbClr val="0070C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0070C0"/>
                </a:solidFill>
                <a:latin typeface="Times New Roman" pitchFamily="18" charset="0"/>
                <a:cs typeface="Times New Roman" pitchFamily="18" charset="0"/>
              </a:rPr>
              <a:t>It </a:t>
            </a:r>
            <a:r>
              <a:rPr lang="en-US" dirty="0">
                <a:solidFill>
                  <a:srgbClr val="0070C0"/>
                </a:solidFill>
                <a:latin typeface="Times New Roman" pitchFamily="18" charset="0"/>
                <a:cs typeface="Times New Roman" pitchFamily="18" charset="0"/>
              </a:rPr>
              <a:t>is a blue print placed on top the hierarchy of laws on constitutional governments. </a:t>
            </a:r>
            <a:endParaRPr lang="en-US" dirty="0" smtClean="0">
              <a:solidFill>
                <a:srgbClr val="0070C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0070C0"/>
                </a:solidFill>
                <a:latin typeface="Times New Roman" pitchFamily="18" charset="0"/>
                <a:cs typeface="Times New Roman" pitchFamily="18" charset="0"/>
              </a:rPr>
              <a:t>A </a:t>
            </a:r>
            <a:r>
              <a:rPr lang="en-US" dirty="0">
                <a:solidFill>
                  <a:srgbClr val="0070C0"/>
                </a:solidFill>
                <a:latin typeface="Times New Roman" pitchFamily="18" charset="0"/>
                <a:cs typeface="Times New Roman" pitchFamily="18" charset="0"/>
              </a:rPr>
              <a:t>constitution may be said to be a collection of principles according to which the powers of the government, the rights of the governed, and the relation between the two are adjusted. </a:t>
            </a:r>
            <a:endParaRPr lang="en-US" dirty="0" smtClean="0">
              <a:solidFill>
                <a:srgbClr val="0070C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0070C0"/>
                </a:solidFill>
                <a:latin typeface="Times New Roman" pitchFamily="18" charset="0"/>
                <a:cs typeface="Times New Roman" pitchFamily="18" charset="0"/>
              </a:rPr>
              <a:t>since </a:t>
            </a:r>
            <a:r>
              <a:rPr lang="en-US" dirty="0">
                <a:solidFill>
                  <a:srgbClr val="0070C0"/>
                </a:solidFill>
                <a:latin typeface="Times New Roman" pitchFamily="18" charset="0"/>
                <a:cs typeface="Times New Roman" pitchFamily="18" charset="0"/>
              </a:rPr>
              <a:t>constitution is supreme law of a land, any other law contradicted with the provisions of the constitution becomes void or </a:t>
            </a:r>
            <a:r>
              <a:rPr lang="en-US" dirty="0" smtClean="0">
                <a:solidFill>
                  <a:srgbClr val="0070C0"/>
                </a:solidFill>
                <a:latin typeface="Times New Roman" pitchFamily="18" charset="0"/>
                <a:cs typeface="Times New Roman" pitchFamily="18" charset="0"/>
              </a:rPr>
              <a:t>invalid.</a:t>
            </a:r>
            <a:endParaRPr lang="en-US"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8524695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r>
              <a:rPr lang="en-US" b="1" dirty="0">
                <a:solidFill>
                  <a:srgbClr val="FF0000"/>
                </a:solidFill>
                <a:latin typeface="Times New Roman" pitchFamily="18" charset="0"/>
                <a:cs typeface="Times New Roman" pitchFamily="18" charset="0"/>
              </a:rPr>
              <a:t>5.1.2.   Peculiar Features of </a:t>
            </a:r>
            <a:r>
              <a:rPr lang="en-US" b="1" dirty="0" smtClean="0">
                <a:solidFill>
                  <a:srgbClr val="FF0000"/>
                </a:solidFill>
                <a:latin typeface="Times New Roman" pitchFamily="18" charset="0"/>
                <a:cs typeface="Times New Roman" pitchFamily="18" charset="0"/>
              </a:rPr>
              <a:t>Constitution</a:t>
            </a:r>
            <a:endParaRPr lang="en-US" b="1" dirty="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ü"/>
            </a:pPr>
            <a:r>
              <a:rPr lang="en-US" dirty="0" smtClean="0">
                <a:solidFill>
                  <a:schemeClr val="accent1"/>
                </a:solidFill>
                <a:latin typeface="Times New Roman" pitchFamily="18" charset="0"/>
                <a:cs typeface="Times New Roman" pitchFamily="18" charset="0"/>
              </a:rPr>
              <a:t>some </a:t>
            </a:r>
            <a:r>
              <a:rPr lang="en-US" dirty="0">
                <a:solidFill>
                  <a:schemeClr val="accent1"/>
                </a:solidFill>
                <a:latin typeface="Times New Roman" pitchFamily="18" charset="0"/>
                <a:cs typeface="Times New Roman" pitchFamily="18" charset="0"/>
              </a:rPr>
              <a:t>of the distinctive features of a constitution</a:t>
            </a:r>
            <a:r>
              <a:rPr lang="en-US" dirty="0" smtClean="0">
                <a:solidFill>
                  <a:schemeClr val="accent1"/>
                </a:solidFill>
                <a:latin typeface="Times New Roman" pitchFamily="18" charset="0"/>
                <a:cs typeface="Times New Roman" pitchFamily="18" charset="0"/>
              </a:rPr>
              <a:t>.</a:t>
            </a:r>
            <a:endParaRPr lang="en-US" dirty="0">
              <a:solidFill>
                <a:schemeClr val="accent1"/>
              </a:solidFill>
              <a:latin typeface="Times New Roman" pitchFamily="18" charset="0"/>
              <a:cs typeface="Times New Roman" pitchFamily="18" charset="0"/>
            </a:endParaRPr>
          </a:p>
          <a:p>
            <a:pPr algn="just"/>
            <a:r>
              <a:rPr lang="en-US" dirty="0">
                <a:solidFill>
                  <a:schemeClr val="accent1"/>
                </a:solidFill>
                <a:latin typeface="Times New Roman" pitchFamily="18" charset="0"/>
                <a:cs typeface="Times New Roman" pitchFamily="18" charset="0"/>
              </a:rPr>
              <a:t>A. Generality</a:t>
            </a:r>
            <a:r>
              <a:rPr lang="en-US" dirty="0">
                <a:solidFill>
                  <a:srgbClr val="FF0000"/>
                </a:solidFill>
                <a:latin typeface="Times New Roman" pitchFamily="18" charset="0"/>
                <a:cs typeface="Times New Roman" pitchFamily="18" charset="0"/>
              </a:rPr>
              <a:t>:  a constitution provides the general principle of a state and carry on foundation and sets out general framework of the law and the government. </a:t>
            </a:r>
          </a:p>
          <a:p>
            <a:pPr algn="just"/>
            <a:r>
              <a:rPr lang="en-US" dirty="0">
                <a:solidFill>
                  <a:schemeClr val="accent1"/>
                </a:solidFill>
                <a:latin typeface="Times New Roman" pitchFamily="18" charset="0"/>
                <a:cs typeface="Times New Roman" pitchFamily="18" charset="0"/>
              </a:rPr>
              <a:t>B. Permanency</a:t>
            </a:r>
            <a:r>
              <a:rPr lang="en-US" dirty="0">
                <a:solidFill>
                  <a:srgbClr val="FF0000"/>
                </a:solidFill>
                <a:latin typeface="Times New Roman" pitchFamily="18" charset="0"/>
                <a:cs typeface="Times New Roman" pitchFamily="18" charset="0"/>
              </a:rPr>
              <a:t>: unlike laws constitution is made for undefined period of time. That means constitution serve for a long lap of </a:t>
            </a:r>
            <a:r>
              <a:rPr lang="en-US" dirty="0" smtClean="0">
                <a:solidFill>
                  <a:srgbClr val="FF0000"/>
                </a:solidFill>
                <a:latin typeface="Times New Roman" pitchFamily="18" charset="0"/>
                <a:cs typeface="Times New Roman" pitchFamily="18" charset="0"/>
              </a:rPr>
              <a:t>ages</a:t>
            </a:r>
          </a:p>
          <a:p>
            <a:pPr algn="just"/>
            <a:r>
              <a:rPr lang="en-US" dirty="0" smtClean="0">
                <a:solidFill>
                  <a:schemeClr val="accent1"/>
                </a:solidFill>
                <a:latin typeface="Times New Roman" pitchFamily="18" charset="0"/>
                <a:cs typeface="Times New Roman" pitchFamily="18" charset="0"/>
              </a:rPr>
              <a:t>C</a:t>
            </a:r>
            <a:r>
              <a:rPr lang="en-US" dirty="0">
                <a:solidFill>
                  <a:schemeClr val="accent1"/>
                </a:solidFill>
                <a:latin typeface="Times New Roman" pitchFamily="18" charset="0"/>
                <a:cs typeface="Times New Roman" pitchFamily="18" charset="0"/>
              </a:rPr>
              <a:t>. </a:t>
            </a:r>
            <a:r>
              <a:rPr lang="en-US" dirty="0" smtClean="0">
                <a:solidFill>
                  <a:schemeClr val="accent1"/>
                </a:solidFill>
                <a:latin typeface="Times New Roman" pitchFamily="18" charset="0"/>
                <a:cs typeface="Times New Roman" pitchFamily="18" charset="0"/>
              </a:rPr>
              <a:t>Supremacy: They </a:t>
            </a:r>
            <a:r>
              <a:rPr lang="en-US" dirty="0">
                <a:solidFill>
                  <a:srgbClr val="FF0000"/>
                </a:solidFill>
                <a:latin typeface="Times New Roman" pitchFamily="18" charset="0"/>
                <a:cs typeface="Times New Roman" pitchFamily="18" charset="0"/>
              </a:rPr>
              <a:t>are supreme laws, taking precedence over all others, and defining how all the others should be made. </a:t>
            </a:r>
          </a:p>
          <a:p>
            <a:pPr algn="just"/>
            <a:r>
              <a:rPr lang="en-US" dirty="0" smtClean="0">
                <a:solidFill>
                  <a:srgbClr val="FF0000"/>
                </a:solidFill>
                <a:latin typeface="Times New Roman" pitchFamily="18" charset="0"/>
                <a:cs typeface="Times New Roman" pitchFamily="18" charset="0"/>
              </a:rPr>
              <a:t>D</a:t>
            </a:r>
            <a:r>
              <a:rPr lang="en-US" dirty="0">
                <a:solidFill>
                  <a:srgbClr val="FF0000"/>
                </a:solidFill>
                <a:latin typeface="Times New Roman" pitchFamily="18" charset="0"/>
                <a:cs typeface="Times New Roman" pitchFamily="18" charset="0"/>
              </a:rPr>
              <a:t>. Codified document: Constitutions are written down; often in a single document that presents the  constitution  in  a  systematic  </a:t>
            </a:r>
            <a:r>
              <a:rPr lang="en-US" dirty="0" smtClean="0">
                <a:solidFill>
                  <a:srgbClr val="FF0000"/>
                </a:solidFill>
                <a:latin typeface="Times New Roman" pitchFamily="18" charset="0"/>
                <a:cs typeface="Times New Roman" pitchFamily="18" charset="0"/>
              </a:rPr>
              <a:t>manner</a:t>
            </a:r>
          </a:p>
          <a:p>
            <a:pPr algn="just"/>
            <a:r>
              <a:rPr lang="en-US" dirty="0" smtClean="0">
                <a:solidFill>
                  <a:schemeClr val="accent1"/>
                </a:solidFill>
                <a:latin typeface="Times New Roman" pitchFamily="18" charset="0"/>
                <a:cs typeface="Times New Roman" pitchFamily="18" charset="0"/>
              </a:rPr>
              <a:t>E</a:t>
            </a:r>
            <a:r>
              <a:rPr lang="en-US" dirty="0">
                <a:solidFill>
                  <a:schemeClr val="accent1"/>
                </a:solidFill>
                <a:latin typeface="Times New Roman" pitchFamily="18" charset="0"/>
                <a:cs typeface="Times New Roman" pitchFamily="18" charset="0"/>
              </a:rPr>
              <a:t>. Allocation of powers</a:t>
            </a:r>
            <a:r>
              <a:rPr lang="en-US" dirty="0">
                <a:solidFill>
                  <a:srgbClr val="FF0000"/>
                </a:solidFill>
                <a:latin typeface="Times New Roman" pitchFamily="18" charset="0"/>
                <a:cs typeface="Times New Roman" pitchFamily="18" charset="0"/>
              </a:rPr>
              <a:t>: Constitutions outline the proper relations between institutions and offices of the state, and between government and citizens</a:t>
            </a:r>
          </a:p>
        </p:txBody>
      </p:sp>
    </p:spTree>
    <p:extLst>
      <p:ext uri="{BB962C8B-B14F-4D97-AF65-F5344CB8AC3E}">
        <p14:creationId xmlns:p14="http://schemas.microsoft.com/office/powerpoint/2010/main" val="13872158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r>
              <a:rPr lang="en-US" b="1" dirty="0" smtClean="0">
                <a:solidFill>
                  <a:schemeClr val="accent1"/>
                </a:solidFill>
                <a:latin typeface="Times New Roman" pitchFamily="18" charset="0"/>
                <a:cs typeface="Times New Roman" pitchFamily="18" charset="0"/>
              </a:rPr>
              <a:t>5.1.3</a:t>
            </a:r>
            <a:r>
              <a:rPr lang="en-US" b="1" dirty="0">
                <a:solidFill>
                  <a:schemeClr val="accent1"/>
                </a:solidFill>
                <a:latin typeface="Times New Roman" pitchFamily="18" charset="0"/>
                <a:cs typeface="Times New Roman" pitchFamily="18" charset="0"/>
              </a:rPr>
              <a:t>.   Major Purposes and Functions of </a:t>
            </a:r>
            <a:r>
              <a:rPr lang="en-US" b="1" dirty="0" smtClean="0">
                <a:solidFill>
                  <a:schemeClr val="accent1"/>
                </a:solidFill>
                <a:latin typeface="Times New Roman" pitchFamily="18" charset="0"/>
                <a:cs typeface="Times New Roman" pitchFamily="18" charset="0"/>
              </a:rPr>
              <a:t>Constitution</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serves as a framework for Government</a:t>
            </a:r>
            <a:r>
              <a:rPr lang="en-US" dirty="0" smtClean="0">
                <a:latin typeface="Times New Roman" pitchFamily="18" charset="0"/>
                <a:cs typeface="Times New Roman" pitchFamily="18" charset="0"/>
              </a:rPr>
              <a:t>.</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Limits the Powers of </a:t>
            </a:r>
            <a:r>
              <a:rPr lang="en-US" dirty="0" smtClean="0">
                <a:latin typeface="Times New Roman" pitchFamily="18" charset="0"/>
                <a:cs typeface="Times New Roman" pitchFamily="18" charset="0"/>
              </a:rPr>
              <a:t>Government</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protects  individual  and  collective  rights  of  </a:t>
            </a:r>
            <a:r>
              <a:rPr lang="en-US" dirty="0" smtClean="0">
                <a:latin typeface="Times New Roman" pitchFamily="18" charset="0"/>
                <a:cs typeface="Times New Roman" pitchFamily="18" charset="0"/>
              </a:rPr>
              <a:t>citizens</a:t>
            </a:r>
            <a:endParaRPr lang="en-US" dirty="0">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a:latin typeface="Times New Roman" pitchFamily="18" charset="0"/>
                <a:cs typeface="Times New Roman" pitchFamily="18" charset="0"/>
              </a:rPr>
              <a:t>It </a:t>
            </a:r>
            <a:r>
              <a:rPr lang="en-US" dirty="0" smtClean="0">
                <a:latin typeface="Times New Roman" pitchFamily="18" charset="0"/>
                <a:cs typeface="Times New Roman" pitchFamily="18" charset="0"/>
              </a:rPr>
              <a:t>serves </a:t>
            </a:r>
            <a:r>
              <a:rPr lang="en-US" dirty="0">
                <a:latin typeface="Times New Roman" pitchFamily="18" charset="0"/>
                <a:cs typeface="Times New Roman" pitchFamily="18" charset="0"/>
              </a:rPr>
              <a:t>as the Supreme (Highest) Law of a </a:t>
            </a:r>
            <a:r>
              <a:rPr lang="en-US" dirty="0" smtClean="0">
                <a:latin typeface="Times New Roman" pitchFamily="18" charset="0"/>
                <a:cs typeface="Times New Roman" pitchFamily="18" charset="0"/>
              </a:rPr>
              <a:t>Country</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provides  Government  </a:t>
            </a:r>
            <a:r>
              <a:rPr lang="en-US" dirty="0" smtClean="0">
                <a:latin typeface="Times New Roman" pitchFamily="18" charset="0"/>
                <a:cs typeface="Times New Roman" pitchFamily="18" charset="0"/>
              </a:rPr>
              <a:t>legitimacy/stability</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Constitution </a:t>
            </a:r>
            <a:r>
              <a:rPr lang="en-US" dirty="0">
                <a:latin typeface="Times New Roman" pitchFamily="18" charset="0"/>
                <a:cs typeface="Times New Roman" pitchFamily="18" charset="0"/>
              </a:rPr>
              <a:t>Blue Prints for establishing Values and </a:t>
            </a:r>
            <a:r>
              <a:rPr lang="en-US" dirty="0" smtClean="0">
                <a:latin typeface="Times New Roman" pitchFamily="18" charset="0"/>
                <a:cs typeface="Times New Roman" pitchFamily="18" charset="0"/>
              </a:rPr>
              <a:t>Goals</a:t>
            </a:r>
          </a:p>
          <a:p>
            <a:pPr algn="just"/>
            <a:r>
              <a:rPr lang="en-US" b="1" dirty="0" smtClean="0">
                <a:solidFill>
                  <a:schemeClr val="accent1"/>
                </a:solidFill>
                <a:latin typeface="Times New Roman" pitchFamily="18" charset="0"/>
                <a:cs typeface="Times New Roman" pitchFamily="18" charset="0"/>
              </a:rPr>
              <a:t>5.1.4</a:t>
            </a:r>
            <a:r>
              <a:rPr lang="en-US" b="1" dirty="0">
                <a:solidFill>
                  <a:schemeClr val="accent1"/>
                </a:solidFill>
                <a:latin typeface="Times New Roman" pitchFamily="18" charset="0"/>
                <a:cs typeface="Times New Roman" pitchFamily="18" charset="0"/>
              </a:rPr>
              <a:t>.   Classification of Constitutions</a:t>
            </a:r>
          </a:p>
          <a:p>
            <a:pPr marL="342900" indent="-342900" algn="just">
              <a:buFont typeface="Wingdings" panose="05000000000000000000" pitchFamily="2" charset="2"/>
              <a:buChar char="§"/>
            </a:pPr>
            <a:r>
              <a:rPr lang="en-US" dirty="0">
                <a:solidFill>
                  <a:srgbClr val="FF0000"/>
                </a:solidFill>
                <a:latin typeface="Times New Roman" pitchFamily="18" charset="0"/>
                <a:cs typeface="Times New Roman" pitchFamily="18" charset="0"/>
              </a:rPr>
              <a:t>Constitutions are classified into different categories using different </a:t>
            </a:r>
            <a:r>
              <a:rPr lang="en-US" dirty="0" smtClean="0">
                <a:solidFill>
                  <a:srgbClr val="FF0000"/>
                </a:solidFill>
                <a:latin typeface="Times New Roman" pitchFamily="18" charset="0"/>
                <a:cs typeface="Times New Roman" pitchFamily="18" charset="0"/>
              </a:rPr>
              <a:t>criteria</a:t>
            </a:r>
          </a:p>
          <a:p>
            <a:pPr marL="457200" indent="-457200" algn="just">
              <a:buAutoNum type="alphaUcPeriod"/>
            </a:pPr>
            <a:r>
              <a:rPr lang="en-US" dirty="0" smtClean="0">
                <a:solidFill>
                  <a:srgbClr val="FF0000"/>
                </a:solidFill>
                <a:latin typeface="Times New Roman" pitchFamily="18" charset="0"/>
                <a:cs typeface="Times New Roman" pitchFamily="18" charset="0"/>
              </a:rPr>
              <a:t>Constitution </a:t>
            </a:r>
            <a:r>
              <a:rPr lang="en-US" dirty="0">
                <a:solidFill>
                  <a:srgbClr val="FF0000"/>
                </a:solidFill>
                <a:latin typeface="Times New Roman" pitchFamily="18" charset="0"/>
                <a:cs typeface="Times New Roman" pitchFamily="18" charset="0"/>
              </a:rPr>
              <a:t>based on </a:t>
            </a:r>
            <a:r>
              <a:rPr lang="en-US" dirty="0" smtClean="0">
                <a:solidFill>
                  <a:srgbClr val="FF0000"/>
                </a:solidFill>
                <a:latin typeface="Times New Roman" pitchFamily="18" charset="0"/>
                <a:cs typeface="Times New Roman" pitchFamily="18" charset="0"/>
              </a:rPr>
              <a:t>form: </a:t>
            </a:r>
            <a:r>
              <a:rPr lang="en-US" b="1" dirty="0" smtClean="0">
                <a:latin typeface="Times New Roman" pitchFamily="18" charset="0"/>
                <a:cs typeface="Times New Roman" pitchFamily="18" charset="0"/>
              </a:rPr>
              <a:t>written vs unwritten</a:t>
            </a:r>
          </a:p>
          <a:p>
            <a:pPr marL="457200" indent="-457200" algn="just">
              <a:buAutoNum type="alphaUcPeriod"/>
            </a:pPr>
            <a:r>
              <a:rPr lang="en-US" dirty="0">
                <a:solidFill>
                  <a:srgbClr val="FF0000"/>
                </a:solidFill>
                <a:latin typeface="Times New Roman" pitchFamily="18" charset="0"/>
                <a:cs typeface="Times New Roman" pitchFamily="18" charset="0"/>
              </a:rPr>
              <a:t>Constitution based on complexity of amending </a:t>
            </a:r>
            <a:r>
              <a:rPr lang="en-US" dirty="0" smtClean="0">
                <a:solidFill>
                  <a:srgbClr val="FF0000"/>
                </a:solidFill>
                <a:latin typeface="Times New Roman" pitchFamily="18" charset="0"/>
                <a:cs typeface="Times New Roman" pitchFamily="18" charset="0"/>
              </a:rPr>
              <a:t>process:</a:t>
            </a:r>
          </a:p>
          <a:p>
            <a:pPr algn="just"/>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Rigid Constitution vs flexible constitution </a:t>
            </a:r>
            <a:endParaRPr lang="en-US" b="1" dirty="0">
              <a:latin typeface="Times New Roman" pitchFamily="18" charset="0"/>
              <a:cs typeface="Times New Roman" pitchFamily="18" charset="0"/>
            </a:endParaRPr>
          </a:p>
          <a:p>
            <a:pPr marL="457200" indent="-457200" algn="just">
              <a:buAutoNum type="alphaUcPeriod"/>
            </a:pPr>
            <a:endParaRPr lang="en-US" dirty="0">
              <a:solidFill>
                <a:srgbClr val="FF0000"/>
              </a:solidFill>
              <a:latin typeface="Times New Roman" pitchFamily="18" charset="0"/>
              <a:cs typeface="Times New Roman" pitchFamily="18" charset="0"/>
            </a:endParaRPr>
          </a:p>
          <a:p>
            <a:pPr marL="457200" indent="-457200" algn="just">
              <a:buAutoNum type="alphaUcPeriod"/>
            </a:pPr>
            <a:endParaRPr lang="en-US" dirty="0">
              <a:solidFill>
                <a:srgbClr val="FF0000"/>
              </a:solidFill>
              <a:latin typeface="Times New Roman" pitchFamily="18" charset="0"/>
              <a:cs typeface="Times New Roman" pitchFamily="18" charset="0"/>
            </a:endParaRPr>
          </a:p>
          <a:p>
            <a:pPr marL="457200" indent="-457200" algn="just">
              <a:buAutoNum type="alphaUcPeriod"/>
            </a:pP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180831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lnSpcReduction="10000"/>
          </a:bodyPr>
          <a:lstStyle/>
          <a:p>
            <a:pPr marL="457200" indent="-457200" algn="just">
              <a:buAutoNum type="alphaUcPeriod"/>
            </a:pPr>
            <a:endParaRPr lang="en-US" dirty="0">
              <a:solidFill>
                <a:srgbClr val="FF0000"/>
              </a:solidFill>
            </a:endParaRPr>
          </a:p>
          <a:p>
            <a:pPr marL="457200" indent="-457200" algn="just">
              <a:buAutoNum type="alphaUcPeriod" startAt="3"/>
            </a:pPr>
            <a:r>
              <a:rPr lang="en-US" dirty="0" smtClean="0">
                <a:solidFill>
                  <a:srgbClr val="FF0000"/>
                </a:solidFill>
                <a:latin typeface="Times New Roman" pitchFamily="18" charset="0"/>
                <a:cs typeface="Times New Roman" pitchFamily="18" charset="0"/>
              </a:rPr>
              <a:t>Constitution </a:t>
            </a:r>
            <a:r>
              <a:rPr lang="en-US" dirty="0">
                <a:solidFill>
                  <a:srgbClr val="FF0000"/>
                </a:solidFill>
                <a:latin typeface="Times New Roman" pitchFamily="18" charset="0"/>
                <a:cs typeface="Times New Roman" pitchFamily="18" charset="0"/>
              </a:rPr>
              <a:t>based on degree of practice</a:t>
            </a:r>
            <a:r>
              <a:rPr lang="en-US" dirty="0" smtClean="0">
                <a:solidFill>
                  <a:srgbClr val="FF0000"/>
                </a:solidFill>
                <a:latin typeface="Times New Roman" pitchFamily="18" charset="0"/>
                <a:cs typeface="Times New Roman" pitchFamily="18" charset="0"/>
              </a:rPr>
              <a:t>:</a:t>
            </a:r>
          </a:p>
          <a:p>
            <a:pPr algn="just"/>
            <a:r>
              <a:rPr lang="en-US" dirty="0">
                <a:solidFill>
                  <a:srgbClr val="FF0000"/>
                </a:solidFill>
                <a:latin typeface="Times New Roman" pitchFamily="18" charset="0"/>
                <a:cs typeface="Times New Roman" pitchFamily="18" charset="0"/>
              </a:rPr>
              <a:t>              </a:t>
            </a:r>
            <a:r>
              <a:rPr lang="en-US" b="1" dirty="0">
                <a:latin typeface="Times New Roman" pitchFamily="18" charset="0"/>
                <a:cs typeface="Times New Roman" pitchFamily="18" charset="0"/>
              </a:rPr>
              <a:t>Effective </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Constitution vs </a:t>
            </a:r>
            <a:r>
              <a:rPr lang="en-US" b="1" dirty="0" smtClean="0">
                <a:latin typeface="Times New Roman" pitchFamily="18" charset="0"/>
                <a:cs typeface="Times New Roman" pitchFamily="18" charset="0"/>
              </a:rPr>
              <a:t>Nominal constitution</a:t>
            </a:r>
          </a:p>
          <a:p>
            <a:pPr algn="just"/>
            <a:r>
              <a:rPr lang="en-US" dirty="0">
                <a:solidFill>
                  <a:srgbClr val="FF0000"/>
                </a:solidFill>
                <a:latin typeface="Times New Roman" pitchFamily="18" charset="0"/>
                <a:cs typeface="Times New Roman" pitchFamily="18" charset="0"/>
              </a:rPr>
              <a:t>D. Based on the kind of state </a:t>
            </a:r>
            <a:r>
              <a:rPr lang="en-US" dirty="0" smtClean="0">
                <a:solidFill>
                  <a:srgbClr val="FF0000"/>
                </a:solidFill>
                <a:latin typeface="Times New Roman" pitchFamily="18" charset="0"/>
                <a:cs typeface="Times New Roman" pitchFamily="18" charset="0"/>
              </a:rPr>
              <a:t>structure </a:t>
            </a:r>
            <a:r>
              <a:rPr lang="en-US" b="1" dirty="0" smtClean="0">
                <a:solidFill>
                  <a:srgbClr val="FF0000"/>
                </a:solidFill>
                <a:latin typeface="Times New Roman" pitchFamily="18" charset="0"/>
                <a:cs typeface="Times New Roman" pitchFamily="18" charset="0"/>
              </a:rPr>
              <a:t>:</a:t>
            </a:r>
            <a:r>
              <a:rPr lang="en-US" b="1" dirty="0" smtClean="0">
                <a:latin typeface="Times New Roman" pitchFamily="18" charset="0"/>
                <a:cs typeface="Times New Roman" pitchFamily="18" charset="0"/>
              </a:rPr>
              <a:t>Federal vs </a:t>
            </a:r>
            <a:r>
              <a:rPr lang="en-US" b="1" dirty="0">
                <a:latin typeface="Times New Roman" pitchFamily="18" charset="0"/>
                <a:cs typeface="Times New Roman" pitchFamily="18" charset="0"/>
              </a:rPr>
              <a:t>Unitary Constitution </a:t>
            </a:r>
            <a:r>
              <a:rPr lang="en-US" b="1" dirty="0" smtClean="0">
                <a:latin typeface="Times New Roman" pitchFamily="18" charset="0"/>
                <a:cs typeface="Times New Roman" pitchFamily="18" charset="0"/>
              </a:rPr>
              <a:t>      </a:t>
            </a:r>
          </a:p>
          <a:p>
            <a:pPr algn="just"/>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5.2</a:t>
            </a:r>
            <a:r>
              <a:rPr lang="en-US" b="1" dirty="0">
                <a:solidFill>
                  <a:schemeClr val="accent1"/>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Constitutionalism</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Constitutionalism </a:t>
            </a:r>
            <a:r>
              <a:rPr lang="en-US" dirty="0">
                <a:latin typeface="Times New Roman" pitchFamily="18" charset="0"/>
                <a:cs typeface="Times New Roman" pitchFamily="18" charset="0"/>
              </a:rPr>
              <a:t>refers to a doctrine that governments should be faithful to their constitutions </a:t>
            </a:r>
            <a:endParaRPr lang="en-US" dirty="0" smtClean="0">
              <a:latin typeface="Times New Roman" pitchFamily="18" charset="0"/>
              <a:cs typeface="Times New Roman" pitchFamily="18" charset="0"/>
            </a:endParaRPr>
          </a:p>
          <a:p>
            <a:pPr marL="457200" indent="-457200" algn="just">
              <a:buFont typeface="Wingdings" panose="05000000000000000000"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being subject to limitations and that citizens and governments operate in accordance with the general rules and laws rather than </a:t>
            </a:r>
            <a:r>
              <a:rPr lang="en-US" dirty="0" smtClean="0">
                <a:latin typeface="Times New Roman" pitchFamily="18" charset="0"/>
                <a:cs typeface="Times New Roman" pitchFamily="18" charset="0"/>
              </a:rPr>
              <a:t>arbitrary</a:t>
            </a:r>
          </a:p>
          <a:p>
            <a:pPr marL="457200" indent="-457200" algn="just">
              <a:buFont typeface="Wingdings" panose="05000000000000000000" pitchFamily="2" charset="2"/>
              <a:buChar char="Ø"/>
            </a:pPr>
            <a:r>
              <a:rPr lang="en-US" dirty="0" smtClean="0">
                <a:latin typeface="Times New Roman" pitchFamily="18" charset="0"/>
                <a:cs typeface="Times New Roman" pitchFamily="18" charset="0"/>
              </a:rPr>
              <a:t>Constitutionalism</a:t>
            </a:r>
            <a:r>
              <a:rPr lang="en-US" dirty="0">
                <a:latin typeface="Times New Roman" pitchFamily="18" charset="0"/>
                <a:cs typeface="Times New Roman" pitchFamily="18" charset="0"/>
              </a:rPr>
              <a:t>, desires a political order in which the powers of the government are limited. </a:t>
            </a:r>
            <a:endParaRPr lang="en-US" dirty="0" smtClean="0">
              <a:latin typeface="Times New Roman" pitchFamily="18" charset="0"/>
              <a:cs typeface="Times New Roman" pitchFamily="18" charset="0"/>
            </a:endParaRPr>
          </a:p>
          <a:p>
            <a:pPr marL="457200" indent="-457200" algn="just">
              <a:buFont typeface="Wingdings" panose="05000000000000000000"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another name for the concept of a limited and civilized government</a:t>
            </a:r>
          </a:p>
          <a:p>
            <a:pPr algn="just"/>
            <a:endParaRPr lang="en-US" dirty="0">
              <a:solidFill>
                <a:srgbClr val="FF0000"/>
              </a:solidFill>
            </a:endParaRPr>
          </a:p>
        </p:txBody>
      </p:sp>
    </p:spTree>
    <p:extLst>
      <p:ext uri="{BB962C8B-B14F-4D97-AF65-F5344CB8AC3E}">
        <p14:creationId xmlns:p14="http://schemas.microsoft.com/office/powerpoint/2010/main" val="9807980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pPr algn="just"/>
            <a:r>
              <a:rPr lang="en-US" dirty="0" smtClean="0">
                <a:solidFill>
                  <a:srgbClr val="FF0000"/>
                </a:solidFill>
              </a:rPr>
              <a:t> </a:t>
            </a:r>
          </a:p>
          <a:p>
            <a:pPr algn="just"/>
            <a:r>
              <a:rPr lang="en-US" b="1" dirty="0" smtClean="0">
                <a:solidFill>
                  <a:schemeClr val="accent1"/>
                </a:solidFill>
                <a:latin typeface="Times New Roman" pitchFamily="18" charset="0"/>
                <a:cs typeface="Times New Roman" pitchFamily="18" charset="0"/>
              </a:rPr>
              <a:t>5.3</a:t>
            </a:r>
            <a:r>
              <a:rPr lang="en-US" b="1" dirty="0">
                <a:solidFill>
                  <a:schemeClr val="accent1"/>
                </a:solidFill>
                <a:latin typeface="Times New Roman" pitchFamily="18" charset="0"/>
                <a:cs typeface="Times New Roman" pitchFamily="18" charset="0"/>
              </a:rPr>
              <a:t>. The Constitutional Experience of Ethiopia: Pre and </a:t>
            </a:r>
            <a:r>
              <a:rPr lang="en-US" b="1" dirty="0" smtClean="0">
                <a:solidFill>
                  <a:schemeClr val="accent1"/>
                </a:solidFill>
                <a:latin typeface="Times New Roman" pitchFamily="18" charset="0"/>
                <a:cs typeface="Times New Roman" pitchFamily="18" charset="0"/>
              </a:rPr>
              <a:t>Post 1931  5.3.1</a:t>
            </a:r>
            <a:r>
              <a:rPr lang="en-US" b="1" dirty="0">
                <a:solidFill>
                  <a:schemeClr val="accent1"/>
                </a:solidFill>
                <a:latin typeface="Times New Roman" pitchFamily="18" charset="0"/>
                <a:cs typeface="Times New Roman" pitchFamily="18" charset="0"/>
              </a:rPr>
              <a:t>.   Traditional Constitution (Pre- 1931)</a:t>
            </a:r>
          </a:p>
          <a:p>
            <a:pPr marL="342900" indent="-342900" algn="just">
              <a:buFont typeface="Wingdings" panose="05000000000000000000" pitchFamily="2" charset="2"/>
              <a:buChar char="§"/>
            </a:pPr>
            <a:r>
              <a:rPr lang="en-US" dirty="0" smtClean="0">
                <a:solidFill>
                  <a:srgbClr val="FF0000"/>
                </a:solidFill>
                <a:latin typeface="Times New Roman" pitchFamily="18" charset="0"/>
                <a:cs typeface="Times New Roman" pitchFamily="18" charset="0"/>
              </a:rPr>
              <a:t>Ethiopia </a:t>
            </a:r>
            <a:r>
              <a:rPr lang="en-US" dirty="0">
                <a:solidFill>
                  <a:srgbClr val="FF0000"/>
                </a:solidFill>
                <a:latin typeface="Times New Roman" pitchFamily="18" charset="0"/>
                <a:cs typeface="Times New Roman" pitchFamily="18" charset="0"/>
              </a:rPr>
              <a:t>has a very little experience with a written constitution in spite of its long history of state formation. </a:t>
            </a:r>
            <a:endParaRPr lang="en-US"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
            </a:pPr>
            <a:r>
              <a:rPr lang="en-US" dirty="0" smtClean="0">
                <a:solidFill>
                  <a:srgbClr val="FF0000"/>
                </a:solidFill>
                <a:latin typeface="Times New Roman" pitchFamily="18" charset="0"/>
                <a:cs typeface="Times New Roman" pitchFamily="18" charset="0"/>
              </a:rPr>
              <a:t>For </a:t>
            </a:r>
            <a:r>
              <a:rPr lang="en-US" dirty="0">
                <a:solidFill>
                  <a:srgbClr val="FF0000"/>
                </a:solidFill>
                <a:latin typeface="Times New Roman" pitchFamily="18" charset="0"/>
                <a:cs typeface="Times New Roman" pitchFamily="18" charset="0"/>
              </a:rPr>
              <a:t>this reason, the first written form of constitution promulgated in Ethiopia in 1931. </a:t>
            </a:r>
            <a:endParaRPr lang="en-US"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
            </a:pPr>
            <a:r>
              <a:rPr lang="en-US" dirty="0" smtClean="0">
                <a:solidFill>
                  <a:srgbClr val="FF0000"/>
                </a:solidFill>
                <a:latin typeface="Times New Roman" pitchFamily="18" charset="0"/>
                <a:cs typeface="Times New Roman" pitchFamily="18" charset="0"/>
              </a:rPr>
              <a:t>Despite </a:t>
            </a:r>
            <a:r>
              <a:rPr lang="en-US" dirty="0">
                <a:solidFill>
                  <a:srgbClr val="FF0000"/>
                </a:solidFill>
                <a:latin typeface="Times New Roman" pitchFamily="18" charset="0"/>
                <a:cs typeface="Times New Roman" pitchFamily="18" charset="0"/>
              </a:rPr>
              <a:t>the fact of existence of constitutionally significant documents in traditional Ethiopia, no written constitution in the modern sense formed the basis for the constitutional process. </a:t>
            </a:r>
            <a:endParaRPr lang="en-US"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
            </a:pPr>
            <a:r>
              <a:rPr lang="en-US" dirty="0" smtClean="0">
                <a:solidFill>
                  <a:srgbClr val="FF0000"/>
                </a:solidFill>
                <a:latin typeface="Times New Roman" pitchFamily="18" charset="0"/>
                <a:cs typeface="Times New Roman" pitchFamily="18" charset="0"/>
              </a:rPr>
              <a:t>Thus</a:t>
            </a:r>
            <a:r>
              <a:rPr lang="en-US" dirty="0">
                <a:solidFill>
                  <a:srgbClr val="FF0000"/>
                </a:solidFill>
                <a:latin typeface="Times New Roman" pitchFamily="18" charset="0"/>
                <a:cs typeface="Times New Roman" pitchFamily="18" charset="0"/>
              </a:rPr>
              <a:t>, documents like the </a:t>
            </a:r>
            <a:r>
              <a:rPr lang="en-US" dirty="0" err="1">
                <a:solidFill>
                  <a:srgbClr val="FF0000"/>
                </a:solidFill>
                <a:latin typeface="Times New Roman" pitchFamily="18" charset="0"/>
                <a:cs typeface="Times New Roman" pitchFamily="18" charset="0"/>
              </a:rPr>
              <a:t>Kebra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Nagast</a:t>
            </a:r>
            <a:r>
              <a:rPr lang="en-US" dirty="0">
                <a:solidFill>
                  <a:srgbClr val="FF0000"/>
                </a:solidFill>
                <a:latin typeface="Times New Roman" pitchFamily="18" charset="0"/>
                <a:cs typeface="Times New Roman" pitchFamily="18" charset="0"/>
              </a:rPr>
              <a:t>, the </a:t>
            </a:r>
            <a:r>
              <a:rPr lang="en-US" dirty="0" err="1">
                <a:solidFill>
                  <a:srgbClr val="FF0000"/>
                </a:solidFill>
                <a:latin typeface="Times New Roman" pitchFamily="18" charset="0"/>
                <a:cs typeface="Times New Roman" pitchFamily="18" charset="0"/>
              </a:rPr>
              <a:t>Fatha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Nagast</a:t>
            </a:r>
            <a:r>
              <a:rPr lang="en-US" dirty="0">
                <a:solidFill>
                  <a:srgbClr val="FF0000"/>
                </a:solidFill>
                <a:latin typeface="Times New Roman" pitchFamily="18" charset="0"/>
                <a:cs typeface="Times New Roman" pitchFamily="18" charset="0"/>
              </a:rPr>
              <a:t> and </a:t>
            </a:r>
            <a:r>
              <a:rPr lang="en-US" dirty="0" err="1">
                <a:solidFill>
                  <a:srgbClr val="FF0000"/>
                </a:solidFill>
                <a:latin typeface="Times New Roman" pitchFamily="18" charset="0"/>
                <a:cs typeface="Times New Roman" pitchFamily="18" charset="0"/>
              </a:rPr>
              <a:t>serate</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mengest</a:t>
            </a:r>
            <a:r>
              <a:rPr lang="en-US" dirty="0">
                <a:solidFill>
                  <a:srgbClr val="FF0000"/>
                </a:solidFill>
                <a:latin typeface="Times New Roman" pitchFamily="18" charset="0"/>
                <a:cs typeface="Times New Roman" pitchFamily="18" charset="0"/>
              </a:rPr>
              <a:t> from the 13th Century until the early 20th Century were the precursors to the formal written Ethiopian national constitutions of the modern </a:t>
            </a:r>
            <a:r>
              <a:rPr lang="en-US" dirty="0" smtClean="0">
                <a:solidFill>
                  <a:srgbClr val="FF0000"/>
                </a:solidFill>
                <a:latin typeface="Times New Roman" pitchFamily="18" charset="0"/>
                <a:cs typeface="Times New Roman" pitchFamily="18" charset="0"/>
              </a:rPr>
              <a:t>era</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522050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fontScale="92500" lnSpcReduction="20000"/>
          </a:bodyPr>
          <a:lstStyle/>
          <a:p>
            <a:pPr algn="just"/>
            <a:endParaRPr lang="en-US" dirty="0" smtClean="0">
              <a:solidFill>
                <a:srgbClr val="FF0000"/>
              </a:solidFill>
            </a:endParaRPr>
          </a:p>
          <a:p>
            <a:pPr marL="457200" indent="-457200" algn="just">
              <a:buAutoNum type="alphaUcPeriod"/>
            </a:pPr>
            <a:r>
              <a:rPr lang="en-US" dirty="0" err="1">
                <a:solidFill>
                  <a:schemeClr val="accent1"/>
                </a:solidFill>
                <a:latin typeface="Times New Roman" pitchFamily="18" charset="0"/>
                <a:cs typeface="Times New Roman" pitchFamily="18" charset="0"/>
              </a:rPr>
              <a:t>Fetha</a:t>
            </a:r>
            <a:r>
              <a:rPr lang="en-US" dirty="0">
                <a:solidFill>
                  <a:schemeClr val="accent1"/>
                </a:solidFill>
                <a:latin typeface="Times New Roman" pitchFamily="18" charset="0"/>
                <a:cs typeface="Times New Roman" pitchFamily="18" charset="0"/>
              </a:rPr>
              <a:t> </a:t>
            </a:r>
            <a:r>
              <a:rPr lang="en-US" dirty="0" err="1" smtClean="0">
                <a:solidFill>
                  <a:schemeClr val="accent1"/>
                </a:solidFill>
                <a:latin typeface="Times New Roman" pitchFamily="18" charset="0"/>
                <a:cs typeface="Times New Roman" pitchFamily="18" charset="0"/>
              </a:rPr>
              <a:t>Negest</a:t>
            </a:r>
            <a:r>
              <a:rPr lang="en-US" dirty="0" smtClean="0">
                <a:solidFill>
                  <a:schemeClr val="accent1"/>
                </a:solidFill>
                <a:latin typeface="Times New Roman" pitchFamily="18" charset="0"/>
                <a:cs typeface="Times New Roman" pitchFamily="18" charset="0"/>
              </a:rPr>
              <a:t>(The </a:t>
            </a:r>
            <a:r>
              <a:rPr lang="en-US" dirty="0">
                <a:solidFill>
                  <a:schemeClr val="accent1"/>
                </a:solidFill>
                <a:latin typeface="Times New Roman" pitchFamily="18" charset="0"/>
                <a:cs typeface="Times New Roman" pitchFamily="18" charset="0"/>
              </a:rPr>
              <a:t>Law of Kings</a:t>
            </a:r>
            <a:r>
              <a:rPr lang="en-US" dirty="0" smtClean="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was a religious and secular legal provision than being a definite constitution. </a:t>
            </a:r>
            <a:endParaRPr lang="en-US" dirty="0" smtClean="0">
              <a:solidFill>
                <a:srgbClr val="FF0000"/>
              </a:solidFill>
              <a:latin typeface="Times New Roman" pitchFamily="18" charset="0"/>
              <a:cs typeface="Times New Roman" pitchFamily="18" charset="0"/>
            </a:endParaRPr>
          </a:p>
          <a:p>
            <a:pPr marL="457200" indent="-457200" algn="just">
              <a:buAutoNum type="alphaUcPeriod"/>
            </a:pPr>
            <a:r>
              <a:rPr lang="en-US" dirty="0" err="1" smtClean="0">
                <a:solidFill>
                  <a:schemeClr val="accent1"/>
                </a:solidFill>
                <a:latin typeface="Times New Roman" pitchFamily="18" charset="0"/>
                <a:cs typeface="Times New Roman" pitchFamily="18" charset="0"/>
              </a:rPr>
              <a:t>Kibre</a:t>
            </a:r>
            <a:r>
              <a:rPr lang="en-US" dirty="0" smtClean="0">
                <a:solidFill>
                  <a:schemeClr val="accent1"/>
                </a:solidFill>
                <a:latin typeface="Times New Roman" pitchFamily="18" charset="0"/>
                <a:cs typeface="Times New Roman" pitchFamily="18" charset="0"/>
              </a:rPr>
              <a:t> </a:t>
            </a:r>
            <a:r>
              <a:rPr lang="en-US" dirty="0" err="1" smtClean="0">
                <a:solidFill>
                  <a:schemeClr val="accent1"/>
                </a:solidFill>
                <a:latin typeface="Times New Roman" pitchFamily="18" charset="0"/>
                <a:cs typeface="Times New Roman" pitchFamily="18" charset="0"/>
              </a:rPr>
              <a:t>Negest</a:t>
            </a:r>
            <a:r>
              <a:rPr lang="en-US" dirty="0" smtClean="0">
                <a:solidFill>
                  <a:schemeClr val="accent1"/>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Literally</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Kibre</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Negest</a:t>
            </a:r>
            <a:r>
              <a:rPr lang="en-US" dirty="0">
                <a:solidFill>
                  <a:srgbClr val="FF0000"/>
                </a:solidFill>
                <a:latin typeface="Times New Roman" pitchFamily="18" charset="0"/>
                <a:cs typeface="Times New Roman" pitchFamily="18" charset="0"/>
              </a:rPr>
              <a:t> means glory of king. The </a:t>
            </a:r>
            <a:r>
              <a:rPr lang="en-US" dirty="0" err="1">
                <a:solidFill>
                  <a:srgbClr val="FF0000"/>
                </a:solidFill>
                <a:latin typeface="Times New Roman" pitchFamily="18" charset="0"/>
                <a:cs typeface="Times New Roman" pitchFamily="18" charset="0"/>
              </a:rPr>
              <a:t>Kebra</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Nagast</a:t>
            </a:r>
            <a:r>
              <a:rPr lang="en-US" dirty="0">
                <a:solidFill>
                  <a:srgbClr val="FF0000"/>
                </a:solidFill>
                <a:latin typeface="Times New Roman" pitchFamily="18" charset="0"/>
                <a:cs typeface="Times New Roman" pitchFamily="18" charset="0"/>
              </a:rPr>
              <a:t> (The Glory of Kings) was written to document for the first time the mythical origins of the royal </a:t>
            </a:r>
            <a:r>
              <a:rPr lang="en-US" dirty="0" smtClean="0">
                <a:solidFill>
                  <a:srgbClr val="FF0000"/>
                </a:solidFill>
                <a:latin typeface="Times New Roman" pitchFamily="18" charset="0"/>
                <a:cs typeface="Times New Roman" pitchFamily="18" charset="0"/>
              </a:rPr>
              <a:t>house</a:t>
            </a:r>
          </a:p>
          <a:p>
            <a:pPr marL="457200" indent="-457200" algn="just">
              <a:buAutoNum type="alphaUcPeriod"/>
            </a:pPr>
            <a:r>
              <a:rPr lang="en-US" dirty="0" err="1" smtClean="0">
                <a:solidFill>
                  <a:schemeClr val="accent1"/>
                </a:solidFill>
                <a:latin typeface="Times New Roman" pitchFamily="18" charset="0"/>
                <a:cs typeface="Times New Roman" pitchFamily="18" charset="0"/>
              </a:rPr>
              <a:t>ser’ate</a:t>
            </a:r>
            <a:r>
              <a:rPr lang="en-US" dirty="0" smtClean="0">
                <a:solidFill>
                  <a:schemeClr val="accent1"/>
                </a:solidFill>
                <a:latin typeface="Times New Roman" pitchFamily="18" charset="0"/>
                <a:cs typeface="Times New Roman" pitchFamily="18" charset="0"/>
              </a:rPr>
              <a:t> </a:t>
            </a:r>
            <a:r>
              <a:rPr lang="en-US" dirty="0" err="1" smtClean="0">
                <a:solidFill>
                  <a:schemeClr val="accent1"/>
                </a:solidFill>
                <a:latin typeface="Times New Roman" pitchFamily="18" charset="0"/>
                <a:cs typeface="Times New Roman" pitchFamily="18" charset="0"/>
              </a:rPr>
              <a:t>Mengist</a:t>
            </a:r>
            <a:r>
              <a:rPr lang="en-US" dirty="0" smtClean="0">
                <a:solidFill>
                  <a:schemeClr val="accent1"/>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was one of the traditional documents of the nineteenth century that provided certain administrative protocol and directives in the 19th century. </a:t>
            </a:r>
            <a:endParaRPr lang="en-US" dirty="0" smtClean="0">
              <a:solidFill>
                <a:srgbClr val="FF0000"/>
              </a:solidFill>
              <a:latin typeface="Times New Roman" pitchFamily="18" charset="0"/>
              <a:cs typeface="Times New Roman" pitchFamily="18" charset="0"/>
            </a:endParaRPr>
          </a:p>
          <a:p>
            <a:pPr algn="just"/>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5.3.2</a:t>
            </a:r>
            <a:r>
              <a:rPr lang="en-US" b="1" dirty="0">
                <a:solidFill>
                  <a:schemeClr val="accent1"/>
                </a:solidFill>
                <a:latin typeface="Times New Roman" pitchFamily="18" charset="0"/>
                <a:cs typeface="Times New Roman" pitchFamily="18" charset="0"/>
              </a:rPr>
              <a:t>.   The 1931 First Written </a:t>
            </a:r>
            <a:r>
              <a:rPr lang="en-US" b="1" dirty="0" smtClean="0">
                <a:solidFill>
                  <a:schemeClr val="accent1"/>
                </a:solidFill>
                <a:latin typeface="Times New Roman" pitchFamily="18" charset="0"/>
                <a:cs typeface="Times New Roman" pitchFamily="18" charset="0"/>
              </a:rPr>
              <a:t>Constitution</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Internally</a:t>
            </a:r>
            <a:r>
              <a:rPr lang="en-US" dirty="0">
                <a:solidFill>
                  <a:srgbClr val="FF0000"/>
                </a:solidFill>
                <a:latin typeface="Times New Roman" pitchFamily="18" charset="0"/>
                <a:cs typeface="Times New Roman" pitchFamily="18" charset="0"/>
              </a:rPr>
              <a:t>, the 1931 constitution was intended to provide a legal framework for the suppression of the powerful traditional nobilities to the </a:t>
            </a:r>
            <a:r>
              <a:rPr lang="en-US" dirty="0" smtClean="0">
                <a:solidFill>
                  <a:srgbClr val="FF0000"/>
                </a:solidFill>
                <a:latin typeface="Times New Roman" pitchFamily="18" charset="0"/>
                <a:cs typeface="Times New Roman" pitchFamily="18" charset="0"/>
              </a:rPr>
              <a:t>emperor</a:t>
            </a:r>
          </a:p>
          <a:p>
            <a:pPr algn="just"/>
            <a:r>
              <a:rPr lang="en-US" dirty="0" smtClean="0">
                <a:solidFill>
                  <a:srgbClr val="FF0000"/>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5.3</a:t>
            </a:r>
            <a:r>
              <a:rPr lang="en-US" b="1" dirty="0">
                <a:solidFill>
                  <a:schemeClr val="accent1"/>
                </a:solidFill>
                <a:latin typeface="Times New Roman" pitchFamily="18" charset="0"/>
                <a:cs typeface="Times New Roman" pitchFamily="18" charset="0"/>
              </a:rPr>
              <a:t>.   The Revised Constitution of </a:t>
            </a:r>
            <a:r>
              <a:rPr lang="en-US" b="1" dirty="0" smtClean="0">
                <a:solidFill>
                  <a:schemeClr val="accent1"/>
                </a:solidFill>
                <a:latin typeface="Times New Roman" pitchFamily="18" charset="0"/>
                <a:cs typeface="Times New Roman" pitchFamily="18" charset="0"/>
              </a:rPr>
              <a:t>1955</a:t>
            </a:r>
          </a:p>
          <a:p>
            <a:pPr algn="just"/>
            <a:r>
              <a:rPr lang="en-US" dirty="0" smtClean="0">
                <a:solidFill>
                  <a:schemeClr val="accent1"/>
                </a:solidFill>
                <a:latin typeface="Times New Roman" pitchFamily="18" charset="0"/>
                <a:cs typeface="Times New Roman" pitchFamily="18" charset="0"/>
              </a:rPr>
              <a:t>    Cause for the revision of the constitution:</a:t>
            </a:r>
          </a:p>
          <a:p>
            <a:pPr marL="457200" indent="-457200" algn="just">
              <a:buAutoNum type="arabicPeriod"/>
            </a:pPr>
            <a:r>
              <a:rPr lang="en-US" dirty="0" smtClean="0">
                <a:solidFill>
                  <a:schemeClr val="accent1"/>
                </a:solidFill>
                <a:latin typeface="Times New Roman" pitchFamily="18" charset="0"/>
                <a:cs typeface="Times New Roman" pitchFamily="18" charset="0"/>
              </a:rPr>
              <a:t>The federation of </a:t>
            </a:r>
            <a:r>
              <a:rPr lang="en-US" dirty="0" err="1" smtClean="0">
                <a:solidFill>
                  <a:schemeClr val="accent1"/>
                </a:solidFill>
                <a:latin typeface="Times New Roman" pitchFamily="18" charset="0"/>
                <a:cs typeface="Times New Roman" pitchFamily="18" charset="0"/>
              </a:rPr>
              <a:t>Eritria</a:t>
            </a:r>
            <a:r>
              <a:rPr lang="en-US" dirty="0" smtClean="0">
                <a:solidFill>
                  <a:schemeClr val="accent1"/>
                </a:solidFill>
                <a:latin typeface="Times New Roman" pitchFamily="18" charset="0"/>
                <a:cs typeface="Times New Roman" pitchFamily="18" charset="0"/>
              </a:rPr>
              <a:t> with Ethiopia</a:t>
            </a:r>
          </a:p>
          <a:p>
            <a:pPr marL="457200" indent="-457200" algn="just">
              <a:buAutoNum type="arabicPeriod"/>
            </a:pPr>
            <a:r>
              <a:rPr lang="en-US" dirty="0" smtClean="0">
                <a:solidFill>
                  <a:schemeClr val="accent1"/>
                </a:solidFill>
                <a:latin typeface="Times New Roman" pitchFamily="18" charset="0"/>
                <a:cs typeface="Times New Roman" pitchFamily="18" charset="0"/>
              </a:rPr>
              <a:t>The change in Socio- economic progress</a:t>
            </a:r>
          </a:p>
          <a:p>
            <a:pPr marL="457200" indent="-457200" algn="just">
              <a:buAutoNum type="arabicPeriod"/>
            </a:pPr>
            <a:r>
              <a:rPr lang="en-US" dirty="0" smtClean="0">
                <a:solidFill>
                  <a:schemeClr val="accent1"/>
                </a:solidFill>
                <a:latin typeface="Times New Roman" pitchFamily="18" charset="0"/>
                <a:cs typeface="Times New Roman" pitchFamily="18" charset="0"/>
              </a:rPr>
              <a:t>The persistent </a:t>
            </a:r>
            <a:r>
              <a:rPr lang="en-US" dirty="0" err="1" smtClean="0">
                <a:solidFill>
                  <a:schemeClr val="accent1"/>
                </a:solidFill>
                <a:latin typeface="Times New Roman" pitchFamily="18" charset="0"/>
                <a:cs typeface="Times New Roman" pitchFamily="18" charset="0"/>
              </a:rPr>
              <a:t>preasure</a:t>
            </a:r>
            <a:r>
              <a:rPr lang="en-US" dirty="0" smtClean="0">
                <a:solidFill>
                  <a:schemeClr val="accent1"/>
                </a:solidFill>
                <a:latin typeface="Times New Roman" pitchFamily="18" charset="0"/>
                <a:cs typeface="Times New Roman" pitchFamily="18" charset="0"/>
              </a:rPr>
              <a:t> from enlightened </a:t>
            </a:r>
            <a:r>
              <a:rPr lang="en-US" dirty="0" err="1" smtClean="0">
                <a:solidFill>
                  <a:schemeClr val="accent1"/>
                </a:solidFill>
                <a:latin typeface="Times New Roman" pitchFamily="18" charset="0"/>
                <a:cs typeface="Times New Roman" pitchFamily="18" charset="0"/>
              </a:rPr>
              <a:t>ethiopia</a:t>
            </a:r>
            <a:endParaRPr lang="en-US" dirty="0" smtClean="0">
              <a:solidFill>
                <a:schemeClr val="accent1"/>
              </a:solidFill>
              <a:latin typeface="Times New Roman" pitchFamily="18" charset="0"/>
              <a:cs typeface="Times New Roman" pitchFamily="18" charset="0"/>
            </a:endParaRPr>
          </a:p>
          <a:p>
            <a:pPr marL="457200" indent="-457200" algn="just">
              <a:buAutoNum type="arabicPeriod"/>
            </a:pPr>
            <a:endParaRPr lang="en-US"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28268540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lnSpcReduction="10000"/>
          </a:bodyPr>
          <a:lstStyle/>
          <a:p>
            <a:pPr algn="just"/>
            <a:endParaRPr lang="en-US" dirty="0" smtClean="0">
              <a:solidFill>
                <a:srgbClr val="FF0000"/>
              </a:solidFill>
              <a:latin typeface="Times New Roman" pitchFamily="18" charset="0"/>
              <a:cs typeface="Times New Roman" pitchFamily="18" charset="0"/>
            </a:endParaRPr>
          </a:p>
          <a:p>
            <a:pPr algn="just"/>
            <a:r>
              <a:rPr lang="en-US" dirty="0">
                <a:solidFill>
                  <a:schemeClr val="accent1"/>
                </a:solidFill>
                <a:latin typeface="Times New Roman" pitchFamily="18" charset="0"/>
                <a:cs typeface="Times New Roman" pitchFamily="18" charset="0"/>
              </a:rPr>
              <a:t> </a:t>
            </a:r>
            <a:r>
              <a:rPr lang="en-US" dirty="0" smtClean="0">
                <a:solidFill>
                  <a:schemeClr val="accent1"/>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5.3.3.The  </a:t>
            </a:r>
            <a:r>
              <a:rPr lang="en-US" b="1" dirty="0">
                <a:solidFill>
                  <a:srgbClr val="FF0000"/>
                </a:solidFill>
                <a:latin typeface="Times New Roman" pitchFamily="18" charset="0"/>
                <a:cs typeface="Times New Roman" pitchFamily="18" charset="0"/>
              </a:rPr>
              <a:t>1987 Constitution  of  People’s  Democratic  </a:t>
            </a:r>
            <a:r>
              <a:rPr lang="en-US" b="1" dirty="0" err="1" smtClean="0">
                <a:solidFill>
                  <a:srgbClr val="FF0000"/>
                </a:solidFill>
                <a:latin typeface="Times New Roman" pitchFamily="18" charset="0"/>
                <a:cs typeface="Times New Roman" pitchFamily="18" charset="0"/>
              </a:rPr>
              <a:t>RepublicEthiopia</a:t>
            </a:r>
            <a:r>
              <a:rPr lang="en-US" b="1" dirty="0" smtClean="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(PDRE</a:t>
            </a:r>
          </a:p>
          <a:p>
            <a:pPr algn="just"/>
            <a:r>
              <a:rPr lang="en-US" dirty="0" smtClean="0">
                <a:latin typeface="Times New Roman" pitchFamily="18" charset="0"/>
                <a:cs typeface="Times New Roman" pitchFamily="18" charset="0"/>
              </a:rPr>
              <a:t>PDRE constitution </a:t>
            </a:r>
            <a:r>
              <a:rPr lang="en-US" dirty="0">
                <a:latin typeface="Times New Roman" pitchFamily="18" charset="0"/>
                <a:cs typeface="Times New Roman" pitchFamily="18" charset="0"/>
              </a:rPr>
              <a:t>(1987) was different from the 1931 and the 1955 imperial constitutions in that constitution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State </a:t>
            </a:r>
            <a:r>
              <a:rPr lang="en-US" dirty="0">
                <a:latin typeface="Times New Roman" pitchFamily="18" charset="0"/>
                <a:cs typeface="Times New Roman" pitchFamily="18" charset="0"/>
              </a:rPr>
              <a:t>and religion were separated </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State </a:t>
            </a:r>
            <a:r>
              <a:rPr lang="en-US" dirty="0">
                <a:latin typeface="Times New Roman" pitchFamily="18" charset="0"/>
                <a:cs typeface="Times New Roman" pitchFamily="18" charset="0"/>
              </a:rPr>
              <a:t>the political power and sovereignty were declared to be the preserve of the working people of Ethiopia</a:t>
            </a:r>
            <a:r>
              <a:rPr lang="en-US" dirty="0" smtClean="0">
                <a:latin typeface="Times New Roman" pitchFamily="18" charset="0"/>
                <a:cs typeface="Times New Roman" pitchFamily="18" charset="0"/>
              </a:rPr>
              <a:t>.</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  contains </a:t>
            </a:r>
            <a:r>
              <a:rPr lang="en-US" dirty="0">
                <a:latin typeface="Times New Roman" pitchFamily="18" charset="0"/>
                <a:cs typeface="Times New Roman" pitchFamily="18" charset="0"/>
              </a:rPr>
              <a:t>provisions on democratic and human rights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recognized the different cultural identities and the equality of Nation and </a:t>
            </a:r>
            <a:r>
              <a:rPr lang="en-US" dirty="0" smtClean="0">
                <a:latin typeface="Times New Roman" pitchFamily="18" charset="0"/>
                <a:cs typeface="Times New Roman" pitchFamily="18" charset="0"/>
              </a:rPr>
              <a:t>Nationalities;</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Introduced </a:t>
            </a:r>
            <a:r>
              <a:rPr lang="en-US" dirty="0">
                <a:latin typeface="Times New Roman" pitchFamily="18" charset="0"/>
                <a:cs typeface="Times New Roman" pitchFamily="18" charset="0"/>
              </a:rPr>
              <a:t>a party system by giving recognition to the workers party of Ethiopia. </a:t>
            </a:r>
            <a:r>
              <a:rPr lang="en-US" dirty="0" smtClean="0">
                <a:latin typeface="Times New Roman" pitchFamily="18" charset="0"/>
                <a:cs typeface="Times New Roman" pitchFamily="18" charset="0"/>
              </a:rPr>
              <a:t>aimed </a:t>
            </a:r>
            <a:r>
              <a:rPr lang="en-US" dirty="0">
                <a:latin typeface="Times New Roman" pitchFamily="18" charset="0"/>
                <a:cs typeface="Times New Roman" pitchFamily="18" charset="0"/>
              </a:rPr>
              <a:t>at the principles of Marxist and Leninist ideology;</a:t>
            </a:r>
          </a:p>
          <a:p>
            <a:pPr marL="342900" indent="-342900" algn="just">
              <a:buFont typeface="Wingdings" panose="05000000000000000000" pitchFamily="2" charset="2"/>
              <a:buChar char="Ø"/>
            </a:pPr>
            <a:r>
              <a:rPr lang="en-US" dirty="0" smtClean="0">
                <a:latin typeface="Times New Roman" pitchFamily="18" charset="0"/>
                <a:cs typeface="Times New Roman" pitchFamily="18" charset="0"/>
              </a:rPr>
              <a:t>Aimed </a:t>
            </a:r>
            <a:r>
              <a:rPr lang="en-US" dirty="0">
                <a:latin typeface="Times New Roman" pitchFamily="18" charset="0"/>
                <a:cs typeface="Times New Roman" pitchFamily="18" charset="0"/>
              </a:rPr>
              <a:t>at giving power to the peoples so that they exercise through referendum, local and national assembly.</a:t>
            </a:r>
          </a:p>
          <a:p>
            <a:pPr marL="457200" indent="-457200" algn="just">
              <a:buFont typeface="Wingdings" panose="05000000000000000000" pitchFamily="2" charset="2"/>
              <a:buChar char="Ø"/>
            </a:pPr>
            <a:endParaRPr lang="en-US" dirty="0">
              <a:solidFill>
                <a:srgbClr val="FF0000"/>
              </a:solidFill>
            </a:endParaRPr>
          </a:p>
          <a:p>
            <a:pPr marL="457200" indent="-457200" algn="just">
              <a:buAutoNum type="alphaUcPeriod"/>
            </a:pPr>
            <a:endParaRPr lang="en-US" dirty="0">
              <a:solidFill>
                <a:srgbClr val="FF0000"/>
              </a:solidFill>
            </a:endParaRPr>
          </a:p>
          <a:p>
            <a:pPr marL="457200" indent="-457200" algn="just">
              <a:buAutoNum type="alphaUcPeriod"/>
            </a:pPr>
            <a:endParaRPr lang="en-US" dirty="0">
              <a:solidFill>
                <a:srgbClr val="FF0000"/>
              </a:solidFill>
            </a:endParaRPr>
          </a:p>
          <a:p>
            <a:pPr marL="457200" indent="-457200" algn="just">
              <a:buAutoNum type="alphaUcPeriod"/>
            </a:pPr>
            <a:endParaRPr lang="en-US" dirty="0">
              <a:solidFill>
                <a:srgbClr val="FF0000"/>
              </a:solidFill>
            </a:endParaRPr>
          </a:p>
        </p:txBody>
      </p:sp>
    </p:spTree>
    <p:extLst>
      <p:ext uri="{BB962C8B-B14F-4D97-AF65-F5344CB8AC3E}">
        <p14:creationId xmlns:p14="http://schemas.microsoft.com/office/powerpoint/2010/main" val="2209955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pPr algn="just"/>
            <a:r>
              <a:rPr lang="en-US" dirty="0" smtClean="0">
                <a:solidFill>
                  <a:srgbClr val="FF0000"/>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5.3.4.   </a:t>
            </a:r>
            <a:r>
              <a:rPr lang="en-US" b="1" dirty="0">
                <a:solidFill>
                  <a:schemeClr val="accent1"/>
                </a:solidFill>
                <a:latin typeface="Times New Roman" pitchFamily="18" charset="0"/>
                <a:cs typeface="Times New Roman" pitchFamily="18" charset="0"/>
              </a:rPr>
              <a:t>The 1995 (FDRE) </a:t>
            </a:r>
            <a:r>
              <a:rPr lang="en-US" b="1" dirty="0" smtClean="0">
                <a:solidFill>
                  <a:schemeClr val="accent1"/>
                </a:solidFill>
                <a:latin typeface="Times New Roman" pitchFamily="18" charset="0"/>
                <a:cs typeface="Times New Roman" pitchFamily="18" charset="0"/>
              </a:rPr>
              <a:t>Constitution</a:t>
            </a:r>
          </a:p>
          <a:p>
            <a:pPr marL="342900" indent="-342900" algn="just">
              <a:buFont typeface="Arial" panose="020B0604020202020204" pitchFamily="34" charset="0"/>
              <a:buChar char="•"/>
            </a:pPr>
            <a:r>
              <a:rPr lang="en-US" dirty="0" smtClean="0">
                <a:solidFill>
                  <a:schemeClr val="accent1"/>
                </a:solidFill>
                <a:latin typeface="Times New Roman" pitchFamily="18" charset="0"/>
                <a:cs typeface="Times New Roman" pitchFamily="18" charset="0"/>
              </a:rPr>
              <a:t>The </a:t>
            </a:r>
            <a:r>
              <a:rPr lang="en-US" dirty="0">
                <a:solidFill>
                  <a:schemeClr val="accent1"/>
                </a:solidFill>
                <a:latin typeface="Times New Roman" pitchFamily="18" charset="0"/>
                <a:cs typeface="Times New Roman" pitchFamily="18" charset="0"/>
              </a:rPr>
              <a:t>FDRE constitution has a wider coverage of both human and democratic rights. </a:t>
            </a:r>
            <a:endParaRPr lang="en-US" dirty="0" smtClean="0">
              <a:solidFill>
                <a:schemeClr val="accent1"/>
              </a:solidFill>
              <a:latin typeface="Times New Roman" pitchFamily="18" charset="0"/>
              <a:cs typeface="Times New Roman" pitchFamily="18" charset="0"/>
            </a:endParaRPr>
          </a:p>
          <a:p>
            <a:pPr algn="just"/>
            <a:r>
              <a:rPr lang="en-US" dirty="0" smtClean="0">
                <a:solidFill>
                  <a:schemeClr val="accent1"/>
                </a:solidFill>
                <a:latin typeface="Times New Roman" pitchFamily="18" charset="0"/>
                <a:cs typeface="Times New Roman" pitchFamily="18" charset="0"/>
              </a:rPr>
              <a:t>Of </a:t>
            </a:r>
            <a:r>
              <a:rPr lang="en-US" dirty="0">
                <a:solidFill>
                  <a:schemeClr val="accent1"/>
                </a:solidFill>
                <a:latin typeface="Times New Roman" pitchFamily="18" charset="0"/>
                <a:cs typeface="Times New Roman" pitchFamily="18" charset="0"/>
              </a:rPr>
              <a:t>the total 106 articles of the constitution  just  about  one  third  (approximately  33  articles)  is  devoted  to  the discussion of rights.</a:t>
            </a:r>
          </a:p>
          <a:p>
            <a:pPr marL="342900" indent="-342900" algn="just">
              <a:buFont typeface="Arial" panose="020B0604020202020204" pitchFamily="34" charset="0"/>
              <a:buChar char="•"/>
            </a:pPr>
            <a:r>
              <a:rPr lang="en-US" dirty="0" smtClean="0">
                <a:solidFill>
                  <a:srgbClr val="FF0000"/>
                </a:solidFill>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Constitution gives recognition to five fundamental principles; to be precise </a:t>
            </a:r>
            <a:endParaRPr lang="en-US"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a:solidFill>
                  <a:srgbClr val="FF0000"/>
                </a:solidFill>
                <a:latin typeface="Times New Roman" pitchFamily="18" charset="0"/>
                <a:cs typeface="Times New Roman" pitchFamily="18" charset="0"/>
              </a:rPr>
              <a:t>T</a:t>
            </a:r>
            <a:r>
              <a:rPr lang="en-US" dirty="0" smtClean="0">
                <a:solidFill>
                  <a:srgbClr val="FF0000"/>
                </a:solidFill>
                <a:latin typeface="Times New Roman" pitchFamily="18" charset="0"/>
                <a:cs typeface="Times New Roman" pitchFamily="18" charset="0"/>
              </a:rPr>
              <a:t>he </a:t>
            </a:r>
            <a:r>
              <a:rPr lang="en-US" dirty="0">
                <a:solidFill>
                  <a:srgbClr val="FF0000"/>
                </a:solidFill>
                <a:latin typeface="Times New Roman" pitchFamily="18" charset="0"/>
                <a:cs typeface="Times New Roman" pitchFamily="18" charset="0"/>
              </a:rPr>
              <a:t>principles of popular sovereignty (art. 8</a:t>
            </a:r>
            <a:r>
              <a:rPr lang="en-US" dirty="0" smtClean="0">
                <a:solidFill>
                  <a:srgbClr val="FF0000"/>
                </a:solidFill>
                <a:latin typeface="Times New Roman" pitchFamily="18" charset="0"/>
                <a:cs typeface="Times New Roman" pitchFamily="18" charset="0"/>
              </a:rPr>
              <a:t>),</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Constitutionalism </a:t>
            </a:r>
            <a:r>
              <a:rPr lang="en-US" dirty="0">
                <a:solidFill>
                  <a:srgbClr val="FF0000"/>
                </a:solidFill>
                <a:latin typeface="Times New Roman" pitchFamily="18" charset="0"/>
                <a:cs typeface="Times New Roman" pitchFamily="18" charset="0"/>
              </a:rPr>
              <a:t>and constitutional supremacy(art. 9),  </a:t>
            </a:r>
            <a:endParaRPr lang="en-US"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sanctity </a:t>
            </a:r>
            <a:r>
              <a:rPr lang="en-US" dirty="0">
                <a:solidFill>
                  <a:srgbClr val="FF0000"/>
                </a:solidFill>
                <a:latin typeface="Times New Roman" pitchFamily="18" charset="0"/>
                <a:cs typeface="Times New Roman" pitchFamily="18" charset="0"/>
              </a:rPr>
              <a:t>of human rights (art. 10</a:t>
            </a:r>
            <a:r>
              <a:rPr lang="en-US" dirty="0" smtClean="0">
                <a:solidFill>
                  <a:srgbClr val="FF0000"/>
                </a:solidFill>
                <a:latin typeface="Times New Roman" pitchFamily="18" charset="0"/>
                <a:cs typeface="Times New Roman" pitchFamily="18" charset="0"/>
              </a:rPr>
              <a:t>),</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secularism (art. 11) </a:t>
            </a:r>
            <a:r>
              <a:rPr lang="en-US" dirty="0" smtClean="0">
                <a:solidFill>
                  <a:srgbClr val="FF0000"/>
                </a:solidFill>
                <a:latin typeface="Times New Roman" pitchFamily="18" charset="0"/>
                <a:cs typeface="Times New Roman" pitchFamily="18" charset="0"/>
              </a:rPr>
              <a:t>and</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accountability </a:t>
            </a:r>
            <a:r>
              <a:rPr lang="en-US" dirty="0">
                <a:solidFill>
                  <a:srgbClr val="FF0000"/>
                </a:solidFill>
                <a:latin typeface="Times New Roman" pitchFamily="18" charset="0"/>
                <a:cs typeface="Times New Roman" pitchFamily="18" charset="0"/>
              </a:rPr>
              <a:t>and transparency of government (Art.12)</a:t>
            </a:r>
          </a:p>
          <a:p>
            <a:pPr algn="just"/>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05598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fontScale="85000" lnSpcReduction="20000"/>
          </a:bodyPr>
          <a:lstStyle/>
          <a:p>
            <a:pPr marL="457200" indent="-457200" algn="just">
              <a:buAutoNum type="alphaUcPeriod"/>
            </a:pPr>
            <a:endParaRPr lang="en-US" dirty="0">
              <a:solidFill>
                <a:schemeClr val="accent1"/>
              </a:solidFill>
            </a:endParaRPr>
          </a:p>
          <a:p>
            <a:pPr algn="just"/>
            <a:r>
              <a:rPr lang="en-US" dirty="0" smtClean="0">
                <a:solidFill>
                  <a:schemeClr val="accent1"/>
                </a:solidFill>
                <a:latin typeface="Times New Roman" pitchFamily="18" charset="0"/>
                <a:cs typeface="Times New Roman" pitchFamily="18" charset="0"/>
              </a:rPr>
              <a:t>      </a:t>
            </a:r>
            <a:r>
              <a:rPr lang="en-US" sz="2600" b="1" dirty="0" smtClean="0">
                <a:solidFill>
                  <a:srgbClr val="0070C0"/>
                </a:solidFill>
                <a:latin typeface="Times New Roman" pitchFamily="18" charset="0"/>
                <a:cs typeface="Times New Roman" pitchFamily="18" charset="0"/>
              </a:rPr>
              <a:t>5.2</a:t>
            </a:r>
            <a:r>
              <a:rPr lang="en-US" sz="2600" b="1" dirty="0">
                <a:solidFill>
                  <a:srgbClr val="0070C0"/>
                </a:solidFill>
                <a:latin typeface="Times New Roman" pitchFamily="18" charset="0"/>
                <a:cs typeface="Times New Roman" pitchFamily="18" charset="0"/>
              </a:rPr>
              <a:t>. Democracy and </a:t>
            </a:r>
            <a:r>
              <a:rPr lang="en-US" sz="2600" b="1" dirty="0" smtClean="0">
                <a:solidFill>
                  <a:srgbClr val="0070C0"/>
                </a:solidFill>
                <a:latin typeface="Times New Roman" pitchFamily="18" charset="0"/>
                <a:cs typeface="Times New Roman" pitchFamily="18" charset="0"/>
              </a:rPr>
              <a:t>Democratization</a:t>
            </a:r>
            <a:endParaRPr lang="en-US" sz="2600" b="1" dirty="0">
              <a:solidFill>
                <a:srgbClr val="0070C0"/>
              </a:solidFill>
              <a:latin typeface="Times New Roman" pitchFamily="18" charset="0"/>
              <a:cs typeface="Times New Roman" pitchFamily="18" charset="0"/>
            </a:endParaRPr>
          </a:p>
          <a:p>
            <a:pPr algn="just"/>
            <a:r>
              <a:rPr lang="en-US" sz="2600" b="1" dirty="0" smtClean="0">
                <a:solidFill>
                  <a:srgbClr val="0070C0"/>
                </a:solidFill>
                <a:latin typeface="Times New Roman" pitchFamily="18" charset="0"/>
                <a:cs typeface="Times New Roman" pitchFamily="18" charset="0"/>
              </a:rPr>
              <a:t>     5.2.1</a:t>
            </a:r>
            <a:r>
              <a:rPr lang="en-US" sz="2600" b="1" dirty="0">
                <a:solidFill>
                  <a:srgbClr val="0070C0"/>
                </a:solidFill>
                <a:latin typeface="Times New Roman" pitchFamily="18" charset="0"/>
                <a:cs typeface="Times New Roman" pitchFamily="18" charset="0"/>
              </a:rPr>
              <a:t>.   Defining </a:t>
            </a:r>
            <a:r>
              <a:rPr lang="en-US" sz="2600" b="1" dirty="0" smtClean="0">
                <a:solidFill>
                  <a:srgbClr val="0070C0"/>
                </a:solidFill>
                <a:latin typeface="Times New Roman" pitchFamily="18" charset="0"/>
                <a:cs typeface="Times New Roman" pitchFamily="18" charset="0"/>
              </a:rPr>
              <a:t>Democracy</a:t>
            </a:r>
          </a:p>
          <a:p>
            <a:pPr marL="342900" indent="-342900" algn="just">
              <a:buFont typeface="Wingdings" panose="05000000000000000000" pitchFamily="2" charset="2"/>
              <a:buChar char="§"/>
            </a:pPr>
            <a:r>
              <a:rPr lang="en-US" sz="2600" dirty="0" smtClean="0">
                <a:solidFill>
                  <a:srgbClr val="FF0000"/>
                </a:solidFill>
                <a:latin typeface="Times New Roman" pitchFamily="18" charset="0"/>
                <a:cs typeface="Times New Roman" pitchFamily="18" charset="0"/>
              </a:rPr>
              <a:t>Democracy </a:t>
            </a:r>
            <a:r>
              <a:rPr lang="en-US" sz="2600" dirty="0">
                <a:solidFill>
                  <a:srgbClr val="FF0000"/>
                </a:solidFill>
                <a:latin typeface="Times New Roman" pitchFamily="18" charset="0"/>
                <a:cs typeface="Times New Roman" pitchFamily="18" charset="0"/>
              </a:rPr>
              <a:t>literally means the government of the people or government of the majority</a:t>
            </a:r>
            <a:r>
              <a:rPr lang="en-US" sz="2600" dirty="0" smtClean="0">
                <a:solidFill>
                  <a:srgbClr val="FF0000"/>
                </a:solidFill>
                <a:latin typeface="Times New Roman" pitchFamily="18" charset="0"/>
                <a:cs typeface="Times New Roman" pitchFamily="18" charset="0"/>
              </a:rPr>
              <a:t>.</a:t>
            </a:r>
          </a:p>
          <a:p>
            <a:pPr marL="342900" indent="-342900" algn="just">
              <a:buFont typeface="Arial" panose="020B0604020202020204" pitchFamily="34" charset="0"/>
              <a:buChar char="•"/>
            </a:pPr>
            <a:r>
              <a:rPr lang="en-US" sz="2600" dirty="0" smtClean="0">
                <a:solidFill>
                  <a:srgbClr val="FF0000"/>
                </a:solidFill>
                <a:latin typeface="Times New Roman" pitchFamily="18" charset="0"/>
                <a:cs typeface="Times New Roman" pitchFamily="18" charset="0"/>
              </a:rPr>
              <a:t> </a:t>
            </a:r>
            <a:r>
              <a:rPr lang="en-US" sz="2600" dirty="0">
                <a:solidFill>
                  <a:schemeClr val="accent1"/>
                </a:solidFill>
                <a:latin typeface="Times New Roman" pitchFamily="18" charset="0"/>
                <a:cs typeface="Times New Roman" pitchFamily="18" charset="0"/>
              </a:rPr>
              <a:t>Etymologically</a:t>
            </a:r>
            <a:r>
              <a:rPr lang="en-US" sz="2600" dirty="0">
                <a:solidFill>
                  <a:srgbClr val="FF0000"/>
                </a:solidFill>
                <a:latin typeface="Times New Roman" pitchFamily="18" charset="0"/>
                <a:cs typeface="Times New Roman" pitchFamily="18" charset="0"/>
              </a:rPr>
              <a:t>, the word democracy is derived from two Greek words: </a:t>
            </a:r>
            <a:r>
              <a:rPr lang="en-US" sz="2600" dirty="0">
                <a:solidFill>
                  <a:schemeClr val="accent1"/>
                </a:solidFill>
                <a:latin typeface="Times New Roman" pitchFamily="18" charset="0"/>
                <a:cs typeface="Times New Roman" pitchFamily="18" charset="0"/>
              </a:rPr>
              <a:t>demos and </a:t>
            </a:r>
            <a:r>
              <a:rPr lang="en-US" sz="2600" dirty="0" err="1">
                <a:solidFill>
                  <a:schemeClr val="accent1"/>
                </a:solidFill>
                <a:latin typeface="Times New Roman" pitchFamily="18" charset="0"/>
                <a:cs typeface="Times New Roman" pitchFamily="18" charset="0"/>
              </a:rPr>
              <a:t>kratos</a:t>
            </a:r>
            <a:r>
              <a:rPr lang="en-US" sz="2600" dirty="0">
                <a:solidFill>
                  <a:srgbClr val="FF0000"/>
                </a:solidFill>
                <a:latin typeface="Times New Roman" pitchFamily="18" charset="0"/>
                <a:cs typeface="Times New Roman" pitchFamily="18" charset="0"/>
              </a:rPr>
              <a:t>, which means common people and rule </a:t>
            </a:r>
            <a:r>
              <a:rPr lang="en-US" sz="2600" dirty="0" smtClean="0">
                <a:solidFill>
                  <a:srgbClr val="FF0000"/>
                </a:solidFill>
                <a:latin typeface="Times New Roman" pitchFamily="18" charset="0"/>
                <a:cs typeface="Times New Roman" pitchFamily="18" charset="0"/>
              </a:rPr>
              <a:t>legitimate </a:t>
            </a:r>
            <a:r>
              <a:rPr lang="en-US" sz="2600" dirty="0">
                <a:solidFill>
                  <a:srgbClr val="FF0000"/>
                </a:solidFill>
                <a:latin typeface="Times New Roman" pitchFamily="18" charset="0"/>
                <a:cs typeface="Times New Roman" pitchFamily="18" charset="0"/>
              </a:rPr>
              <a:t>power to rule) </a:t>
            </a:r>
            <a:r>
              <a:rPr lang="en-US" sz="2600" dirty="0" smtClean="0">
                <a:solidFill>
                  <a:srgbClr val="FF0000"/>
                </a:solidFill>
                <a:latin typeface="Times New Roman" pitchFamily="18" charset="0"/>
                <a:cs typeface="Times New Roman" pitchFamily="18" charset="0"/>
              </a:rPr>
              <a:t>respectively</a:t>
            </a:r>
          </a:p>
          <a:p>
            <a:pPr marL="342900" indent="-342900" algn="just">
              <a:buFont typeface="Arial" panose="020B0604020202020204" pitchFamily="34" charset="0"/>
              <a:buChar char="•"/>
            </a:pPr>
            <a:r>
              <a:rPr lang="en-US" sz="2600" dirty="0" smtClean="0">
                <a:solidFill>
                  <a:srgbClr val="FF0000"/>
                </a:solidFill>
                <a:latin typeface="Times New Roman" pitchFamily="18" charset="0"/>
                <a:cs typeface="Times New Roman" pitchFamily="18" charset="0"/>
              </a:rPr>
              <a:t>The </a:t>
            </a:r>
            <a:r>
              <a:rPr lang="en-US" sz="2600" dirty="0">
                <a:solidFill>
                  <a:schemeClr val="accent1"/>
                </a:solidFill>
                <a:latin typeface="Times New Roman" pitchFamily="18" charset="0"/>
                <a:cs typeface="Times New Roman" pitchFamily="18" charset="0"/>
              </a:rPr>
              <a:t>lexicon or dictionary definition of the term entails that democracy i</a:t>
            </a:r>
            <a:r>
              <a:rPr lang="en-US" sz="2600" dirty="0">
                <a:solidFill>
                  <a:srgbClr val="FF0000"/>
                </a:solidFill>
                <a:latin typeface="Times New Roman" pitchFamily="18" charset="0"/>
                <a:cs typeface="Times New Roman" pitchFamily="18" charset="0"/>
              </a:rPr>
              <a:t>s a state of government in which people hold the ruling power either directly or indirectly through their elected representatives, </a:t>
            </a:r>
            <a:endParaRPr lang="en-US" sz="2600" dirty="0" smtClean="0">
              <a:solidFill>
                <a:srgbClr val="FF000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sz="2600" dirty="0" smtClean="0">
                <a:solidFill>
                  <a:srgbClr val="FF0000"/>
                </a:solidFill>
                <a:latin typeface="Times New Roman" pitchFamily="18" charset="0"/>
                <a:cs typeface="Times New Roman" pitchFamily="18" charset="0"/>
              </a:rPr>
              <a:t>two </a:t>
            </a:r>
            <a:r>
              <a:rPr lang="en-US" sz="2600" dirty="0">
                <a:solidFill>
                  <a:srgbClr val="FF0000"/>
                </a:solidFill>
                <a:latin typeface="Times New Roman" pitchFamily="18" charset="0"/>
                <a:cs typeface="Times New Roman" pitchFamily="18" charset="0"/>
              </a:rPr>
              <a:t>broad ways of exercising </a:t>
            </a:r>
            <a:endParaRPr lang="en-US" sz="2600"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sz="2600" b="1" dirty="0" smtClean="0">
                <a:solidFill>
                  <a:srgbClr val="0070C0"/>
                </a:solidFill>
                <a:latin typeface="Times New Roman" pitchFamily="18" charset="0"/>
                <a:cs typeface="Times New Roman" pitchFamily="18" charset="0"/>
              </a:rPr>
              <a:t> Direct democracy </a:t>
            </a:r>
            <a:r>
              <a:rPr lang="en-US" sz="2600" b="1" dirty="0" smtClean="0">
                <a:solidFill>
                  <a:srgbClr val="FF0000"/>
                </a:solidFill>
                <a:latin typeface="Times New Roman" pitchFamily="18" charset="0"/>
                <a:cs typeface="Times New Roman" pitchFamily="18" charset="0"/>
              </a:rPr>
              <a:t>is</a:t>
            </a:r>
            <a:r>
              <a:rPr lang="en-US" sz="2600" dirty="0" smtClean="0">
                <a:solidFill>
                  <a:srgbClr val="FF0000"/>
                </a:solidFill>
                <a:latin typeface="Times New Roman" pitchFamily="18" charset="0"/>
                <a:cs typeface="Times New Roman" pitchFamily="18" charset="0"/>
              </a:rPr>
              <a:t> </a:t>
            </a:r>
            <a:r>
              <a:rPr lang="en-US" sz="2600" dirty="0">
                <a:solidFill>
                  <a:srgbClr val="FF0000"/>
                </a:solidFill>
                <a:latin typeface="Times New Roman" pitchFamily="18" charset="0"/>
                <a:cs typeface="Times New Roman" pitchFamily="18" charset="0"/>
              </a:rPr>
              <a:t>form of government in which </a:t>
            </a:r>
            <a:r>
              <a:rPr lang="en-US" sz="2600" dirty="0" smtClean="0">
                <a:solidFill>
                  <a:srgbClr val="FF0000"/>
                </a:solidFill>
                <a:latin typeface="Times New Roman" pitchFamily="18" charset="0"/>
                <a:cs typeface="Times New Roman" pitchFamily="18" charset="0"/>
              </a:rPr>
              <a:t>political </a:t>
            </a:r>
            <a:r>
              <a:rPr lang="en-US" sz="2600" dirty="0">
                <a:solidFill>
                  <a:srgbClr val="FF0000"/>
                </a:solidFill>
                <a:latin typeface="Times New Roman" pitchFamily="18" charset="0"/>
                <a:cs typeface="Times New Roman" pitchFamily="18" charset="0"/>
              </a:rPr>
              <a:t>decisions is exercised directly by the whole body of citizens acting under procedures of majority </a:t>
            </a:r>
            <a:r>
              <a:rPr lang="en-US" sz="2600" dirty="0" smtClean="0">
                <a:solidFill>
                  <a:srgbClr val="FF0000"/>
                </a:solidFill>
                <a:latin typeface="Times New Roman" pitchFamily="18" charset="0"/>
                <a:cs typeface="Times New Roman" pitchFamily="18" charset="0"/>
              </a:rPr>
              <a:t>rule</a:t>
            </a:r>
          </a:p>
          <a:p>
            <a:pPr marL="342900" indent="-342900" algn="just">
              <a:buFont typeface="Wingdings" panose="05000000000000000000" pitchFamily="2" charset="2"/>
              <a:buChar char="Ø"/>
            </a:pPr>
            <a:r>
              <a:rPr lang="en-US" sz="2600" dirty="0" smtClean="0">
                <a:solidFill>
                  <a:srgbClr val="FF0000"/>
                </a:solidFill>
                <a:latin typeface="Times New Roman" pitchFamily="18" charset="0"/>
                <a:cs typeface="Times New Roman" pitchFamily="18" charset="0"/>
              </a:rPr>
              <a:t>  </a:t>
            </a:r>
            <a:r>
              <a:rPr lang="en-US" sz="2600" b="1" dirty="0">
                <a:solidFill>
                  <a:srgbClr val="0070C0"/>
                </a:solidFill>
                <a:latin typeface="Times New Roman" pitchFamily="18" charset="0"/>
                <a:cs typeface="Times New Roman" pitchFamily="18" charset="0"/>
              </a:rPr>
              <a:t>Indirect democracy </a:t>
            </a:r>
            <a:r>
              <a:rPr lang="en-US" sz="2600" b="1" dirty="0" smtClean="0">
                <a:solidFill>
                  <a:srgbClr val="0070C0"/>
                </a:solidFill>
                <a:latin typeface="Times New Roman" pitchFamily="18" charset="0"/>
                <a:cs typeface="Times New Roman" pitchFamily="18" charset="0"/>
              </a:rPr>
              <a:t> </a:t>
            </a:r>
            <a:r>
              <a:rPr lang="en-US" sz="2600" b="1" dirty="0" smtClean="0">
                <a:solidFill>
                  <a:srgbClr val="FF0000"/>
                </a:solidFill>
                <a:latin typeface="Times New Roman" pitchFamily="18" charset="0"/>
                <a:cs typeface="Times New Roman" pitchFamily="18" charset="0"/>
              </a:rPr>
              <a:t>is </a:t>
            </a:r>
            <a:r>
              <a:rPr lang="en-US" sz="2600" dirty="0" smtClean="0">
                <a:solidFill>
                  <a:srgbClr val="FF0000"/>
                </a:solidFill>
                <a:latin typeface="Times New Roman" pitchFamily="18" charset="0"/>
                <a:cs typeface="Times New Roman" pitchFamily="18" charset="0"/>
              </a:rPr>
              <a:t>a </a:t>
            </a:r>
            <a:r>
              <a:rPr lang="en-US" sz="2600" dirty="0">
                <a:solidFill>
                  <a:srgbClr val="FF0000"/>
                </a:solidFill>
                <a:latin typeface="Times New Roman" pitchFamily="18" charset="0"/>
                <a:cs typeface="Times New Roman" pitchFamily="18" charset="0"/>
              </a:rPr>
              <a:t>form of </a:t>
            </a:r>
            <a:r>
              <a:rPr lang="en-US" sz="2600" dirty="0" smtClean="0">
                <a:solidFill>
                  <a:srgbClr val="FF0000"/>
                </a:solidFill>
                <a:latin typeface="Times New Roman" pitchFamily="18" charset="0"/>
                <a:cs typeface="Times New Roman" pitchFamily="18" charset="0"/>
              </a:rPr>
              <a:t>democracy </a:t>
            </a:r>
            <a:r>
              <a:rPr lang="en-US" sz="2600" dirty="0">
                <a:solidFill>
                  <a:srgbClr val="FF0000"/>
                </a:solidFill>
                <a:latin typeface="Times New Roman" pitchFamily="18" charset="0"/>
                <a:cs typeface="Times New Roman" pitchFamily="18" charset="0"/>
              </a:rPr>
              <a:t>in which citizens exercise their rights and freedoms and discharge their obligations not in person but through representatives chosen by themselves</a:t>
            </a:r>
          </a:p>
          <a:p>
            <a:pPr algn="just"/>
            <a:endParaRPr lang="en-US" dirty="0">
              <a:solidFill>
                <a:srgbClr val="FF0000"/>
              </a:solidFill>
            </a:endParaRPr>
          </a:p>
          <a:p>
            <a:pPr algn="just"/>
            <a:endParaRPr lang="en-US" dirty="0">
              <a:solidFill>
                <a:srgbClr val="FF0000"/>
              </a:solidFill>
            </a:endParaRPr>
          </a:p>
          <a:p>
            <a:pPr marL="457200" indent="-457200" algn="just">
              <a:buAutoNum type="alphaUcPeriod"/>
            </a:pPr>
            <a:endParaRPr lang="en-US" dirty="0">
              <a:solidFill>
                <a:srgbClr val="FF0000"/>
              </a:solidFill>
            </a:endParaRPr>
          </a:p>
        </p:txBody>
      </p:sp>
    </p:spTree>
    <p:extLst>
      <p:ext uri="{BB962C8B-B14F-4D97-AF65-F5344CB8AC3E}">
        <p14:creationId xmlns:p14="http://schemas.microsoft.com/office/powerpoint/2010/main" val="36478845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pPr algn="just"/>
            <a:r>
              <a:rPr lang="en-US" b="1" dirty="0" smtClean="0">
                <a:solidFill>
                  <a:schemeClr val="accent1"/>
                </a:solidFill>
                <a:latin typeface="Times New Roman" pitchFamily="18" charset="0"/>
                <a:cs typeface="Times New Roman" pitchFamily="18" charset="0"/>
              </a:rPr>
              <a:t> 5.2.2</a:t>
            </a:r>
            <a:r>
              <a:rPr lang="en-US" b="1" dirty="0">
                <a:solidFill>
                  <a:schemeClr val="accent1"/>
                </a:solidFill>
                <a:latin typeface="Times New Roman" pitchFamily="18" charset="0"/>
                <a:cs typeface="Times New Roman" pitchFamily="18" charset="0"/>
              </a:rPr>
              <a:t>.   Values and Principles of </a:t>
            </a:r>
            <a:r>
              <a:rPr lang="en-US" b="1" dirty="0" smtClean="0">
                <a:solidFill>
                  <a:schemeClr val="accent1"/>
                </a:solidFill>
                <a:latin typeface="Times New Roman" pitchFamily="18" charset="0"/>
                <a:cs typeface="Times New Roman" pitchFamily="18" charset="0"/>
              </a:rPr>
              <a:t>Democracy</a:t>
            </a:r>
          </a:p>
          <a:p>
            <a:pPr marL="342900" indent="-342900" algn="just">
              <a:buFont typeface="Wingdings" panose="05000000000000000000" pitchFamily="2" charset="2"/>
              <a:buChar char="§"/>
            </a:pPr>
            <a:r>
              <a:rPr lang="en-US" dirty="0" smtClean="0">
                <a:solidFill>
                  <a:srgbClr val="FF0000"/>
                </a:solidFill>
                <a:latin typeface="Times New Roman" pitchFamily="18" charset="0"/>
                <a:cs typeface="Times New Roman" pitchFamily="18" charset="0"/>
              </a:rPr>
              <a:t>There </a:t>
            </a:r>
            <a:r>
              <a:rPr lang="en-US" dirty="0">
                <a:solidFill>
                  <a:srgbClr val="FF0000"/>
                </a:solidFill>
                <a:latin typeface="Times New Roman" pitchFamily="18" charset="0"/>
                <a:cs typeface="Times New Roman" pitchFamily="18" charset="0"/>
              </a:rPr>
              <a:t>are three core values that are central in the discussion of the concept of democracy.  These are values </a:t>
            </a:r>
            <a:r>
              <a:rPr lang="en-US" dirty="0">
                <a:solidFill>
                  <a:srgbClr val="7030A0"/>
                </a:solidFill>
                <a:latin typeface="Times New Roman" pitchFamily="18" charset="0"/>
                <a:cs typeface="Times New Roman" pitchFamily="18" charset="0"/>
              </a:rPr>
              <a:t>of liberty/freedom, justice and </a:t>
            </a:r>
            <a:r>
              <a:rPr lang="en-US" dirty="0" smtClean="0">
                <a:solidFill>
                  <a:srgbClr val="7030A0"/>
                </a:solidFill>
                <a:latin typeface="Times New Roman" pitchFamily="18" charset="0"/>
                <a:cs typeface="Times New Roman" pitchFamily="18" charset="0"/>
              </a:rPr>
              <a:t>equality</a:t>
            </a:r>
          </a:p>
          <a:p>
            <a:pPr marL="342900" indent="-342900" algn="just">
              <a:buFont typeface="Wingdings" panose="05000000000000000000" pitchFamily="2" charset="2"/>
              <a:buChar char="§"/>
            </a:pPr>
            <a:r>
              <a:rPr lang="en-US" dirty="0" smtClean="0">
                <a:solidFill>
                  <a:srgbClr val="FF0000"/>
                </a:solidFill>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followings constitute some of the fundamental principles of democracy. </a:t>
            </a:r>
            <a:endParaRPr lang="en-US"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Popular Sovereignty</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Constitutional Supremacy</a:t>
            </a:r>
          </a:p>
          <a:p>
            <a:pPr marL="342900" indent="-342900" algn="just">
              <a:buFont typeface="Wingdings" panose="05000000000000000000" pitchFamily="2" charset="2"/>
              <a:buChar char="Ø"/>
            </a:pPr>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Rule </a:t>
            </a:r>
            <a:r>
              <a:rPr lang="en-US" dirty="0">
                <a:solidFill>
                  <a:srgbClr val="FF0000"/>
                </a:solidFill>
                <a:latin typeface="Times New Roman" pitchFamily="18" charset="0"/>
                <a:cs typeface="Times New Roman" pitchFamily="18" charset="0"/>
              </a:rPr>
              <a:t>of </a:t>
            </a:r>
            <a:r>
              <a:rPr lang="en-US" dirty="0" smtClean="0">
                <a:solidFill>
                  <a:srgbClr val="FF0000"/>
                </a:solidFill>
                <a:latin typeface="Times New Roman" pitchFamily="18" charset="0"/>
                <a:cs typeface="Times New Roman" pitchFamily="18" charset="0"/>
              </a:rPr>
              <a:t>Law</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Secularism</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Free, Fair and Periodic </a:t>
            </a:r>
            <a:r>
              <a:rPr lang="en-US" dirty="0" smtClean="0">
                <a:solidFill>
                  <a:srgbClr val="FF0000"/>
                </a:solidFill>
                <a:latin typeface="Times New Roman" pitchFamily="18" charset="0"/>
                <a:cs typeface="Times New Roman" pitchFamily="18" charset="0"/>
              </a:rPr>
              <a:t>Election</a:t>
            </a:r>
            <a:endParaRPr lang="en-US" dirty="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Majority Rule Minority </a:t>
            </a:r>
            <a:r>
              <a:rPr lang="en-US" dirty="0" smtClean="0">
                <a:solidFill>
                  <a:srgbClr val="FF0000"/>
                </a:solidFill>
                <a:latin typeface="Times New Roman" pitchFamily="18" charset="0"/>
                <a:cs typeface="Times New Roman" pitchFamily="18" charset="0"/>
              </a:rPr>
              <a:t>Right</a:t>
            </a:r>
            <a:endParaRPr lang="en-US" dirty="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Protection </a:t>
            </a:r>
            <a:r>
              <a:rPr lang="en-US" dirty="0">
                <a:solidFill>
                  <a:srgbClr val="FF0000"/>
                </a:solidFill>
                <a:latin typeface="Times New Roman" pitchFamily="18" charset="0"/>
                <a:cs typeface="Times New Roman" pitchFamily="18" charset="0"/>
              </a:rPr>
              <a:t>and Promotion of Human Rights</a:t>
            </a:r>
          </a:p>
          <a:p>
            <a:pPr algn="just"/>
            <a:endParaRPr lang="en-US" dirty="0">
              <a:solidFill>
                <a:srgbClr val="FF0000"/>
              </a:solidFill>
              <a:latin typeface="Times New Roman" pitchFamily="18" charset="0"/>
              <a:cs typeface="Times New Roman" pitchFamily="18" charset="0"/>
            </a:endParaRPr>
          </a:p>
          <a:p>
            <a:pPr algn="just"/>
            <a:endParaRPr lang="en-US" dirty="0">
              <a:solidFill>
                <a:srgbClr val="7030A0"/>
              </a:solidFill>
              <a:latin typeface="Times New Roman" pitchFamily="18" charset="0"/>
              <a:cs typeface="Times New Roman" pitchFamily="18" charset="0"/>
            </a:endParaRPr>
          </a:p>
          <a:p>
            <a:pPr algn="just"/>
            <a:endParaRPr lang="en-US" dirty="0">
              <a:solidFill>
                <a:srgbClr val="7030A0"/>
              </a:solidFill>
            </a:endParaRPr>
          </a:p>
          <a:p>
            <a:pPr algn="just"/>
            <a:endParaRPr lang="en-US" dirty="0">
              <a:solidFill>
                <a:srgbClr val="7030A0"/>
              </a:solidFill>
            </a:endParaRPr>
          </a:p>
          <a:p>
            <a:pPr algn="just"/>
            <a:endParaRPr lang="en-US" dirty="0">
              <a:solidFill>
                <a:srgbClr val="7030A0"/>
              </a:solidFill>
            </a:endParaRPr>
          </a:p>
          <a:p>
            <a:pPr algn="just"/>
            <a:endParaRPr lang="en-US" dirty="0">
              <a:solidFill>
                <a:srgbClr val="7030A0"/>
              </a:solidFill>
            </a:endParaRPr>
          </a:p>
          <a:p>
            <a:pPr algn="just"/>
            <a:endParaRPr lang="en-US" dirty="0">
              <a:solidFill>
                <a:srgbClr val="7030A0"/>
              </a:solidFill>
            </a:endParaRPr>
          </a:p>
          <a:p>
            <a:pPr marL="342900" indent="-342900" algn="just">
              <a:buFont typeface="Wingdings" panose="05000000000000000000" pitchFamily="2" charset="2"/>
              <a:buChar char="§"/>
            </a:pPr>
            <a:endParaRPr lang="en-US" dirty="0">
              <a:solidFill>
                <a:srgbClr val="7030A0"/>
              </a:solidFill>
            </a:endParaRPr>
          </a:p>
          <a:p>
            <a:pPr marL="342900" indent="-342900" algn="just">
              <a:buFont typeface="Wingdings" panose="05000000000000000000" pitchFamily="2" charset="2"/>
              <a:buChar char="§"/>
            </a:pPr>
            <a:endParaRPr lang="en-US" dirty="0">
              <a:solidFill>
                <a:srgbClr val="7030A0"/>
              </a:solidFill>
            </a:endParaRPr>
          </a:p>
          <a:p>
            <a:pPr algn="just"/>
            <a:endParaRPr lang="en-US" dirty="0">
              <a:solidFill>
                <a:srgbClr val="FF0000"/>
              </a:solidFill>
            </a:endParaRPr>
          </a:p>
        </p:txBody>
      </p:sp>
    </p:spTree>
    <p:extLst>
      <p:ext uri="{BB962C8B-B14F-4D97-AF65-F5344CB8AC3E}">
        <p14:creationId xmlns:p14="http://schemas.microsoft.com/office/powerpoint/2010/main" val="9095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lnSpcReduction="10000"/>
          </a:bodyPr>
          <a:lstStyle/>
          <a:p>
            <a:r>
              <a:rPr lang="en-US" b="1" dirty="0" smtClean="0">
                <a:latin typeface="Times New Roman" pitchFamily="18" charset="0"/>
                <a:cs typeface="Times New Roman" pitchFamily="18" charset="0"/>
              </a:rPr>
              <a:t>3.4. Moral intuitions (insight) and Critical Reasoning </a:t>
            </a:r>
          </a:p>
          <a:p>
            <a:pPr marL="342900" indent="-342900" algn="just">
              <a:buFont typeface="Wingdings" panose="05000000000000000000" pitchFamily="2" charset="2"/>
              <a:buChar char="ü"/>
            </a:pPr>
            <a:r>
              <a:rPr lang="en-US" dirty="0" smtClean="0">
                <a:solidFill>
                  <a:srgbClr val="FF0000"/>
                </a:solidFill>
                <a:latin typeface="Times New Roman" pitchFamily="18" charset="0"/>
                <a:cs typeface="Times New Roman" pitchFamily="18" charset="0"/>
              </a:rPr>
              <a:t>The study of ethics involves reasoning about our feelings</a:t>
            </a:r>
          </a:p>
          <a:p>
            <a:pPr marL="342900" indent="-342900" algn="just">
              <a:buFont typeface="Wingdings" panose="05000000000000000000" pitchFamily="2" charset="2"/>
              <a:buChar char="ü"/>
            </a:pPr>
            <a:r>
              <a:rPr lang="en-US" dirty="0" smtClean="0">
                <a:solidFill>
                  <a:srgbClr val="FF0000"/>
                </a:solidFill>
                <a:latin typeface="Times New Roman" pitchFamily="18" charset="0"/>
                <a:cs typeface="Times New Roman" pitchFamily="18" charset="0"/>
              </a:rPr>
              <a:t>All societies are characterized by their own ethical ideas – expressed in terms of attitudes and beliefs and their own customs. </a:t>
            </a:r>
          </a:p>
          <a:p>
            <a:pPr marL="342900" indent="-342900" algn="just">
              <a:buFont typeface="Wingdings" panose="05000000000000000000" pitchFamily="2" charset="2"/>
              <a:buChar char="ü"/>
            </a:pPr>
            <a:r>
              <a:rPr lang="en-US" dirty="0" smtClean="0">
                <a:solidFill>
                  <a:srgbClr val="FF0000"/>
                </a:solidFill>
                <a:latin typeface="Times New Roman" pitchFamily="18" charset="0"/>
                <a:cs typeface="Times New Roman" pitchFamily="18" charset="0"/>
              </a:rPr>
              <a:t>Some of those ethics are formalized in the laws and regulations of a society, nation or state</a:t>
            </a:r>
            <a:r>
              <a:rPr lang="en-US" dirty="0" smtClean="0">
                <a:latin typeface="Times New Roman" pitchFamily="18" charset="0"/>
                <a:cs typeface="Times New Roman" pitchFamily="18" charset="0"/>
              </a:rPr>
              <a:t>. </a:t>
            </a:r>
          </a:p>
          <a:p>
            <a:pPr marL="342900" indent="-342900" algn="just">
              <a:buFont typeface="Wingdings" panose="05000000000000000000" pitchFamily="2" charset="2"/>
              <a:buChar char="§"/>
            </a:pPr>
            <a:r>
              <a:rPr lang="en-US" dirty="0" smtClean="0">
                <a:latin typeface="Times New Roman" pitchFamily="18" charset="0"/>
                <a:cs typeface="Times New Roman" pitchFamily="18" charset="0"/>
              </a:rPr>
              <a:t>     3.4.1. </a:t>
            </a:r>
            <a:r>
              <a:rPr lang="en-US" b="1" dirty="0" smtClean="0">
                <a:latin typeface="Times New Roman" pitchFamily="18" charset="0"/>
                <a:cs typeface="Times New Roman" pitchFamily="18" charset="0"/>
              </a:rPr>
              <a:t>Types of reasoning</a:t>
            </a:r>
          </a:p>
          <a:p>
            <a:pPr marL="342900" indent="-342900" algn="just">
              <a:buFont typeface="Wingdings" panose="05000000000000000000" pitchFamily="2" charset="2"/>
              <a:buChar char="Ø"/>
            </a:pPr>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Reasoning by analogy ;</a:t>
            </a:r>
            <a:r>
              <a:rPr lang="en-US" dirty="0" smtClean="0">
                <a:solidFill>
                  <a:srgbClr val="FF0000"/>
                </a:solidFill>
                <a:latin typeface="Times New Roman" pitchFamily="18" charset="0"/>
                <a:cs typeface="Times New Roman" pitchFamily="18" charset="0"/>
              </a:rPr>
              <a:t>explains one thing by comparing it to something else that is similar, although also different</a:t>
            </a:r>
          </a:p>
          <a:p>
            <a:pPr marL="342900" indent="-342900" algn="just">
              <a:buFont typeface="Wingdings" panose="05000000000000000000" pitchFamily="2" charset="2"/>
              <a:buChar char="Ø"/>
            </a:pPr>
            <a:r>
              <a:rPr lang="en-US" b="1" dirty="0" smtClean="0">
                <a:solidFill>
                  <a:srgbClr val="FF0000"/>
                </a:solidFill>
                <a:latin typeface="Times New Roman" pitchFamily="18" charset="0"/>
                <a:cs typeface="Times New Roman" pitchFamily="18" charset="0"/>
              </a:rPr>
              <a:t>Deductive reasoning</a:t>
            </a:r>
            <a:r>
              <a:rPr lang="en-US" dirty="0" smtClean="0">
                <a:solidFill>
                  <a:srgbClr val="FF0000"/>
                </a:solidFill>
                <a:latin typeface="Times New Roman" pitchFamily="18" charset="0"/>
                <a:cs typeface="Times New Roman" pitchFamily="18" charset="0"/>
              </a:rPr>
              <a:t>: applies a principle to a situation. For instance, if every person has human rights, and you are a person, then you have human rights like every person.</a:t>
            </a:r>
          </a:p>
          <a:p>
            <a:pPr marL="342900" indent="-342900" algn="just">
              <a:buFont typeface="Wingdings" panose="05000000000000000000" pitchFamily="2" charset="2"/>
              <a:buChar char="Ø"/>
            </a:pPr>
            <a:r>
              <a:rPr lang="en-US" b="1" dirty="0" smtClean="0">
                <a:solidFill>
                  <a:srgbClr val="FF0000"/>
                </a:solidFill>
                <a:latin typeface="Times New Roman" pitchFamily="18" charset="0"/>
                <a:cs typeface="Times New Roman" pitchFamily="18" charset="0"/>
              </a:rPr>
              <a:t>Inductive reasoning :</a:t>
            </a:r>
            <a:r>
              <a:rPr lang="en-US" dirty="0" smtClean="0">
                <a:solidFill>
                  <a:srgbClr val="FF0000"/>
                </a:solidFill>
                <a:latin typeface="Times New Roman" pitchFamily="18" charset="0"/>
                <a:cs typeface="Times New Roman" pitchFamily="18" charset="0"/>
              </a:rPr>
              <a:t>involves providing evidence to support a hypothesis. The greater the evidence for a hypothesis, the more we may rely on it</a:t>
            </a:r>
          </a:p>
          <a:p>
            <a:pPr marL="342900" indent="-342900" algn="just">
              <a:buFont typeface="Wingdings" panose="05000000000000000000" pitchFamily="2" charset="2"/>
              <a:buChar char="§"/>
            </a:pPr>
            <a:endParaRPr lang="en-US" b="1" dirty="0"/>
          </a:p>
        </p:txBody>
      </p:sp>
    </p:spTree>
    <p:extLst>
      <p:ext uri="{BB962C8B-B14F-4D97-AF65-F5344CB8AC3E}">
        <p14:creationId xmlns:p14="http://schemas.microsoft.com/office/powerpoint/2010/main" val="32935130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pPr algn="just"/>
            <a:r>
              <a:rPr lang="en-US" dirty="0" smtClean="0">
                <a:solidFill>
                  <a:schemeClr val="accent1"/>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5.2.3</a:t>
            </a:r>
            <a:r>
              <a:rPr lang="en-US" b="1" dirty="0">
                <a:solidFill>
                  <a:schemeClr val="accent1"/>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Democratization</a:t>
            </a:r>
          </a:p>
          <a:p>
            <a:pPr marL="342900" indent="-342900" algn="just">
              <a:buFont typeface="Wingdings" panose="05000000000000000000" pitchFamily="2" charset="2"/>
              <a:buChar char="§"/>
            </a:pPr>
            <a:r>
              <a:rPr lang="en-US" dirty="0" smtClean="0">
                <a:solidFill>
                  <a:srgbClr val="FF0000"/>
                </a:solidFill>
                <a:latin typeface="Times New Roman" pitchFamily="18" charset="0"/>
                <a:cs typeface="Times New Roman" pitchFamily="18" charset="0"/>
              </a:rPr>
              <a:t>Democratization </a:t>
            </a:r>
            <a:r>
              <a:rPr lang="en-US" dirty="0">
                <a:solidFill>
                  <a:srgbClr val="FF0000"/>
                </a:solidFill>
                <a:latin typeface="Times New Roman" pitchFamily="18" charset="0"/>
                <a:cs typeface="Times New Roman" pitchFamily="18" charset="0"/>
              </a:rPr>
              <a:t>simply we refer to the institutionalization and reutilization of democratic ideals and principles and their effective functioning. </a:t>
            </a:r>
            <a:endParaRPr lang="en-US" dirty="0" smtClean="0">
              <a:solidFill>
                <a:srgbClr val="FF000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dirty="0" smtClean="0">
                <a:solidFill>
                  <a:srgbClr val="FF0000"/>
                </a:solidFill>
                <a:latin typeface="Times New Roman" pitchFamily="18" charset="0"/>
                <a:cs typeface="Times New Roman" pitchFamily="18" charset="0"/>
              </a:rPr>
              <a:t>Moreover</a:t>
            </a:r>
            <a:r>
              <a:rPr lang="en-US" dirty="0">
                <a:solidFill>
                  <a:srgbClr val="FF0000"/>
                </a:solidFill>
                <a:latin typeface="Times New Roman" pitchFamily="18" charset="0"/>
                <a:cs typeface="Times New Roman" pitchFamily="18" charset="0"/>
              </a:rPr>
              <a:t>, democratization is a conclusive and extended process, which involves the emergence or presence of the formal elements of a democratic political system such as the recognition of basic civil and political rights, multiparty system, electoral system and </a:t>
            </a:r>
            <a:r>
              <a:rPr lang="en-US" dirty="0" err="1" smtClean="0">
                <a:solidFill>
                  <a:srgbClr val="FF0000"/>
                </a:solidFill>
                <a:latin typeface="Times New Roman" pitchFamily="18" charset="0"/>
                <a:cs typeface="Times New Roman" pitchFamily="18" charset="0"/>
              </a:rPr>
              <a:t>etc</a:t>
            </a:r>
            <a:r>
              <a:rPr lang="en-US" dirty="0" smtClean="0">
                <a:solidFill>
                  <a:srgbClr val="FF0000"/>
                </a:solidFill>
                <a:latin typeface="Times New Roman" pitchFamily="18" charset="0"/>
                <a:cs typeface="Times New Roman" pitchFamily="18" charset="0"/>
              </a:rPr>
              <a:t> </a:t>
            </a:r>
          </a:p>
          <a:p>
            <a:pPr algn="just"/>
            <a:r>
              <a:rPr lang="en-US" b="1" dirty="0" smtClean="0">
                <a:solidFill>
                  <a:srgbClr val="FF0000"/>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 5.2.4</a:t>
            </a:r>
            <a:r>
              <a:rPr lang="en-US" b="1" dirty="0">
                <a:solidFill>
                  <a:schemeClr val="accent1"/>
                </a:solidFill>
                <a:latin typeface="Times New Roman" pitchFamily="18" charset="0"/>
                <a:cs typeface="Times New Roman" pitchFamily="18" charset="0"/>
              </a:rPr>
              <a:t>.   Actors of Democratization</a:t>
            </a: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Political </a:t>
            </a:r>
            <a:r>
              <a:rPr lang="en-US" dirty="0" smtClean="0">
                <a:solidFill>
                  <a:srgbClr val="FF0000"/>
                </a:solidFill>
                <a:latin typeface="Times New Roman" pitchFamily="18" charset="0"/>
                <a:cs typeface="Times New Roman" pitchFamily="18" charset="0"/>
              </a:rPr>
              <a:t>Parties</a:t>
            </a:r>
          </a:p>
          <a:p>
            <a:pPr marL="342900" indent="-342900" algn="just">
              <a:buFont typeface="Wingdings" panose="05000000000000000000" pitchFamily="2" charset="2"/>
              <a:buChar char="Ø"/>
            </a:pPr>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Media</a:t>
            </a:r>
          </a:p>
          <a:p>
            <a:pPr marL="342900" indent="-342900" algn="just">
              <a:buFont typeface="Wingdings" panose="05000000000000000000" pitchFamily="2" charset="2"/>
              <a:buChar char="Ø"/>
            </a:pPr>
            <a:r>
              <a:rPr lang="en-US" dirty="0">
                <a:solidFill>
                  <a:srgbClr val="FF0000"/>
                </a:solidFill>
                <a:latin typeface="Times New Roman" pitchFamily="18" charset="0"/>
                <a:cs typeface="Times New Roman" pitchFamily="18" charset="0"/>
              </a:rPr>
              <a:t>                 Civic </a:t>
            </a:r>
            <a:r>
              <a:rPr lang="en-US" dirty="0" smtClean="0">
                <a:solidFill>
                  <a:srgbClr val="FF0000"/>
                </a:solidFill>
                <a:latin typeface="Times New Roman" pitchFamily="18" charset="0"/>
                <a:cs typeface="Times New Roman" pitchFamily="18" charset="0"/>
              </a:rPr>
              <a:t>Societies</a:t>
            </a:r>
          </a:p>
          <a:p>
            <a:pPr algn="just"/>
            <a:r>
              <a:rPr lang="en-US" b="1" dirty="0" smtClean="0">
                <a:solidFill>
                  <a:srgbClr val="FF0000"/>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5.3. </a:t>
            </a:r>
            <a:r>
              <a:rPr lang="en-US" b="1" dirty="0">
                <a:solidFill>
                  <a:schemeClr val="accent1"/>
                </a:solidFill>
                <a:latin typeface="Times New Roman" pitchFamily="18" charset="0"/>
                <a:cs typeface="Times New Roman" pitchFamily="18" charset="0"/>
              </a:rPr>
              <a:t>Human Rights: Concepts and </a:t>
            </a:r>
            <a:r>
              <a:rPr lang="en-US" b="1" dirty="0" smtClean="0">
                <a:solidFill>
                  <a:schemeClr val="accent1"/>
                </a:solidFill>
                <a:latin typeface="Times New Roman" pitchFamily="18" charset="0"/>
                <a:cs typeface="Times New Roman" pitchFamily="18" charset="0"/>
              </a:rPr>
              <a:t>Theories</a:t>
            </a:r>
            <a:endParaRPr lang="en-US" b="1" dirty="0">
              <a:solidFill>
                <a:srgbClr val="FF0000"/>
              </a:solidFill>
              <a:latin typeface="Times New Roman" pitchFamily="18" charset="0"/>
              <a:cs typeface="Times New Roman" pitchFamily="18" charset="0"/>
            </a:endParaRPr>
          </a:p>
          <a:p>
            <a:pPr algn="just"/>
            <a:r>
              <a:rPr lang="en-US" dirty="0" smtClean="0">
                <a:solidFill>
                  <a:srgbClr val="FF0000"/>
                </a:solidFill>
              </a:rPr>
              <a:t>                    </a:t>
            </a:r>
            <a:endParaRPr lang="en-US" dirty="0">
              <a:solidFill>
                <a:srgbClr val="FF0000"/>
              </a:solidFill>
            </a:endParaRPr>
          </a:p>
          <a:p>
            <a:pPr marL="342900" indent="-342900" algn="just">
              <a:buFont typeface="Arial" panose="020B0604020202020204" pitchFamily="34" charset="0"/>
              <a:buChar char="•"/>
            </a:pPr>
            <a:endParaRPr lang="en-US" dirty="0">
              <a:solidFill>
                <a:srgbClr val="FF0000"/>
              </a:solidFill>
            </a:endParaRPr>
          </a:p>
          <a:p>
            <a:pPr algn="just"/>
            <a:endParaRPr lang="en-US" dirty="0">
              <a:solidFill>
                <a:srgbClr val="FF0000"/>
              </a:solidFill>
            </a:endParaRPr>
          </a:p>
        </p:txBody>
      </p:sp>
    </p:spTree>
    <p:extLst>
      <p:ext uri="{BB962C8B-B14F-4D97-AF65-F5344CB8AC3E}">
        <p14:creationId xmlns:p14="http://schemas.microsoft.com/office/powerpoint/2010/main" val="24082871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pPr algn="just"/>
            <a:r>
              <a:rPr lang="en-US" b="1" dirty="0" smtClean="0">
                <a:solidFill>
                  <a:srgbClr val="FF0000"/>
                </a:solidFill>
                <a:latin typeface="Times New Roman" pitchFamily="18" charset="0"/>
                <a:cs typeface="Times New Roman" pitchFamily="18" charset="0"/>
              </a:rPr>
              <a:t>  </a:t>
            </a:r>
            <a:r>
              <a:rPr lang="en-US" b="1" dirty="0">
                <a:solidFill>
                  <a:schemeClr val="accent1"/>
                </a:solidFill>
                <a:latin typeface="Times New Roman" pitchFamily="18" charset="0"/>
                <a:cs typeface="Times New Roman" pitchFamily="18" charset="0"/>
              </a:rPr>
              <a:t>5.3.1  What Are Human Rights?</a:t>
            </a:r>
          </a:p>
          <a:p>
            <a:pPr marL="342900" indent="-342900" algn="just">
              <a:buFont typeface="Arial" panose="020B0604020202020204" pitchFamily="34" charset="0"/>
              <a:buChar char="•"/>
            </a:pPr>
            <a:r>
              <a:rPr lang="en-US" dirty="0" smtClean="0">
                <a:solidFill>
                  <a:srgbClr val="FF0000"/>
                </a:solidFill>
                <a:latin typeface="Times New Roman" pitchFamily="18" charset="0"/>
                <a:cs typeface="Times New Roman" pitchFamily="18" charset="0"/>
              </a:rPr>
              <a:t>  UDHR</a:t>
            </a:r>
            <a:r>
              <a:rPr lang="en-US" dirty="0">
                <a:solidFill>
                  <a:srgbClr val="FF0000"/>
                </a:solidFill>
                <a:latin typeface="Times New Roman" pitchFamily="18" charset="0"/>
                <a:cs typeface="Times New Roman" pitchFamily="18" charset="0"/>
              </a:rPr>
              <a:t>, Article </a:t>
            </a:r>
            <a:r>
              <a:rPr lang="en-US" dirty="0" smtClean="0">
                <a:solidFill>
                  <a:srgbClr val="FF0000"/>
                </a:solidFill>
                <a:latin typeface="Times New Roman" pitchFamily="18" charset="0"/>
                <a:cs typeface="Times New Roman" pitchFamily="18" charset="0"/>
              </a:rPr>
              <a:t>2, </a:t>
            </a:r>
            <a:r>
              <a:rPr lang="en-US" dirty="0">
                <a:solidFill>
                  <a:srgbClr val="FF0000"/>
                </a:solidFill>
                <a:latin typeface="Times New Roman" pitchFamily="18" charset="0"/>
                <a:cs typeface="Times New Roman" pitchFamily="18" charset="0"/>
              </a:rPr>
              <a:t>stipulates that </a:t>
            </a:r>
            <a:r>
              <a:rPr lang="en-US" dirty="0">
                <a:solidFill>
                  <a:srgbClr val="0070C0"/>
                </a:solidFill>
                <a:latin typeface="Times New Roman" pitchFamily="18" charset="0"/>
                <a:cs typeface="Times New Roman" pitchFamily="18" charset="0"/>
              </a:rPr>
              <a:t>human rights belong to every human being ―without distinction of any kind, such as race, color, sex</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etc</a:t>
            </a:r>
            <a:r>
              <a:rPr lang="en-US" dirty="0" smtClean="0">
                <a:solidFill>
                  <a:srgbClr val="0070C0"/>
                </a:solidFill>
                <a:latin typeface="Times New Roman" pitchFamily="18" charset="0"/>
                <a:cs typeface="Times New Roman" pitchFamily="18" charset="0"/>
              </a:rPr>
              <a:t>  </a:t>
            </a:r>
            <a:endParaRPr lang="en-US" dirty="0">
              <a:solidFill>
                <a:srgbClr val="0070C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dirty="0" smtClean="0">
                <a:solidFill>
                  <a:srgbClr val="FF0000"/>
                </a:solidFill>
                <a:latin typeface="Times New Roman" pitchFamily="18" charset="0"/>
                <a:cs typeface="Times New Roman" pitchFamily="18" charset="0"/>
              </a:rPr>
              <a:t>Thus</a:t>
            </a:r>
            <a:r>
              <a:rPr lang="en-US" dirty="0">
                <a:solidFill>
                  <a:srgbClr val="FF0000"/>
                </a:solidFill>
                <a:latin typeface="Times New Roman" pitchFamily="18" charset="0"/>
                <a:cs typeface="Times New Roman" pitchFamily="18" charset="0"/>
              </a:rPr>
              <a:t>, the only criteria someone must fulfil to enjoy these rights is being a human. </a:t>
            </a:r>
            <a:endParaRPr lang="en-US"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smtClean="0">
                <a:solidFill>
                  <a:srgbClr val="FF0000"/>
                </a:solidFill>
                <a:latin typeface="Times New Roman" pitchFamily="18" charset="0"/>
                <a:cs typeface="Times New Roman" pitchFamily="18" charset="0"/>
              </a:rPr>
              <a:t>     </a:t>
            </a:r>
            <a:r>
              <a:rPr lang="en-US" dirty="0" smtClean="0">
                <a:solidFill>
                  <a:schemeClr val="accent1"/>
                </a:solidFill>
                <a:latin typeface="Times New Roman" pitchFamily="18" charset="0"/>
                <a:cs typeface="Times New Roman" pitchFamily="18" charset="0"/>
              </a:rPr>
              <a:t>principle of Human </a:t>
            </a:r>
            <a:r>
              <a:rPr lang="en-US" dirty="0">
                <a:solidFill>
                  <a:schemeClr val="accent1"/>
                </a:solidFill>
                <a:latin typeface="Times New Roman" pitchFamily="18" charset="0"/>
                <a:cs typeface="Times New Roman" pitchFamily="18" charset="0"/>
              </a:rPr>
              <a:t>rights </a:t>
            </a:r>
            <a:r>
              <a:rPr lang="en-US" dirty="0" smtClean="0">
                <a:solidFill>
                  <a:schemeClr val="accent1"/>
                </a:solidFill>
                <a:latin typeface="Times New Roman" pitchFamily="18" charset="0"/>
                <a:cs typeface="Times New Roman" pitchFamily="18" charset="0"/>
              </a:rPr>
              <a:t>are</a:t>
            </a:r>
            <a:r>
              <a:rPr lang="en-US" dirty="0">
                <a:solidFill>
                  <a:srgbClr val="FF0000"/>
                </a:solidFill>
                <a:latin typeface="Times New Roman" pitchFamily="18" charset="0"/>
                <a:cs typeface="Times New Roman" pitchFamily="18" charset="0"/>
              </a:rPr>
              <a:t>: universality,  inalienability,  indivisibility  and interdependence.</a:t>
            </a:r>
            <a:endParaRPr lang="en-US" dirty="0" smtClean="0">
              <a:solidFill>
                <a:srgbClr val="FF0000"/>
              </a:solidFill>
              <a:latin typeface="Times New Roman" pitchFamily="18" charset="0"/>
              <a:cs typeface="Times New Roman" pitchFamily="18" charset="0"/>
            </a:endParaRPr>
          </a:p>
          <a:p>
            <a:pPr algn="just"/>
            <a:r>
              <a:rPr lang="en-US" b="1" dirty="0" smtClean="0">
                <a:solidFill>
                  <a:schemeClr val="accent1"/>
                </a:solidFill>
                <a:latin typeface="Times New Roman" pitchFamily="18" charset="0"/>
                <a:cs typeface="Times New Roman" pitchFamily="18" charset="0"/>
              </a:rPr>
              <a:t>       5.3.2</a:t>
            </a:r>
            <a:r>
              <a:rPr lang="en-US" b="1" dirty="0">
                <a:solidFill>
                  <a:schemeClr val="accent1"/>
                </a:solidFill>
                <a:latin typeface="Times New Roman" pitchFamily="18" charset="0"/>
                <a:cs typeface="Times New Roman" pitchFamily="18" charset="0"/>
              </a:rPr>
              <a:t>.   Human Rights and </a:t>
            </a:r>
            <a:r>
              <a:rPr lang="en-US" b="1" dirty="0" smtClean="0">
                <a:solidFill>
                  <a:schemeClr val="accent1"/>
                </a:solidFill>
                <a:latin typeface="Times New Roman" pitchFamily="18" charset="0"/>
                <a:cs typeface="Times New Roman" pitchFamily="18" charset="0"/>
              </a:rPr>
              <a:t>Responsibilities</a:t>
            </a:r>
          </a:p>
          <a:p>
            <a:pPr marL="342900" indent="-342900" algn="just">
              <a:buFont typeface="Wingdings" panose="05000000000000000000" pitchFamily="2" charset="2"/>
              <a:buChar char="Ø"/>
            </a:pPr>
            <a:r>
              <a:rPr lang="en-US" dirty="0" smtClean="0">
                <a:solidFill>
                  <a:schemeClr val="accent1"/>
                </a:solidFill>
                <a:latin typeface="Times New Roman" pitchFamily="18" charset="0"/>
                <a:cs typeface="Times New Roman" pitchFamily="18" charset="0"/>
              </a:rPr>
              <a:t>The </a:t>
            </a:r>
            <a:r>
              <a:rPr lang="en-US" dirty="0">
                <a:solidFill>
                  <a:schemeClr val="accent1"/>
                </a:solidFill>
                <a:latin typeface="Times New Roman" pitchFamily="18" charset="0"/>
                <a:cs typeface="Times New Roman" pitchFamily="18" charset="0"/>
              </a:rPr>
              <a:t>modern human rights notions are the result of extended tussles to end many forms of oppressions; </a:t>
            </a:r>
            <a:r>
              <a:rPr lang="en-US" dirty="0">
                <a:solidFill>
                  <a:srgbClr val="FF0000"/>
                </a:solidFill>
                <a:latin typeface="Times New Roman" pitchFamily="18" charset="0"/>
                <a:cs typeface="Times New Roman" pitchFamily="18" charset="0"/>
              </a:rPr>
              <a:t>including slavery, genocide, discrimination, and government tyranny, in</a:t>
            </a:r>
            <a:r>
              <a:rPr lang="en-US" dirty="0">
                <a:solidFill>
                  <a:schemeClr val="accent1"/>
                </a:solidFill>
                <a:latin typeface="Times New Roman" pitchFamily="18" charset="0"/>
                <a:cs typeface="Times New Roman" pitchFamily="18" charset="0"/>
              </a:rPr>
              <a:t> history of world societies</a:t>
            </a:r>
            <a:r>
              <a:rPr lang="en-US" dirty="0" smtClean="0">
                <a:solidFill>
                  <a:schemeClr val="accent1"/>
                </a:solidFill>
                <a:latin typeface="Times New Roman" pitchFamily="18" charset="0"/>
                <a:cs typeface="Times New Roman" pitchFamily="18" charset="0"/>
              </a:rPr>
              <a:t>.</a:t>
            </a:r>
          </a:p>
          <a:p>
            <a:pPr marL="342900" indent="-342900" algn="just">
              <a:buFont typeface="Wingdings" panose="05000000000000000000" pitchFamily="2" charset="2"/>
              <a:buChar char="Ø"/>
            </a:pPr>
            <a:r>
              <a:rPr lang="en-US" b="1" dirty="0" smtClean="0">
                <a:solidFill>
                  <a:schemeClr val="accent1"/>
                </a:solidFill>
                <a:latin typeface="Times New Roman" pitchFamily="18" charset="0"/>
                <a:cs typeface="Times New Roman" pitchFamily="18" charset="0"/>
              </a:rPr>
              <a:t> </a:t>
            </a:r>
            <a:r>
              <a:rPr lang="en-US" dirty="0">
                <a:solidFill>
                  <a:schemeClr val="accent1"/>
                </a:solidFill>
                <a:latin typeface="Times New Roman" pitchFamily="18" charset="0"/>
                <a:cs typeface="Times New Roman" pitchFamily="18" charset="0"/>
              </a:rPr>
              <a:t>In their contemporary manifestation, human rights are a set of individual and collective  rights  that  have  been  formally  promoted  and  protected  through  international  and domestic law since the adoption of UDHR in 1948. </a:t>
            </a:r>
            <a:endParaRPr lang="en-US" dirty="0">
              <a:solidFill>
                <a:srgbClr val="FF0000"/>
              </a:solidFill>
              <a:latin typeface="Times New Roman" pitchFamily="18" charset="0"/>
              <a:cs typeface="Times New Roman" pitchFamily="18" charset="0"/>
            </a:endParaRPr>
          </a:p>
          <a:p>
            <a:pPr algn="just"/>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32666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pPr marL="457200" indent="-457200" algn="just">
              <a:buAutoNum type="alphaUcPeriod"/>
            </a:pPr>
            <a:endParaRPr lang="en-US" dirty="0">
              <a:solidFill>
                <a:srgbClr val="FF0000"/>
              </a:solidFill>
            </a:endParaRPr>
          </a:p>
          <a:p>
            <a:pPr marL="457200" indent="-457200" algn="just">
              <a:buAutoNum type="alphaUcPeriod"/>
            </a:pPr>
            <a:endParaRPr lang="en-US" dirty="0">
              <a:solidFill>
                <a:srgbClr val="FF0000"/>
              </a:solidFill>
            </a:endParaRPr>
          </a:p>
          <a:p>
            <a:pPr marL="457200" indent="-457200" algn="just">
              <a:buAutoNum type="alphaUcPeriod"/>
            </a:pPr>
            <a:endParaRPr lang="en-US" dirty="0">
              <a:solidFill>
                <a:srgbClr val="FF0000"/>
              </a:solidFill>
            </a:endParaRPr>
          </a:p>
        </p:txBody>
      </p:sp>
      <p:pic>
        <p:nvPicPr>
          <p:cNvPr id="2" name="Picture 1"/>
          <p:cNvPicPr>
            <a:picLocks noChangeAspect="1"/>
          </p:cNvPicPr>
          <p:nvPr/>
        </p:nvPicPr>
        <p:blipFill>
          <a:blip r:embed="rId2"/>
          <a:stretch>
            <a:fillRect/>
          </a:stretch>
        </p:blipFill>
        <p:spPr>
          <a:xfrm>
            <a:off x="3038857" y="862333"/>
            <a:ext cx="6114286" cy="5133333"/>
          </a:xfrm>
          <a:prstGeom prst="rect">
            <a:avLst/>
          </a:prstGeom>
        </p:spPr>
      </p:pic>
    </p:spTree>
    <p:extLst>
      <p:ext uri="{BB962C8B-B14F-4D97-AF65-F5344CB8AC3E}">
        <p14:creationId xmlns:p14="http://schemas.microsoft.com/office/powerpoint/2010/main" val="12779158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pPr algn="just"/>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5.3.3. </a:t>
            </a:r>
            <a:r>
              <a:rPr lang="en-US" dirty="0">
                <a:solidFill>
                  <a:srgbClr val="FF0000"/>
                </a:solidFill>
                <a:latin typeface="Times New Roman" pitchFamily="18" charset="0"/>
                <a:cs typeface="Times New Roman" pitchFamily="18" charset="0"/>
              </a:rPr>
              <a:t>Rights Holders and Duty </a:t>
            </a:r>
            <a:r>
              <a:rPr lang="en-US" dirty="0" smtClean="0">
                <a:solidFill>
                  <a:srgbClr val="FF0000"/>
                </a:solidFill>
                <a:latin typeface="Times New Roman" pitchFamily="18" charset="0"/>
                <a:cs typeface="Times New Roman" pitchFamily="18" charset="0"/>
              </a:rPr>
              <a:t>Bearers</a:t>
            </a:r>
            <a:endParaRPr lang="en-US" dirty="0">
              <a:solidFill>
                <a:srgbClr val="FF000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dirty="0">
                <a:solidFill>
                  <a:srgbClr val="0070C0"/>
                </a:solidFill>
                <a:latin typeface="Times New Roman" pitchFamily="18" charset="0"/>
                <a:cs typeface="Times New Roman" pitchFamily="18" charset="0"/>
              </a:rPr>
              <a:t>Rights become rights when the job of identifying the two main actors is done. </a:t>
            </a:r>
            <a:endParaRPr lang="en-US" dirty="0" smtClean="0">
              <a:solidFill>
                <a:srgbClr val="0070C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dirty="0" smtClean="0">
                <a:solidFill>
                  <a:srgbClr val="0070C0"/>
                </a:solidFill>
                <a:latin typeface="Times New Roman" pitchFamily="18" charset="0"/>
                <a:cs typeface="Times New Roman" pitchFamily="18" charset="0"/>
              </a:rPr>
              <a:t>This </a:t>
            </a:r>
            <a:r>
              <a:rPr lang="en-US" dirty="0">
                <a:solidFill>
                  <a:srgbClr val="0070C0"/>
                </a:solidFill>
                <a:latin typeface="Times New Roman" pitchFamily="18" charset="0"/>
                <a:cs typeface="Times New Roman" pitchFamily="18" charset="0"/>
              </a:rPr>
              <a:t>works for every rights we may possess as an individual or group. These are right holders and duty </a:t>
            </a:r>
            <a:r>
              <a:rPr lang="en-US" dirty="0" smtClean="0">
                <a:solidFill>
                  <a:srgbClr val="0070C0"/>
                </a:solidFill>
                <a:latin typeface="Times New Roman" pitchFamily="18" charset="0"/>
                <a:cs typeface="Times New Roman" pitchFamily="18" charset="0"/>
              </a:rPr>
              <a:t>bearers</a:t>
            </a:r>
          </a:p>
          <a:p>
            <a:pPr algn="just"/>
            <a:r>
              <a:rPr lang="en-US" dirty="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5.3.4.   </a:t>
            </a:r>
            <a:r>
              <a:rPr lang="en-US" dirty="0">
                <a:solidFill>
                  <a:srgbClr val="002060"/>
                </a:solidFill>
                <a:latin typeface="Times New Roman" pitchFamily="18" charset="0"/>
                <a:cs typeface="Times New Roman" pitchFamily="18" charset="0"/>
              </a:rPr>
              <a:t>Categories of Human Rights</a:t>
            </a:r>
          </a:p>
          <a:p>
            <a:pPr algn="just"/>
            <a:r>
              <a:rPr lang="en-US" dirty="0" smtClean="0">
                <a:solidFill>
                  <a:srgbClr val="002060"/>
                </a:solidFill>
                <a:latin typeface="Times New Roman" pitchFamily="18" charset="0"/>
                <a:cs typeface="Times New Roman" pitchFamily="18" charset="0"/>
              </a:rPr>
              <a:t>  1</a:t>
            </a:r>
            <a:r>
              <a:rPr lang="en-US" baseline="30000" dirty="0" smtClean="0">
                <a:solidFill>
                  <a:srgbClr val="002060"/>
                </a:solidFill>
                <a:latin typeface="Times New Roman" pitchFamily="18" charset="0"/>
                <a:cs typeface="Times New Roman" pitchFamily="18" charset="0"/>
              </a:rPr>
              <a:t>st</a:t>
            </a:r>
            <a:r>
              <a:rPr lang="en-US" dirty="0" smtClean="0">
                <a:solidFill>
                  <a:srgbClr val="002060"/>
                </a:solidFill>
                <a:latin typeface="Times New Roman" pitchFamily="18" charset="0"/>
                <a:cs typeface="Times New Roman" pitchFamily="18" charset="0"/>
              </a:rPr>
              <a:t> generation :Civil </a:t>
            </a:r>
            <a:r>
              <a:rPr lang="en-US" dirty="0">
                <a:solidFill>
                  <a:srgbClr val="002060"/>
                </a:solidFill>
                <a:latin typeface="Times New Roman" pitchFamily="18" charset="0"/>
                <a:cs typeface="Times New Roman" pitchFamily="18" charset="0"/>
              </a:rPr>
              <a:t>and Political </a:t>
            </a:r>
            <a:r>
              <a:rPr lang="en-US" dirty="0" smtClean="0">
                <a:solidFill>
                  <a:srgbClr val="002060"/>
                </a:solidFill>
                <a:latin typeface="Times New Roman" pitchFamily="18" charset="0"/>
                <a:cs typeface="Times New Roman" pitchFamily="18" charset="0"/>
              </a:rPr>
              <a:t>Rights</a:t>
            </a:r>
          </a:p>
          <a:p>
            <a:pPr algn="just"/>
            <a:r>
              <a:rPr lang="en-US" dirty="0" smtClean="0">
                <a:solidFill>
                  <a:srgbClr val="002060"/>
                </a:solidFill>
                <a:latin typeface="Times New Roman" pitchFamily="18" charset="0"/>
                <a:cs typeface="Times New Roman" pitchFamily="18" charset="0"/>
              </a:rPr>
              <a:t>  2</a:t>
            </a:r>
            <a:r>
              <a:rPr lang="en-US" baseline="30000" dirty="0" smtClean="0">
                <a:solidFill>
                  <a:srgbClr val="002060"/>
                </a:solidFill>
                <a:latin typeface="Times New Roman" pitchFamily="18" charset="0"/>
                <a:cs typeface="Times New Roman" pitchFamily="18" charset="0"/>
              </a:rPr>
              <a:t>nd</a:t>
            </a:r>
            <a:r>
              <a:rPr lang="en-US" dirty="0" smtClean="0">
                <a:solidFill>
                  <a:srgbClr val="002060"/>
                </a:solidFill>
                <a:latin typeface="Times New Roman" pitchFamily="18" charset="0"/>
                <a:cs typeface="Times New Roman" pitchFamily="18" charset="0"/>
              </a:rPr>
              <a:t> generation: Social </a:t>
            </a:r>
            <a:r>
              <a:rPr lang="en-US" dirty="0">
                <a:solidFill>
                  <a:srgbClr val="002060"/>
                </a:solidFill>
                <a:latin typeface="Times New Roman" pitchFamily="18" charset="0"/>
                <a:cs typeface="Times New Roman" pitchFamily="18" charset="0"/>
              </a:rPr>
              <a:t>and Economic </a:t>
            </a:r>
            <a:r>
              <a:rPr lang="en-US" dirty="0" smtClean="0">
                <a:solidFill>
                  <a:srgbClr val="002060"/>
                </a:solidFill>
                <a:latin typeface="Times New Roman" pitchFamily="18" charset="0"/>
                <a:cs typeface="Times New Roman" pitchFamily="18" charset="0"/>
              </a:rPr>
              <a:t>Rights</a:t>
            </a:r>
          </a:p>
          <a:p>
            <a:pPr algn="just"/>
            <a:r>
              <a:rPr lang="en-US" dirty="0" smtClean="0">
                <a:solidFill>
                  <a:srgbClr val="002060"/>
                </a:solidFill>
                <a:latin typeface="Times New Roman" pitchFamily="18" charset="0"/>
                <a:cs typeface="Times New Roman" pitchFamily="18" charset="0"/>
              </a:rPr>
              <a:t>  3</a:t>
            </a:r>
            <a:r>
              <a:rPr lang="en-US" baseline="30000" dirty="0" smtClean="0">
                <a:solidFill>
                  <a:srgbClr val="002060"/>
                </a:solidFill>
                <a:latin typeface="Times New Roman" pitchFamily="18" charset="0"/>
                <a:cs typeface="Times New Roman" pitchFamily="18" charset="0"/>
              </a:rPr>
              <a:t>rd</a:t>
            </a:r>
            <a:r>
              <a:rPr lang="en-US" dirty="0" smtClean="0">
                <a:solidFill>
                  <a:srgbClr val="002060"/>
                </a:solidFill>
                <a:latin typeface="Times New Roman" pitchFamily="18" charset="0"/>
                <a:cs typeface="Times New Roman" pitchFamily="18" charset="0"/>
              </a:rPr>
              <a:t> generation :Peace</a:t>
            </a:r>
            <a:r>
              <a:rPr lang="en-US" dirty="0">
                <a:solidFill>
                  <a:srgbClr val="002060"/>
                </a:solidFill>
                <a:latin typeface="Times New Roman" pitchFamily="18" charset="0"/>
                <a:cs typeface="Times New Roman" pitchFamily="18" charset="0"/>
              </a:rPr>
              <a:t>, Development and Environmental Rights</a:t>
            </a:r>
          </a:p>
        </p:txBody>
      </p:sp>
    </p:spTree>
    <p:extLst>
      <p:ext uri="{BB962C8B-B14F-4D97-AF65-F5344CB8AC3E}">
        <p14:creationId xmlns:p14="http://schemas.microsoft.com/office/powerpoint/2010/main" val="25525055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pPr marL="457200" indent="-457200" algn="just">
              <a:buAutoNum type="alphaUcPeriod"/>
            </a:pPr>
            <a:endParaRPr lang="en-US" dirty="0">
              <a:solidFill>
                <a:srgbClr val="FF0000"/>
              </a:solidFill>
            </a:endParaRPr>
          </a:p>
          <a:p>
            <a:pPr marL="457200" indent="-457200" algn="just">
              <a:buAutoNum type="alphaUcPeriod"/>
            </a:pPr>
            <a:endParaRPr lang="en-US" dirty="0">
              <a:solidFill>
                <a:srgbClr val="FF0000"/>
              </a:solidFill>
            </a:endParaRPr>
          </a:p>
          <a:p>
            <a:pPr marL="457200" indent="-457200" algn="just">
              <a:buAutoNum type="alphaUcPeriod"/>
            </a:pPr>
            <a:endParaRPr lang="en-US" dirty="0">
              <a:solidFill>
                <a:srgbClr val="FF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757655056"/>
              </p:ext>
            </p:extLst>
          </p:nvPr>
        </p:nvGraphicFramePr>
        <p:xfrm>
          <a:off x="1162595" y="992777"/>
          <a:ext cx="8908868" cy="4820194"/>
        </p:xfrm>
        <a:graphic>
          <a:graphicData uri="http://schemas.openxmlformats.org/drawingml/2006/table">
            <a:tbl>
              <a:tblPr>
                <a:tableStyleId>{5C22544A-7EE6-4342-B048-85BDC9FD1C3A}</a:tableStyleId>
              </a:tblPr>
              <a:tblGrid>
                <a:gridCol w="2406520">
                  <a:extLst>
                    <a:ext uri="{9D8B030D-6E8A-4147-A177-3AD203B41FA5}">
                      <a16:colId xmlns="" xmlns:a16="http://schemas.microsoft.com/office/drawing/2014/main" val="3796347048"/>
                    </a:ext>
                  </a:extLst>
                </a:gridCol>
                <a:gridCol w="2230706">
                  <a:extLst>
                    <a:ext uri="{9D8B030D-6E8A-4147-A177-3AD203B41FA5}">
                      <a16:colId xmlns="" xmlns:a16="http://schemas.microsoft.com/office/drawing/2014/main" val="3124982422"/>
                    </a:ext>
                  </a:extLst>
                </a:gridCol>
                <a:gridCol w="2139542">
                  <a:extLst>
                    <a:ext uri="{9D8B030D-6E8A-4147-A177-3AD203B41FA5}">
                      <a16:colId xmlns="" xmlns:a16="http://schemas.microsoft.com/office/drawing/2014/main" val="4127954517"/>
                    </a:ext>
                  </a:extLst>
                </a:gridCol>
                <a:gridCol w="2132100">
                  <a:extLst>
                    <a:ext uri="{9D8B030D-6E8A-4147-A177-3AD203B41FA5}">
                      <a16:colId xmlns="" xmlns:a16="http://schemas.microsoft.com/office/drawing/2014/main" val="436495392"/>
                    </a:ext>
                  </a:extLst>
                </a:gridCol>
              </a:tblGrid>
              <a:tr h="986931">
                <a:tc>
                  <a:txBody>
                    <a:bodyPr/>
                    <a:lstStyle/>
                    <a:p>
                      <a:pPr marL="64770" marR="0">
                        <a:lnSpc>
                          <a:spcPts val="1345"/>
                        </a:lnSpc>
                        <a:spcBef>
                          <a:spcPts val="0"/>
                        </a:spcBef>
                        <a:spcAft>
                          <a:spcPts val="0"/>
                        </a:spcAft>
                      </a:pPr>
                      <a:r>
                        <a:rPr lang="en-US" sz="1200" dirty="0">
                          <a:solidFill>
                            <a:srgbClr val="FF0000"/>
                          </a:solidFill>
                          <a:effectLst/>
                        </a:rPr>
                        <a:t>Gene</a:t>
                      </a:r>
                      <a:r>
                        <a:rPr lang="en-US" sz="1200" spc="-5" dirty="0">
                          <a:solidFill>
                            <a:srgbClr val="FF0000"/>
                          </a:solidFill>
                          <a:effectLst/>
                        </a:rPr>
                        <a:t>r</a:t>
                      </a:r>
                      <a:r>
                        <a:rPr lang="en-US" sz="1200" dirty="0">
                          <a:solidFill>
                            <a:srgbClr val="FF0000"/>
                          </a:solidFill>
                          <a:effectLst/>
                        </a:rPr>
                        <a:t>ati</a:t>
                      </a:r>
                      <a:r>
                        <a:rPr lang="en-US" sz="1200" spc="-5" dirty="0">
                          <a:solidFill>
                            <a:srgbClr val="FF0000"/>
                          </a:solidFill>
                          <a:effectLst/>
                        </a:rPr>
                        <a:t>o</a:t>
                      </a:r>
                      <a:r>
                        <a:rPr lang="en-US" sz="1200" dirty="0">
                          <a:solidFill>
                            <a:srgbClr val="FF0000"/>
                          </a:solidFill>
                          <a:effectLst/>
                        </a:rPr>
                        <a:t>n</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9075" marR="221615" algn="ctr">
                        <a:lnSpc>
                          <a:spcPts val="1345"/>
                        </a:lnSpc>
                        <a:spcBef>
                          <a:spcPts val="0"/>
                        </a:spcBef>
                        <a:spcAft>
                          <a:spcPts val="0"/>
                        </a:spcAft>
                      </a:pPr>
                      <a:r>
                        <a:rPr lang="en-US" sz="1200" spc="-5">
                          <a:solidFill>
                            <a:srgbClr val="FF0000"/>
                          </a:solidFill>
                          <a:effectLst/>
                        </a:rPr>
                        <a:t>F</a:t>
                      </a:r>
                      <a:r>
                        <a:rPr lang="en-US" sz="1200">
                          <a:solidFill>
                            <a:srgbClr val="FF0000"/>
                          </a:solidFill>
                          <a:effectLst/>
                        </a:rPr>
                        <a:t>i</a:t>
                      </a:r>
                      <a:r>
                        <a:rPr lang="en-US" sz="1200" spc="-5">
                          <a:solidFill>
                            <a:srgbClr val="FF0000"/>
                          </a:solidFill>
                          <a:effectLst/>
                        </a:rPr>
                        <a:t>r</a:t>
                      </a:r>
                      <a:r>
                        <a:rPr lang="en-US" sz="1200">
                          <a:solidFill>
                            <a:srgbClr val="FF0000"/>
                          </a:solidFill>
                          <a:effectLst/>
                        </a:rPr>
                        <a:t>st ge</a:t>
                      </a:r>
                      <a:r>
                        <a:rPr lang="en-US" sz="1200" spc="-5">
                          <a:solidFill>
                            <a:srgbClr val="FF0000"/>
                          </a:solidFill>
                          <a:effectLst/>
                        </a:rPr>
                        <a:t>n</a:t>
                      </a:r>
                      <a:r>
                        <a:rPr lang="en-US" sz="1200">
                          <a:solidFill>
                            <a:srgbClr val="FF0000"/>
                          </a:solidFill>
                          <a:effectLst/>
                        </a:rPr>
                        <a:t>e</a:t>
                      </a:r>
                      <a:r>
                        <a:rPr lang="en-US" sz="1200" spc="-5">
                          <a:solidFill>
                            <a:srgbClr val="FF0000"/>
                          </a:solidFill>
                          <a:effectLst/>
                        </a:rPr>
                        <a:t>r</a:t>
                      </a:r>
                      <a:r>
                        <a:rPr lang="en-US" sz="1200" spc="10">
                          <a:solidFill>
                            <a:srgbClr val="FF0000"/>
                          </a:solidFill>
                          <a:effectLst/>
                        </a:rPr>
                        <a:t>a</a:t>
                      </a:r>
                      <a:r>
                        <a:rPr lang="en-US" sz="1200">
                          <a:solidFill>
                            <a:srgbClr val="FF0000"/>
                          </a:solidFill>
                          <a:effectLst/>
                        </a:rPr>
                        <a:t>t</a:t>
                      </a:r>
                      <a:r>
                        <a:rPr lang="en-US" sz="1200" spc="-5">
                          <a:solidFill>
                            <a:srgbClr val="FF0000"/>
                          </a:solidFill>
                          <a:effectLst/>
                        </a:rPr>
                        <a:t>i</a:t>
                      </a:r>
                      <a:r>
                        <a:rPr lang="en-US" sz="1200">
                          <a:solidFill>
                            <a:srgbClr val="FF0000"/>
                          </a:solidFill>
                          <a:effectLst/>
                        </a:rPr>
                        <a:t>on</a:t>
                      </a:r>
                      <a:endParaRPr lang="en-US" sz="1100">
                        <a:solidFill>
                          <a:srgbClr val="FF0000"/>
                        </a:solidFill>
                        <a:effectLst/>
                      </a:endParaRPr>
                    </a:p>
                    <a:p>
                      <a:pPr marL="0" marR="0">
                        <a:lnSpc>
                          <a:spcPts val="650"/>
                        </a:lnSpc>
                        <a:spcBef>
                          <a:spcPts val="30"/>
                        </a:spcBef>
                        <a:spcAft>
                          <a:spcPts val="0"/>
                        </a:spcAft>
                      </a:pPr>
                      <a:r>
                        <a:rPr lang="en-US" sz="650">
                          <a:solidFill>
                            <a:srgbClr val="FF0000"/>
                          </a:solidFill>
                          <a:effectLst/>
                        </a:rPr>
                        <a:t> </a:t>
                      </a:r>
                      <a:endParaRPr lang="en-US" sz="1100">
                        <a:solidFill>
                          <a:srgbClr val="FF0000"/>
                        </a:solidFill>
                        <a:effectLst/>
                      </a:endParaRPr>
                    </a:p>
                    <a:p>
                      <a:pPr marL="545465" marR="549910" algn="ctr">
                        <a:lnSpc>
                          <a:spcPct val="115000"/>
                        </a:lnSpc>
                        <a:spcBef>
                          <a:spcPts val="0"/>
                        </a:spcBef>
                        <a:spcAft>
                          <a:spcPts val="0"/>
                        </a:spcAft>
                      </a:pPr>
                      <a:r>
                        <a:rPr lang="en-US" sz="1200" spc="-5">
                          <a:solidFill>
                            <a:srgbClr val="FF0000"/>
                          </a:solidFill>
                          <a:effectLst/>
                        </a:rPr>
                        <a:t>r</a:t>
                      </a:r>
                      <a:r>
                        <a:rPr lang="en-US" sz="1200">
                          <a:solidFill>
                            <a:srgbClr val="FF0000"/>
                          </a:solidFill>
                          <a:effectLst/>
                        </a:rPr>
                        <a:t>ig</a:t>
                      </a:r>
                      <a:r>
                        <a:rPr lang="en-US" sz="1200" spc="-5">
                          <a:solidFill>
                            <a:srgbClr val="FF0000"/>
                          </a:solidFill>
                          <a:effectLst/>
                        </a:rPr>
                        <a:t>h</a:t>
                      </a:r>
                      <a:r>
                        <a:rPr lang="en-US" sz="1200">
                          <a:solidFill>
                            <a:srgbClr val="FF0000"/>
                          </a:solidFill>
                          <a:effectLst/>
                        </a:rPr>
                        <a:t>ts</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04775" marR="106045" algn="ctr">
                        <a:lnSpc>
                          <a:spcPts val="1345"/>
                        </a:lnSpc>
                        <a:spcBef>
                          <a:spcPts val="0"/>
                        </a:spcBef>
                        <a:spcAft>
                          <a:spcPts val="0"/>
                        </a:spcAft>
                      </a:pPr>
                      <a:r>
                        <a:rPr lang="en-US" sz="1200">
                          <a:solidFill>
                            <a:srgbClr val="FF0000"/>
                          </a:solidFill>
                          <a:effectLst/>
                        </a:rPr>
                        <a:t>Second</a:t>
                      </a:r>
                      <a:r>
                        <a:rPr lang="en-US" sz="1200" spc="-5">
                          <a:solidFill>
                            <a:srgbClr val="FF0000"/>
                          </a:solidFill>
                          <a:effectLst/>
                        </a:rPr>
                        <a:t> </a:t>
                      </a:r>
                      <a:r>
                        <a:rPr lang="en-US" sz="1200">
                          <a:solidFill>
                            <a:srgbClr val="FF0000"/>
                          </a:solidFill>
                          <a:effectLst/>
                        </a:rPr>
                        <a:t>ge</a:t>
                      </a:r>
                      <a:r>
                        <a:rPr lang="en-US" sz="1200" spc="-5">
                          <a:solidFill>
                            <a:srgbClr val="FF0000"/>
                          </a:solidFill>
                          <a:effectLst/>
                        </a:rPr>
                        <a:t>n</a:t>
                      </a:r>
                      <a:r>
                        <a:rPr lang="en-US" sz="1200">
                          <a:solidFill>
                            <a:srgbClr val="FF0000"/>
                          </a:solidFill>
                          <a:effectLst/>
                        </a:rPr>
                        <a:t>e</a:t>
                      </a:r>
                      <a:r>
                        <a:rPr lang="en-US" sz="1200" spc="-5">
                          <a:solidFill>
                            <a:srgbClr val="FF0000"/>
                          </a:solidFill>
                          <a:effectLst/>
                        </a:rPr>
                        <a:t>r</a:t>
                      </a:r>
                      <a:r>
                        <a:rPr lang="en-US" sz="1200">
                          <a:solidFill>
                            <a:srgbClr val="FF0000"/>
                          </a:solidFill>
                          <a:effectLst/>
                        </a:rPr>
                        <a:t>ati</a:t>
                      </a:r>
                      <a:r>
                        <a:rPr lang="en-US" sz="1200" spc="-5">
                          <a:solidFill>
                            <a:srgbClr val="FF0000"/>
                          </a:solidFill>
                          <a:effectLst/>
                        </a:rPr>
                        <a:t>o</a:t>
                      </a:r>
                      <a:r>
                        <a:rPr lang="en-US" sz="1200">
                          <a:solidFill>
                            <a:srgbClr val="FF0000"/>
                          </a:solidFill>
                          <a:effectLst/>
                        </a:rPr>
                        <a:t>n</a:t>
                      </a:r>
                      <a:endParaRPr lang="en-US" sz="1100">
                        <a:solidFill>
                          <a:srgbClr val="FF0000"/>
                        </a:solidFill>
                        <a:effectLst/>
                      </a:endParaRPr>
                    </a:p>
                    <a:p>
                      <a:pPr marL="0" marR="0">
                        <a:lnSpc>
                          <a:spcPts val="650"/>
                        </a:lnSpc>
                        <a:spcBef>
                          <a:spcPts val="30"/>
                        </a:spcBef>
                        <a:spcAft>
                          <a:spcPts val="0"/>
                        </a:spcAft>
                      </a:pPr>
                      <a:r>
                        <a:rPr lang="en-US" sz="650">
                          <a:solidFill>
                            <a:srgbClr val="FF0000"/>
                          </a:solidFill>
                          <a:effectLst/>
                        </a:rPr>
                        <a:t> </a:t>
                      </a:r>
                      <a:endParaRPr lang="en-US" sz="1100">
                        <a:solidFill>
                          <a:srgbClr val="FF0000"/>
                        </a:solidFill>
                        <a:effectLst/>
                      </a:endParaRPr>
                    </a:p>
                    <a:p>
                      <a:pPr marL="514985" marR="518160" algn="ctr">
                        <a:lnSpc>
                          <a:spcPct val="115000"/>
                        </a:lnSpc>
                        <a:spcBef>
                          <a:spcPts val="0"/>
                        </a:spcBef>
                        <a:spcAft>
                          <a:spcPts val="0"/>
                        </a:spcAft>
                      </a:pPr>
                      <a:r>
                        <a:rPr lang="en-US" sz="1200" spc="-5">
                          <a:solidFill>
                            <a:srgbClr val="FF0000"/>
                          </a:solidFill>
                          <a:effectLst/>
                        </a:rPr>
                        <a:t>r</a:t>
                      </a:r>
                      <a:r>
                        <a:rPr lang="en-US" sz="1200">
                          <a:solidFill>
                            <a:srgbClr val="FF0000"/>
                          </a:solidFill>
                          <a:effectLst/>
                        </a:rPr>
                        <a:t>ig</a:t>
                      </a:r>
                      <a:r>
                        <a:rPr lang="en-US" sz="1200" spc="-5">
                          <a:solidFill>
                            <a:srgbClr val="FF0000"/>
                          </a:solidFill>
                          <a:effectLst/>
                        </a:rPr>
                        <a:t>h</a:t>
                      </a:r>
                      <a:r>
                        <a:rPr lang="en-US" sz="1200">
                          <a:solidFill>
                            <a:srgbClr val="FF0000"/>
                          </a:solidFill>
                          <a:effectLst/>
                        </a:rPr>
                        <a:t>ts</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51765" marR="153670" algn="ctr">
                        <a:lnSpc>
                          <a:spcPts val="1345"/>
                        </a:lnSpc>
                        <a:spcBef>
                          <a:spcPts val="0"/>
                        </a:spcBef>
                        <a:spcAft>
                          <a:spcPts val="0"/>
                        </a:spcAft>
                      </a:pPr>
                      <a:r>
                        <a:rPr lang="en-US" sz="1200">
                          <a:solidFill>
                            <a:srgbClr val="FF0000"/>
                          </a:solidFill>
                          <a:effectLst/>
                        </a:rPr>
                        <a:t>Thi</a:t>
                      </a:r>
                      <a:r>
                        <a:rPr lang="en-US" sz="1200" spc="-5">
                          <a:solidFill>
                            <a:srgbClr val="FF0000"/>
                          </a:solidFill>
                          <a:effectLst/>
                        </a:rPr>
                        <a:t>r</a:t>
                      </a:r>
                      <a:r>
                        <a:rPr lang="en-US" sz="1200">
                          <a:solidFill>
                            <a:srgbClr val="FF0000"/>
                          </a:solidFill>
                          <a:effectLst/>
                        </a:rPr>
                        <a:t>d </a:t>
                      </a:r>
                      <a:r>
                        <a:rPr lang="en-US" sz="1200" spc="-5">
                          <a:solidFill>
                            <a:srgbClr val="FF0000"/>
                          </a:solidFill>
                          <a:effectLst/>
                        </a:rPr>
                        <a:t>g</a:t>
                      </a:r>
                      <a:r>
                        <a:rPr lang="en-US" sz="1200">
                          <a:solidFill>
                            <a:srgbClr val="FF0000"/>
                          </a:solidFill>
                          <a:effectLst/>
                        </a:rPr>
                        <a:t>ene</a:t>
                      </a:r>
                      <a:r>
                        <a:rPr lang="en-US" sz="1200" spc="-5">
                          <a:solidFill>
                            <a:srgbClr val="FF0000"/>
                          </a:solidFill>
                          <a:effectLst/>
                        </a:rPr>
                        <a:t>r</a:t>
                      </a:r>
                      <a:r>
                        <a:rPr lang="en-US" sz="1200">
                          <a:solidFill>
                            <a:srgbClr val="FF0000"/>
                          </a:solidFill>
                          <a:effectLst/>
                        </a:rPr>
                        <a:t>a</a:t>
                      </a:r>
                      <a:r>
                        <a:rPr lang="en-US" sz="1200" spc="10">
                          <a:solidFill>
                            <a:srgbClr val="FF0000"/>
                          </a:solidFill>
                          <a:effectLst/>
                        </a:rPr>
                        <a:t>t</a:t>
                      </a:r>
                      <a:r>
                        <a:rPr lang="en-US" sz="1200">
                          <a:solidFill>
                            <a:srgbClr val="FF0000"/>
                          </a:solidFill>
                          <a:effectLst/>
                        </a:rPr>
                        <a:t>ion</a:t>
                      </a:r>
                      <a:endParaRPr lang="en-US" sz="1100">
                        <a:solidFill>
                          <a:srgbClr val="FF0000"/>
                        </a:solidFill>
                        <a:effectLst/>
                      </a:endParaRPr>
                    </a:p>
                    <a:p>
                      <a:pPr marL="0" marR="0">
                        <a:lnSpc>
                          <a:spcPts val="650"/>
                        </a:lnSpc>
                        <a:spcBef>
                          <a:spcPts val="30"/>
                        </a:spcBef>
                        <a:spcAft>
                          <a:spcPts val="0"/>
                        </a:spcAft>
                      </a:pPr>
                      <a:r>
                        <a:rPr lang="en-US" sz="650">
                          <a:solidFill>
                            <a:srgbClr val="FF0000"/>
                          </a:solidFill>
                          <a:effectLst/>
                        </a:rPr>
                        <a:t> </a:t>
                      </a:r>
                      <a:endParaRPr lang="en-US" sz="1100">
                        <a:solidFill>
                          <a:srgbClr val="FF0000"/>
                        </a:solidFill>
                        <a:effectLst/>
                      </a:endParaRPr>
                    </a:p>
                    <a:p>
                      <a:pPr marL="513715" marR="514985" algn="ctr">
                        <a:lnSpc>
                          <a:spcPct val="115000"/>
                        </a:lnSpc>
                        <a:spcBef>
                          <a:spcPts val="0"/>
                        </a:spcBef>
                        <a:spcAft>
                          <a:spcPts val="0"/>
                        </a:spcAft>
                      </a:pPr>
                      <a:r>
                        <a:rPr lang="en-US" sz="1200" spc="-5">
                          <a:solidFill>
                            <a:srgbClr val="FF0000"/>
                          </a:solidFill>
                          <a:effectLst/>
                        </a:rPr>
                        <a:t>r</a:t>
                      </a:r>
                      <a:r>
                        <a:rPr lang="en-US" sz="1200">
                          <a:solidFill>
                            <a:srgbClr val="FF0000"/>
                          </a:solidFill>
                          <a:effectLst/>
                        </a:rPr>
                        <a:t>ig</a:t>
                      </a:r>
                      <a:r>
                        <a:rPr lang="en-US" sz="1200" spc="-5">
                          <a:solidFill>
                            <a:srgbClr val="FF0000"/>
                          </a:solidFill>
                          <a:effectLst/>
                        </a:rPr>
                        <a:t>h</a:t>
                      </a:r>
                      <a:r>
                        <a:rPr lang="en-US" sz="1200">
                          <a:solidFill>
                            <a:srgbClr val="FF0000"/>
                          </a:solidFill>
                          <a:effectLst/>
                        </a:rPr>
                        <a:t>ts</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 xmlns:a16="http://schemas.microsoft.com/office/drawing/2014/main" val="21361291"/>
                  </a:ext>
                </a:extLst>
              </a:tr>
              <a:tr h="947220">
                <a:tc>
                  <a:txBody>
                    <a:bodyPr/>
                    <a:lstStyle/>
                    <a:p>
                      <a:pPr marL="64770" marR="0">
                        <a:lnSpc>
                          <a:spcPts val="1270"/>
                        </a:lnSpc>
                        <a:spcBef>
                          <a:spcPts val="0"/>
                        </a:spcBef>
                        <a:spcAft>
                          <a:spcPts val="0"/>
                        </a:spcAft>
                      </a:pPr>
                      <a:r>
                        <a:rPr lang="en-US" sz="1200" dirty="0">
                          <a:solidFill>
                            <a:srgbClr val="FF0000"/>
                          </a:solidFill>
                          <a:effectLst/>
                        </a:rPr>
                        <a:t>Catego</a:t>
                      </a:r>
                      <a:r>
                        <a:rPr lang="en-US" sz="1200" spc="-5" dirty="0">
                          <a:solidFill>
                            <a:srgbClr val="FF0000"/>
                          </a:solidFill>
                          <a:effectLst/>
                        </a:rPr>
                        <a:t>r</a:t>
                      </a:r>
                      <a:r>
                        <a:rPr lang="en-US" sz="1200" dirty="0">
                          <a:solidFill>
                            <a:srgbClr val="FF0000"/>
                          </a:solidFill>
                          <a:effectLst/>
                        </a:rPr>
                        <a:t>y of </a:t>
                      </a:r>
                      <a:r>
                        <a:rPr lang="en-US" sz="1200" spc="-5" dirty="0">
                          <a:solidFill>
                            <a:srgbClr val="FF0000"/>
                          </a:solidFill>
                          <a:effectLst/>
                        </a:rPr>
                        <a:t>r</a:t>
                      </a:r>
                      <a:r>
                        <a:rPr lang="en-US" sz="1200" dirty="0">
                          <a:solidFill>
                            <a:srgbClr val="FF0000"/>
                          </a:solidFill>
                          <a:effectLst/>
                        </a:rPr>
                        <a:t>i</a:t>
                      </a:r>
                      <a:r>
                        <a:rPr lang="en-US" sz="1200" spc="5" dirty="0">
                          <a:solidFill>
                            <a:srgbClr val="FF0000"/>
                          </a:solidFill>
                          <a:effectLst/>
                        </a:rPr>
                        <a:t>g</a:t>
                      </a:r>
                      <a:r>
                        <a:rPr lang="en-US" sz="1200" dirty="0">
                          <a:solidFill>
                            <a:srgbClr val="FF0000"/>
                          </a:solidFill>
                          <a:effectLst/>
                        </a:rPr>
                        <a:t>h</a:t>
                      </a:r>
                      <a:r>
                        <a:rPr lang="en-US" sz="1200" spc="-5" dirty="0">
                          <a:solidFill>
                            <a:srgbClr val="FF0000"/>
                          </a:solidFill>
                          <a:effectLst/>
                        </a:rPr>
                        <a:t>t</a:t>
                      </a:r>
                      <a:r>
                        <a:rPr lang="en-US" sz="1200" dirty="0">
                          <a:solidFill>
                            <a:srgbClr val="FF0000"/>
                          </a:solidFill>
                          <a:effectLst/>
                        </a:rPr>
                        <a:t>s</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5900" marR="219710" algn="ctr">
                        <a:lnSpc>
                          <a:spcPts val="1270"/>
                        </a:lnSpc>
                        <a:spcBef>
                          <a:spcPts val="0"/>
                        </a:spcBef>
                        <a:spcAft>
                          <a:spcPts val="0"/>
                        </a:spcAft>
                      </a:pPr>
                      <a:r>
                        <a:rPr lang="en-US" sz="1200" spc="5" dirty="0">
                          <a:solidFill>
                            <a:srgbClr val="FF0000"/>
                          </a:solidFill>
                          <a:effectLst/>
                        </a:rPr>
                        <a:t>C</a:t>
                      </a:r>
                      <a:r>
                        <a:rPr lang="en-US" sz="1200" dirty="0">
                          <a:solidFill>
                            <a:srgbClr val="FF0000"/>
                          </a:solidFill>
                          <a:effectLst/>
                        </a:rPr>
                        <a:t>i</a:t>
                      </a:r>
                      <a:r>
                        <a:rPr lang="en-US" sz="1200" spc="5" dirty="0">
                          <a:solidFill>
                            <a:srgbClr val="FF0000"/>
                          </a:solidFill>
                          <a:effectLst/>
                        </a:rPr>
                        <a:t>v</a:t>
                      </a:r>
                      <a:r>
                        <a:rPr lang="en-US" sz="1200" dirty="0">
                          <a:solidFill>
                            <a:srgbClr val="FF0000"/>
                          </a:solidFill>
                          <a:effectLst/>
                        </a:rPr>
                        <a:t>il </a:t>
                      </a:r>
                      <a:r>
                        <a:rPr lang="en-US" sz="1200" spc="5" dirty="0">
                          <a:solidFill>
                            <a:srgbClr val="FF0000"/>
                          </a:solidFill>
                          <a:effectLst/>
                        </a:rPr>
                        <a:t>a</a:t>
                      </a:r>
                      <a:r>
                        <a:rPr lang="en-US" sz="1200" dirty="0">
                          <a:solidFill>
                            <a:srgbClr val="FF0000"/>
                          </a:solidFill>
                          <a:effectLst/>
                        </a:rPr>
                        <a:t>nd polit</a:t>
                      </a:r>
                      <a:r>
                        <a:rPr lang="en-US" sz="1200" spc="-10" dirty="0">
                          <a:solidFill>
                            <a:srgbClr val="FF0000"/>
                          </a:solidFill>
                          <a:effectLst/>
                        </a:rPr>
                        <a:t>i</a:t>
                      </a:r>
                      <a:r>
                        <a:rPr lang="en-US" sz="1200" dirty="0">
                          <a:solidFill>
                            <a:srgbClr val="FF0000"/>
                          </a:solidFill>
                          <a:effectLst/>
                        </a:rPr>
                        <a:t>c</a:t>
                      </a:r>
                      <a:r>
                        <a:rPr lang="en-US" sz="1200" spc="5" dirty="0">
                          <a:solidFill>
                            <a:srgbClr val="FF0000"/>
                          </a:solidFill>
                          <a:effectLst/>
                        </a:rPr>
                        <a:t>a</a:t>
                      </a:r>
                      <a:r>
                        <a:rPr lang="en-US" sz="1200" dirty="0">
                          <a:solidFill>
                            <a:srgbClr val="FF0000"/>
                          </a:solidFill>
                          <a:effectLst/>
                        </a:rPr>
                        <a:t>l</a:t>
                      </a:r>
                      <a:endParaRPr lang="en-US" sz="1100" dirty="0">
                        <a:solidFill>
                          <a:srgbClr val="FF0000"/>
                        </a:solidFill>
                        <a:effectLst/>
                      </a:endParaRPr>
                    </a:p>
                    <a:p>
                      <a:pPr marL="0" marR="0">
                        <a:lnSpc>
                          <a:spcPts val="650"/>
                        </a:lnSpc>
                        <a:spcBef>
                          <a:spcPts val="30"/>
                        </a:spcBef>
                        <a:spcAft>
                          <a:spcPts val="0"/>
                        </a:spcAft>
                      </a:pPr>
                      <a:r>
                        <a:rPr lang="en-US" sz="650" dirty="0">
                          <a:solidFill>
                            <a:srgbClr val="FF0000"/>
                          </a:solidFill>
                          <a:effectLst/>
                        </a:rPr>
                        <a:t> </a:t>
                      </a:r>
                      <a:endParaRPr lang="en-US" sz="1100" dirty="0">
                        <a:solidFill>
                          <a:srgbClr val="FF0000"/>
                        </a:solidFill>
                        <a:effectLst/>
                      </a:endParaRPr>
                    </a:p>
                    <a:p>
                      <a:pPr marL="566420" marR="568325" algn="ctr">
                        <a:lnSpc>
                          <a:spcPct val="115000"/>
                        </a:lnSpc>
                        <a:spcBef>
                          <a:spcPts val="0"/>
                        </a:spcBef>
                        <a:spcAft>
                          <a:spcPts val="0"/>
                        </a:spcAft>
                      </a:pPr>
                      <a:r>
                        <a:rPr lang="en-US" sz="1200" dirty="0">
                          <a:solidFill>
                            <a:srgbClr val="FF0000"/>
                          </a:solidFill>
                          <a:effectLst/>
                        </a:rPr>
                        <a:t>rights</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64770" marR="0">
                        <a:lnSpc>
                          <a:spcPts val="1270"/>
                        </a:lnSpc>
                        <a:spcBef>
                          <a:spcPts val="0"/>
                        </a:spcBef>
                        <a:spcAft>
                          <a:spcPts val="0"/>
                        </a:spcAft>
                      </a:pPr>
                      <a:r>
                        <a:rPr lang="en-US" sz="1200">
                          <a:solidFill>
                            <a:srgbClr val="FF0000"/>
                          </a:solidFill>
                          <a:effectLst/>
                        </a:rPr>
                        <a:t>So</a:t>
                      </a:r>
                      <a:r>
                        <a:rPr lang="en-US" sz="1200" spc="5">
                          <a:solidFill>
                            <a:srgbClr val="FF0000"/>
                          </a:solidFill>
                          <a:effectLst/>
                        </a:rPr>
                        <a:t>c</a:t>
                      </a:r>
                      <a:r>
                        <a:rPr lang="en-US" sz="1200">
                          <a:solidFill>
                            <a:srgbClr val="FF0000"/>
                          </a:solidFill>
                          <a:effectLst/>
                        </a:rPr>
                        <a:t>i</a:t>
                      </a:r>
                      <a:r>
                        <a:rPr lang="en-US" sz="1200" spc="5">
                          <a:solidFill>
                            <a:srgbClr val="FF0000"/>
                          </a:solidFill>
                          <a:effectLst/>
                        </a:rPr>
                        <a:t>o</a:t>
                      </a:r>
                      <a:r>
                        <a:rPr lang="en-US" sz="1200" spc="-5">
                          <a:solidFill>
                            <a:srgbClr val="FF0000"/>
                          </a:solidFill>
                          <a:effectLst/>
                        </a:rPr>
                        <a:t>-</a:t>
                      </a:r>
                      <a:r>
                        <a:rPr lang="en-US" sz="1200">
                          <a:solidFill>
                            <a:srgbClr val="FF0000"/>
                          </a:solidFill>
                          <a:effectLst/>
                        </a:rPr>
                        <a:t>e</a:t>
                      </a:r>
                      <a:r>
                        <a:rPr lang="en-US" sz="1200" spc="5">
                          <a:solidFill>
                            <a:srgbClr val="FF0000"/>
                          </a:solidFill>
                          <a:effectLst/>
                        </a:rPr>
                        <a:t>c</a:t>
                      </a:r>
                      <a:r>
                        <a:rPr lang="en-US" sz="1200">
                          <a:solidFill>
                            <a:srgbClr val="FF0000"/>
                          </a:solidFill>
                          <a:effectLst/>
                        </a:rPr>
                        <a:t>onomic rights</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62890" marR="0">
                        <a:lnSpc>
                          <a:spcPts val="1270"/>
                        </a:lnSpc>
                        <a:spcBef>
                          <a:spcPts val="0"/>
                        </a:spcBef>
                        <a:spcAft>
                          <a:spcPts val="0"/>
                        </a:spcAft>
                      </a:pPr>
                      <a:r>
                        <a:rPr lang="en-US" sz="1200">
                          <a:solidFill>
                            <a:srgbClr val="FF0000"/>
                          </a:solidFill>
                          <a:effectLst/>
                        </a:rPr>
                        <a:t>Solid</a:t>
                      </a:r>
                      <a:r>
                        <a:rPr lang="en-US" sz="1200" spc="5">
                          <a:solidFill>
                            <a:srgbClr val="FF0000"/>
                          </a:solidFill>
                          <a:effectLst/>
                        </a:rPr>
                        <a:t>a</a:t>
                      </a:r>
                      <a:r>
                        <a:rPr lang="en-US" sz="1200">
                          <a:solidFill>
                            <a:srgbClr val="FF0000"/>
                          </a:solidFill>
                          <a:effectLst/>
                        </a:rPr>
                        <a:t>ri</a:t>
                      </a:r>
                      <a:r>
                        <a:rPr lang="en-US" sz="1200" spc="-5">
                          <a:solidFill>
                            <a:srgbClr val="FF0000"/>
                          </a:solidFill>
                          <a:effectLst/>
                        </a:rPr>
                        <a:t>t</a:t>
                      </a:r>
                      <a:r>
                        <a:rPr lang="en-US" sz="1200">
                          <a:solidFill>
                            <a:srgbClr val="FF0000"/>
                          </a:solidFill>
                          <a:effectLst/>
                        </a:rPr>
                        <a:t>y rights</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 xmlns:a16="http://schemas.microsoft.com/office/drawing/2014/main" val="1068037816"/>
                  </a:ext>
                </a:extLst>
              </a:tr>
              <a:tr h="970579">
                <a:tc>
                  <a:txBody>
                    <a:bodyPr/>
                    <a:lstStyle/>
                    <a:p>
                      <a:pPr marL="64770" marR="0">
                        <a:lnSpc>
                          <a:spcPct val="115000"/>
                        </a:lnSpc>
                        <a:spcBef>
                          <a:spcPts val="15"/>
                        </a:spcBef>
                        <a:spcAft>
                          <a:spcPts val="0"/>
                        </a:spcAft>
                      </a:pPr>
                      <a:r>
                        <a:rPr lang="en-US" sz="1200" dirty="0">
                          <a:solidFill>
                            <a:srgbClr val="FF0000"/>
                          </a:solidFill>
                          <a:effectLst/>
                        </a:rPr>
                        <a:t>Sta</a:t>
                      </a:r>
                      <a:r>
                        <a:rPr lang="en-US" sz="1200" spc="-5" dirty="0">
                          <a:solidFill>
                            <a:srgbClr val="FF0000"/>
                          </a:solidFill>
                          <a:effectLst/>
                        </a:rPr>
                        <a:t>t</a:t>
                      </a:r>
                      <a:r>
                        <a:rPr lang="en-US" sz="1200" dirty="0">
                          <a:solidFill>
                            <a:srgbClr val="FF0000"/>
                          </a:solidFill>
                          <a:effectLst/>
                        </a:rPr>
                        <a:t>e obl</a:t>
                      </a:r>
                      <a:r>
                        <a:rPr lang="en-US" sz="1200" spc="-5" dirty="0">
                          <a:solidFill>
                            <a:srgbClr val="FF0000"/>
                          </a:solidFill>
                          <a:effectLst/>
                        </a:rPr>
                        <a:t>i</a:t>
                      </a:r>
                      <a:r>
                        <a:rPr lang="en-US" sz="1200" dirty="0">
                          <a:solidFill>
                            <a:srgbClr val="FF0000"/>
                          </a:solidFill>
                          <a:effectLst/>
                        </a:rPr>
                        <a:t>ga</a:t>
                      </a:r>
                      <a:r>
                        <a:rPr lang="en-US" sz="1200" spc="-5" dirty="0">
                          <a:solidFill>
                            <a:srgbClr val="FF0000"/>
                          </a:solidFill>
                          <a:effectLst/>
                        </a:rPr>
                        <a:t>t</a:t>
                      </a:r>
                      <a:r>
                        <a:rPr lang="en-US" sz="1200" dirty="0">
                          <a:solidFill>
                            <a:srgbClr val="FF0000"/>
                          </a:solidFill>
                          <a:effectLst/>
                        </a:rPr>
                        <a:t>i</a:t>
                      </a:r>
                      <a:r>
                        <a:rPr lang="en-US" sz="1200" spc="10" dirty="0">
                          <a:solidFill>
                            <a:srgbClr val="FF0000"/>
                          </a:solidFill>
                          <a:effectLst/>
                        </a:rPr>
                        <a:t>o</a:t>
                      </a:r>
                      <a:r>
                        <a:rPr lang="en-US" sz="1200" dirty="0">
                          <a:solidFill>
                            <a:srgbClr val="FF0000"/>
                          </a:solidFill>
                          <a:effectLst/>
                        </a:rPr>
                        <a:t>n</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55295" marR="288925" indent="-143510">
                        <a:lnSpc>
                          <a:spcPct val="150000"/>
                        </a:lnSpc>
                        <a:spcBef>
                          <a:spcPts val="15"/>
                        </a:spcBef>
                        <a:spcAft>
                          <a:spcPts val="0"/>
                        </a:spcAft>
                      </a:pPr>
                      <a:r>
                        <a:rPr lang="en-US" sz="1200" spc="-5" dirty="0">
                          <a:solidFill>
                            <a:srgbClr val="FF0000"/>
                          </a:solidFill>
                          <a:effectLst/>
                        </a:rPr>
                        <a:t>P</a:t>
                      </a:r>
                      <a:r>
                        <a:rPr lang="en-US" sz="1200" dirty="0">
                          <a:solidFill>
                            <a:srgbClr val="FF0000"/>
                          </a:solidFill>
                          <a:effectLst/>
                        </a:rPr>
                        <a:t>ro</a:t>
                      </a:r>
                      <a:r>
                        <a:rPr lang="en-US" sz="1200" spc="-5" dirty="0">
                          <a:solidFill>
                            <a:srgbClr val="FF0000"/>
                          </a:solidFill>
                          <a:effectLst/>
                        </a:rPr>
                        <a:t>m</a:t>
                      </a:r>
                      <a:r>
                        <a:rPr lang="en-US" sz="1200" dirty="0">
                          <a:solidFill>
                            <a:srgbClr val="FF0000"/>
                          </a:solidFill>
                          <a:effectLst/>
                        </a:rPr>
                        <a:t>oting </a:t>
                      </a:r>
                      <a:r>
                        <a:rPr lang="en-US" sz="1200" spc="5" dirty="0">
                          <a:solidFill>
                            <a:srgbClr val="FF0000"/>
                          </a:solidFill>
                          <a:effectLst/>
                        </a:rPr>
                        <a:t>a</a:t>
                      </a:r>
                      <a:r>
                        <a:rPr lang="en-US" sz="1200" dirty="0">
                          <a:solidFill>
                            <a:srgbClr val="FF0000"/>
                          </a:solidFill>
                          <a:effectLst/>
                        </a:rPr>
                        <a:t>nd p</a:t>
                      </a:r>
                      <a:r>
                        <a:rPr lang="en-US" sz="1200" spc="-5" dirty="0">
                          <a:solidFill>
                            <a:srgbClr val="FF0000"/>
                          </a:solidFill>
                          <a:effectLst/>
                        </a:rPr>
                        <a:t>r</a:t>
                      </a:r>
                      <a:r>
                        <a:rPr lang="en-US" sz="1200" dirty="0">
                          <a:solidFill>
                            <a:srgbClr val="FF0000"/>
                          </a:solidFill>
                          <a:effectLst/>
                        </a:rPr>
                        <a:t>ote</a:t>
                      </a:r>
                      <a:r>
                        <a:rPr lang="en-US" sz="1200" spc="5" dirty="0">
                          <a:solidFill>
                            <a:srgbClr val="FF0000"/>
                          </a:solidFill>
                          <a:effectLst/>
                        </a:rPr>
                        <a:t>c</a:t>
                      </a:r>
                      <a:r>
                        <a:rPr lang="en-US" sz="1200" dirty="0">
                          <a:solidFill>
                            <a:srgbClr val="FF0000"/>
                          </a:solidFill>
                          <a:effectLst/>
                        </a:rPr>
                        <a:t>ting</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79425" marR="284480" indent="-168910">
                        <a:lnSpc>
                          <a:spcPct val="150000"/>
                        </a:lnSpc>
                        <a:spcBef>
                          <a:spcPts val="15"/>
                        </a:spcBef>
                        <a:spcAft>
                          <a:spcPts val="0"/>
                        </a:spcAft>
                      </a:pPr>
                      <a:r>
                        <a:rPr lang="en-US" sz="1200" spc="-5" dirty="0">
                          <a:solidFill>
                            <a:srgbClr val="FF0000"/>
                          </a:solidFill>
                          <a:effectLst/>
                        </a:rPr>
                        <a:t>P</a:t>
                      </a:r>
                      <a:r>
                        <a:rPr lang="en-US" sz="1200" dirty="0">
                          <a:solidFill>
                            <a:srgbClr val="FF0000"/>
                          </a:solidFill>
                          <a:effectLst/>
                        </a:rPr>
                        <a:t>roviding </a:t>
                      </a:r>
                      <a:r>
                        <a:rPr lang="en-US" sz="1200" spc="5" dirty="0">
                          <a:solidFill>
                            <a:srgbClr val="FF0000"/>
                          </a:solidFill>
                          <a:effectLst/>
                        </a:rPr>
                        <a:t>a</a:t>
                      </a:r>
                      <a:r>
                        <a:rPr lang="en-US" sz="1200" dirty="0">
                          <a:solidFill>
                            <a:srgbClr val="FF0000"/>
                          </a:solidFill>
                          <a:effectLst/>
                        </a:rPr>
                        <a:t>nd </a:t>
                      </a:r>
                      <a:r>
                        <a:rPr lang="en-US" sz="1200" spc="-5" dirty="0">
                          <a:solidFill>
                            <a:srgbClr val="FF0000"/>
                          </a:solidFill>
                          <a:effectLst/>
                        </a:rPr>
                        <a:t>f</a:t>
                      </a:r>
                      <a:r>
                        <a:rPr lang="en-US" sz="1200" dirty="0">
                          <a:solidFill>
                            <a:srgbClr val="FF0000"/>
                          </a:solidFill>
                          <a:effectLst/>
                        </a:rPr>
                        <a:t>ulfilling</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671830" marR="672465" algn="ctr">
                        <a:lnSpc>
                          <a:spcPct val="115000"/>
                        </a:lnSpc>
                        <a:spcBef>
                          <a:spcPts val="15"/>
                        </a:spcBef>
                        <a:spcAft>
                          <a:spcPts val="0"/>
                        </a:spcAft>
                      </a:pPr>
                      <a:r>
                        <a:rPr lang="en-US" sz="1200">
                          <a:solidFill>
                            <a:srgbClr val="FF0000"/>
                          </a:solidFill>
                          <a:effectLst/>
                        </a:rPr>
                        <a:t>?</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 xmlns:a16="http://schemas.microsoft.com/office/drawing/2014/main" val="1563579888"/>
                  </a:ext>
                </a:extLst>
              </a:tr>
              <a:tr h="944884">
                <a:tc>
                  <a:txBody>
                    <a:bodyPr/>
                    <a:lstStyle/>
                    <a:p>
                      <a:pPr marL="64770" marR="0">
                        <a:lnSpc>
                          <a:spcPts val="1320"/>
                        </a:lnSpc>
                        <a:spcBef>
                          <a:spcPts val="0"/>
                        </a:spcBef>
                        <a:spcAft>
                          <a:spcPts val="0"/>
                        </a:spcAft>
                      </a:pPr>
                      <a:r>
                        <a:rPr lang="en-US" sz="1200" spc="5">
                          <a:solidFill>
                            <a:srgbClr val="FF0000"/>
                          </a:solidFill>
                          <a:effectLst/>
                        </a:rPr>
                        <a:t>W</a:t>
                      </a:r>
                      <a:r>
                        <a:rPr lang="en-US" sz="1200">
                          <a:solidFill>
                            <a:srgbClr val="FF0000"/>
                          </a:solidFill>
                          <a:effectLst/>
                        </a:rPr>
                        <a:t>hat</a:t>
                      </a:r>
                      <a:r>
                        <a:rPr lang="en-US" sz="1200" spc="150">
                          <a:solidFill>
                            <a:srgbClr val="FF0000"/>
                          </a:solidFill>
                          <a:effectLst/>
                        </a:rPr>
                        <a:t> </a:t>
                      </a:r>
                      <a:r>
                        <a:rPr lang="en-US" sz="1200">
                          <a:solidFill>
                            <a:srgbClr val="FF0000"/>
                          </a:solidFill>
                          <a:effectLst/>
                        </a:rPr>
                        <a:t>is</a:t>
                      </a:r>
                      <a:r>
                        <a:rPr lang="en-US" sz="1200" spc="155">
                          <a:solidFill>
                            <a:srgbClr val="FF0000"/>
                          </a:solidFill>
                          <a:effectLst/>
                        </a:rPr>
                        <a:t> </a:t>
                      </a:r>
                      <a:r>
                        <a:rPr lang="en-US" sz="1200">
                          <a:solidFill>
                            <a:srgbClr val="FF0000"/>
                          </a:solidFill>
                          <a:effectLst/>
                        </a:rPr>
                        <a:t>expected</a:t>
                      </a:r>
                      <a:r>
                        <a:rPr lang="en-US" sz="1200" spc="150">
                          <a:solidFill>
                            <a:srgbClr val="FF0000"/>
                          </a:solidFill>
                          <a:effectLst/>
                        </a:rPr>
                        <a:t> </a:t>
                      </a:r>
                      <a:r>
                        <a:rPr lang="en-US" sz="1200">
                          <a:solidFill>
                            <a:srgbClr val="FF0000"/>
                          </a:solidFill>
                          <a:effectLst/>
                        </a:rPr>
                        <a:t>f</a:t>
                      </a:r>
                      <a:r>
                        <a:rPr lang="en-US" sz="1200" spc="-5">
                          <a:solidFill>
                            <a:srgbClr val="FF0000"/>
                          </a:solidFill>
                          <a:effectLst/>
                        </a:rPr>
                        <a:t>r</a:t>
                      </a:r>
                      <a:r>
                        <a:rPr lang="en-US" sz="1200">
                          <a:solidFill>
                            <a:srgbClr val="FF0000"/>
                          </a:solidFill>
                          <a:effectLst/>
                        </a:rPr>
                        <a:t>om</a:t>
                      </a:r>
                      <a:endParaRPr lang="en-US" sz="1100">
                        <a:solidFill>
                          <a:srgbClr val="FF0000"/>
                        </a:solidFill>
                        <a:effectLst/>
                      </a:endParaRPr>
                    </a:p>
                    <a:p>
                      <a:pPr marL="0" marR="0">
                        <a:lnSpc>
                          <a:spcPts val="650"/>
                        </a:lnSpc>
                        <a:spcBef>
                          <a:spcPts val="15"/>
                        </a:spcBef>
                        <a:spcAft>
                          <a:spcPts val="0"/>
                        </a:spcAft>
                      </a:pPr>
                      <a:r>
                        <a:rPr lang="en-US" sz="650">
                          <a:solidFill>
                            <a:srgbClr val="FF0000"/>
                          </a:solidFill>
                          <a:effectLst/>
                        </a:rPr>
                        <a:t> </a:t>
                      </a:r>
                      <a:endParaRPr lang="en-US" sz="1100">
                        <a:solidFill>
                          <a:srgbClr val="FF0000"/>
                        </a:solidFill>
                        <a:effectLst/>
                      </a:endParaRPr>
                    </a:p>
                    <a:p>
                      <a:pPr marL="64770" marR="0">
                        <a:lnSpc>
                          <a:spcPct val="115000"/>
                        </a:lnSpc>
                        <a:spcBef>
                          <a:spcPts val="0"/>
                        </a:spcBef>
                        <a:spcAft>
                          <a:spcPts val="0"/>
                        </a:spcAft>
                      </a:pPr>
                      <a:r>
                        <a:rPr lang="en-US" sz="1200">
                          <a:solidFill>
                            <a:srgbClr val="FF0000"/>
                          </a:solidFill>
                          <a:effectLst/>
                        </a:rPr>
                        <a:t>t</a:t>
                      </a:r>
                      <a:r>
                        <a:rPr lang="en-US" sz="1200" spc="-5">
                          <a:solidFill>
                            <a:srgbClr val="FF0000"/>
                          </a:solidFill>
                          <a:effectLst/>
                        </a:rPr>
                        <a:t>h</a:t>
                      </a:r>
                      <a:r>
                        <a:rPr lang="en-US" sz="1200">
                          <a:solidFill>
                            <a:srgbClr val="FF0000"/>
                          </a:solidFill>
                          <a:effectLst/>
                        </a:rPr>
                        <a:t>e Sta</a:t>
                      </a:r>
                      <a:r>
                        <a:rPr lang="en-US" sz="1200" spc="-5">
                          <a:solidFill>
                            <a:srgbClr val="FF0000"/>
                          </a:solidFill>
                          <a:effectLst/>
                        </a:rPr>
                        <a:t>t</a:t>
                      </a:r>
                      <a:r>
                        <a:rPr lang="en-US" sz="1200">
                          <a:solidFill>
                            <a:srgbClr val="FF0000"/>
                          </a:solidFill>
                          <a:effectLst/>
                        </a:rPr>
                        <a:t>e</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44475" marR="0">
                        <a:lnSpc>
                          <a:spcPts val="1320"/>
                        </a:lnSpc>
                        <a:spcBef>
                          <a:spcPts val="0"/>
                        </a:spcBef>
                        <a:spcAft>
                          <a:spcPts val="0"/>
                        </a:spcAft>
                      </a:pPr>
                      <a:r>
                        <a:rPr lang="en-US" sz="1200">
                          <a:solidFill>
                            <a:srgbClr val="FF0000"/>
                          </a:solidFill>
                          <a:effectLst/>
                        </a:rPr>
                        <a:t>Non</a:t>
                      </a:r>
                      <a:r>
                        <a:rPr lang="en-US" sz="1200" spc="-5">
                          <a:solidFill>
                            <a:srgbClr val="FF0000"/>
                          </a:solidFill>
                          <a:effectLst/>
                        </a:rPr>
                        <a:t>-</a:t>
                      </a:r>
                      <a:r>
                        <a:rPr lang="en-US" sz="1200">
                          <a:solidFill>
                            <a:srgbClr val="FF0000"/>
                          </a:solidFill>
                          <a:effectLst/>
                        </a:rPr>
                        <a:t>inter</a:t>
                      </a:r>
                      <a:r>
                        <a:rPr lang="en-US" sz="1200" spc="-5">
                          <a:solidFill>
                            <a:srgbClr val="FF0000"/>
                          </a:solidFill>
                          <a:effectLst/>
                        </a:rPr>
                        <a:t>f</a:t>
                      </a:r>
                      <a:r>
                        <a:rPr lang="en-US" sz="1200">
                          <a:solidFill>
                            <a:srgbClr val="FF0000"/>
                          </a:solidFill>
                          <a:effectLst/>
                        </a:rPr>
                        <a:t>eren</a:t>
                      </a:r>
                      <a:r>
                        <a:rPr lang="en-US" sz="1200" spc="5">
                          <a:solidFill>
                            <a:srgbClr val="FF0000"/>
                          </a:solidFill>
                          <a:effectLst/>
                        </a:rPr>
                        <a:t>c</a:t>
                      </a:r>
                      <a:r>
                        <a:rPr lang="en-US" sz="1200">
                          <a:solidFill>
                            <a:srgbClr val="FF0000"/>
                          </a:solidFill>
                          <a:effectLst/>
                        </a:rPr>
                        <a:t>e</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1285" marR="0">
                        <a:lnSpc>
                          <a:spcPts val="1320"/>
                        </a:lnSpc>
                        <a:spcBef>
                          <a:spcPts val="0"/>
                        </a:spcBef>
                        <a:spcAft>
                          <a:spcPts val="0"/>
                        </a:spcAft>
                      </a:pPr>
                      <a:r>
                        <a:rPr lang="en-US" sz="1200" spc="-5" dirty="0">
                          <a:solidFill>
                            <a:srgbClr val="FF0000"/>
                          </a:solidFill>
                          <a:effectLst/>
                        </a:rPr>
                        <a:t>P</a:t>
                      </a:r>
                      <a:r>
                        <a:rPr lang="en-US" sz="1200" dirty="0">
                          <a:solidFill>
                            <a:srgbClr val="FF0000"/>
                          </a:solidFill>
                          <a:effectLst/>
                        </a:rPr>
                        <a:t>o</a:t>
                      </a:r>
                      <a:r>
                        <a:rPr lang="en-US" sz="1200" spc="-5" dirty="0">
                          <a:solidFill>
                            <a:srgbClr val="FF0000"/>
                          </a:solidFill>
                          <a:effectLst/>
                        </a:rPr>
                        <a:t>s</a:t>
                      </a:r>
                      <a:r>
                        <a:rPr lang="en-US" sz="1200" dirty="0">
                          <a:solidFill>
                            <a:srgbClr val="FF0000"/>
                          </a:solidFill>
                          <a:effectLst/>
                        </a:rPr>
                        <a:t>itive</a:t>
                      </a:r>
                      <a:r>
                        <a:rPr lang="en-US" sz="1200" spc="5" dirty="0">
                          <a:solidFill>
                            <a:srgbClr val="FF0000"/>
                          </a:solidFill>
                          <a:effectLst/>
                        </a:rPr>
                        <a:t> </a:t>
                      </a:r>
                      <a:r>
                        <a:rPr lang="en-US" sz="1200" dirty="0">
                          <a:solidFill>
                            <a:srgbClr val="FF0000"/>
                          </a:solidFill>
                          <a:effectLst/>
                        </a:rPr>
                        <a:t>inter</a:t>
                      </a:r>
                      <a:r>
                        <a:rPr lang="en-US" sz="1200" spc="-5" dirty="0">
                          <a:solidFill>
                            <a:srgbClr val="FF0000"/>
                          </a:solidFill>
                          <a:effectLst/>
                        </a:rPr>
                        <a:t>f</a:t>
                      </a:r>
                      <a:r>
                        <a:rPr lang="en-US" sz="1200" dirty="0">
                          <a:solidFill>
                            <a:srgbClr val="FF0000"/>
                          </a:solidFill>
                          <a:effectLst/>
                        </a:rPr>
                        <a:t>eren</a:t>
                      </a:r>
                      <a:r>
                        <a:rPr lang="en-US" sz="1200" spc="5" dirty="0">
                          <a:solidFill>
                            <a:srgbClr val="FF0000"/>
                          </a:solidFill>
                          <a:effectLst/>
                        </a:rPr>
                        <a:t>c</a:t>
                      </a:r>
                      <a:r>
                        <a:rPr lang="en-US" sz="1200" dirty="0">
                          <a:solidFill>
                            <a:srgbClr val="FF0000"/>
                          </a:solidFill>
                          <a:effectLst/>
                        </a:rPr>
                        <a:t>e</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02870" marR="0">
                        <a:lnSpc>
                          <a:spcPts val="1320"/>
                        </a:lnSpc>
                        <a:spcBef>
                          <a:spcPts val="0"/>
                        </a:spcBef>
                        <a:spcAft>
                          <a:spcPts val="0"/>
                        </a:spcAft>
                      </a:pPr>
                      <a:r>
                        <a:rPr lang="en-US" sz="1200" spc="-5" dirty="0">
                          <a:solidFill>
                            <a:srgbClr val="FF0000"/>
                          </a:solidFill>
                          <a:effectLst/>
                        </a:rPr>
                        <a:t>P</a:t>
                      </a:r>
                      <a:r>
                        <a:rPr lang="en-US" sz="1200" dirty="0">
                          <a:solidFill>
                            <a:srgbClr val="FF0000"/>
                          </a:solidFill>
                          <a:effectLst/>
                        </a:rPr>
                        <a:t>o</a:t>
                      </a:r>
                      <a:r>
                        <a:rPr lang="en-US" sz="1200" spc="-5" dirty="0">
                          <a:solidFill>
                            <a:srgbClr val="FF0000"/>
                          </a:solidFill>
                          <a:effectLst/>
                        </a:rPr>
                        <a:t>s</a:t>
                      </a:r>
                      <a:r>
                        <a:rPr lang="en-US" sz="1200" dirty="0">
                          <a:solidFill>
                            <a:srgbClr val="FF0000"/>
                          </a:solidFill>
                          <a:effectLst/>
                        </a:rPr>
                        <a:t>itive</a:t>
                      </a:r>
                      <a:r>
                        <a:rPr lang="en-US" sz="1200" spc="5" dirty="0">
                          <a:solidFill>
                            <a:srgbClr val="FF0000"/>
                          </a:solidFill>
                          <a:effectLst/>
                        </a:rPr>
                        <a:t> </a:t>
                      </a:r>
                      <a:r>
                        <a:rPr lang="en-US" sz="1200" dirty="0">
                          <a:solidFill>
                            <a:srgbClr val="FF0000"/>
                          </a:solidFill>
                          <a:effectLst/>
                        </a:rPr>
                        <a:t>involv</a:t>
                      </a:r>
                      <a:r>
                        <a:rPr lang="en-US" sz="1200" spc="5" dirty="0">
                          <a:solidFill>
                            <a:srgbClr val="FF0000"/>
                          </a:solidFill>
                          <a:effectLst/>
                        </a:rPr>
                        <a:t>e</a:t>
                      </a:r>
                      <a:r>
                        <a:rPr lang="en-US" sz="1200" dirty="0">
                          <a:solidFill>
                            <a:srgbClr val="FF0000"/>
                          </a:solidFill>
                          <a:effectLst/>
                        </a:rPr>
                        <a:t>ment</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 xmlns:a16="http://schemas.microsoft.com/office/drawing/2014/main" val="3627129306"/>
                  </a:ext>
                </a:extLst>
              </a:tr>
              <a:tr h="496386">
                <a:tc>
                  <a:txBody>
                    <a:bodyPr/>
                    <a:lstStyle/>
                    <a:p>
                      <a:pPr marL="64770" marR="0">
                        <a:lnSpc>
                          <a:spcPct val="115000"/>
                        </a:lnSpc>
                        <a:spcBef>
                          <a:spcPts val="15"/>
                        </a:spcBef>
                        <a:spcAft>
                          <a:spcPts val="0"/>
                        </a:spcAft>
                      </a:pPr>
                      <a:r>
                        <a:rPr lang="en-US" sz="1200">
                          <a:solidFill>
                            <a:srgbClr val="FF0000"/>
                          </a:solidFill>
                          <a:effectLst/>
                        </a:rPr>
                        <a:t>Re</a:t>
                      </a:r>
                      <a:r>
                        <a:rPr lang="en-US" sz="1200" spc="5">
                          <a:solidFill>
                            <a:srgbClr val="FF0000"/>
                          </a:solidFill>
                          <a:effectLst/>
                        </a:rPr>
                        <a:t>a</a:t>
                      </a:r>
                      <a:r>
                        <a:rPr lang="en-US" sz="1200">
                          <a:solidFill>
                            <a:srgbClr val="FF0000"/>
                          </a:solidFill>
                          <a:effectLst/>
                        </a:rPr>
                        <a:t>lizat</a:t>
                      </a:r>
                      <a:r>
                        <a:rPr lang="en-US" sz="1200" spc="-5">
                          <a:solidFill>
                            <a:srgbClr val="FF0000"/>
                          </a:solidFill>
                          <a:effectLst/>
                        </a:rPr>
                        <a:t>i</a:t>
                      </a:r>
                      <a:r>
                        <a:rPr lang="en-US" sz="1200">
                          <a:solidFill>
                            <a:srgbClr val="FF0000"/>
                          </a:solidFill>
                          <a:effectLst/>
                        </a:rPr>
                        <a:t>on</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40055" marR="0">
                        <a:lnSpc>
                          <a:spcPct val="115000"/>
                        </a:lnSpc>
                        <a:spcBef>
                          <a:spcPts val="15"/>
                        </a:spcBef>
                        <a:spcAft>
                          <a:spcPts val="0"/>
                        </a:spcAft>
                      </a:pPr>
                      <a:r>
                        <a:rPr lang="en-US" sz="1200" spc="-5">
                          <a:solidFill>
                            <a:srgbClr val="FF0000"/>
                          </a:solidFill>
                          <a:effectLst/>
                        </a:rPr>
                        <a:t>I</a:t>
                      </a:r>
                      <a:r>
                        <a:rPr lang="en-US" sz="1200">
                          <a:solidFill>
                            <a:srgbClr val="FF0000"/>
                          </a:solidFill>
                          <a:effectLst/>
                        </a:rPr>
                        <a:t>mmedi</a:t>
                      </a:r>
                      <a:r>
                        <a:rPr lang="en-US" sz="1200" spc="5">
                          <a:solidFill>
                            <a:srgbClr val="FF0000"/>
                          </a:solidFill>
                          <a:effectLst/>
                        </a:rPr>
                        <a:t>a</a:t>
                      </a:r>
                      <a:r>
                        <a:rPr lang="en-US" sz="1200">
                          <a:solidFill>
                            <a:srgbClr val="FF0000"/>
                          </a:solidFill>
                          <a:effectLst/>
                        </a:rPr>
                        <a:t>te</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86715" marR="0">
                        <a:lnSpc>
                          <a:spcPct val="115000"/>
                        </a:lnSpc>
                        <a:spcBef>
                          <a:spcPts val="15"/>
                        </a:spcBef>
                        <a:spcAft>
                          <a:spcPts val="0"/>
                        </a:spcAft>
                      </a:pPr>
                      <a:r>
                        <a:rPr lang="en-US" sz="1200" spc="-5">
                          <a:solidFill>
                            <a:srgbClr val="FF0000"/>
                          </a:solidFill>
                          <a:effectLst/>
                        </a:rPr>
                        <a:t>P</a:t>
                      </a:r>
                      <a:r>
                        <a:rPr lang="en-US" sz="1200">
                          <a:solidFill>
                            <a:srgbClr val="FF0000"/>
                          </a:solidFill>
                          <a:effectLst/>
                        </a:rPr>
                        <a:t>rog</a:t>
                      </a:r>
                      <a:r>
                        <a:rPr lang="en-US" sz="1200" spc="-5">
                          <a:solidFill>
                            <a:srgbClr val="FF0000"/>
                          </a:solidFill>
                          <a:effectLst/>
                        </a:rPr>
                        <a:t>r</a:t>
                      </a:r>
                      <a:r>
                        <a:rPr lang="en-US" sz="1200">
                          <a:solidFill>
                            <a:srgbClr val="FF0000"/>
                          </a:solidFill>
                          <a:effectLst/>
                        </a:rPr>
                        <a:t>es</a:t>
                      </a:r>
                      <a:r>
                        <a:rPr lang="en-US" sz="1200" spc="-5">
                          <a:solidFill>
                            <a:srgbClr val="FF0000"/>
                          </a:solidFill>
                          <a:effectLst/>
                        </a:rPr>
                        <a:t>s</a:t>
                      </a:r>
                      <a:r>
                        <a:rPr lang="en-US" sz="1200">
                          <a:solidFill>
                            <a:srgbClr val="FF0000"/>
                          </a:solidFill>
                          <a:effectLst/>
                        </a:rPr>
                        <a:t>ive</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85445" marR="0">
                        <a:lnSpc>
                          <a:spcPct val="115000"/>
                        </a:lnSpc>
                        <a:spcBef>
                          <a:spcPts val="15"/>
                        </a:spcBef>
                        <a:spcAft>
                          <a:spcPts val="0"/>
                        </a:spcAft>
                      </a:pPr>
                      <a:r>
                        <a:rPr lang="en-US" sz="1200" spc="-5" dirty="0">
                          <a:solidFill>
                            <a:srgbClr val="FF0000"/>
                          </a:solidFill>
                          <a:effectLst/>
                        </a:rPr>
                        <a:t>P</a:t>
                      </a:r>
                      <a:r>
                        <a:rPr lang="en-US" sz="1200" dirty="0">
                          <a:solidFill>
                            <a:srgbClr val="FF0000"/>
                          </a:solidFill>
                          <a:effectLst/>
                        </a:rPr>
                        <a:t>rog</a:t>
                      </a:r>
                      <a:r>
                        <a:rPr lang="en-US" sz="1200" spc="-5" dirty="0">
                          <a:solidFill>
                            <a:srgbClr val="FF0000"/>
                          </a:solidFill>
                          <a:effectLst/>
                        </a:rPr>
                        <a:t>r</a:t>
                      </a:r>
                      <a:r>
                        <a:rPr lang="en-US" sz="1200" dirty="0">
                          <a:solidFill>
                            <a:srgbClr val="FF0000"/>
                          </a:solidFill>
                          <a:effectLst/>
                        </a:rPr>
                        <a:t>es</a:t>
                      </a:r>
                      <a:r>
                        <a:rPr lang="en-US" sz="1200" spc="-5" dirty="0">
                          <a:solidFill>
                            <a:srgbClr val="FF0000"/>
                          </a:solidFill>
                          <a:effectLst/>
                        </a:rPr>
                        <a:t>s</a:t>
                      </a:r>
                      <a:r>
                        <a:rPr lang="en-US" sz="1200" dirty="0">
                          <a:solidFill>
                            <a:srgbClr val="FF0000"/>
                          </a:solidFill>
                          <a:effectLst/>
                        </a:rPr>
                        <a:t>ive</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 xmlns:a16="http://schemas.microsoft.com/office/drawing/2014/main" val="64691579"/>
                  </a:ext>
                </a:extLst>
              </a:tr>
              <a:tr h="474194">
                <a:tc>
                  <a:txBody>
                    <a:bodyPr/>
                    <a:lstStyle/>
                    <a:p>
                      <a:pPr marL="64770" marR="0">
                        <a:lnSpc>
                          <a:spcPts val="1320"/>
                        </a:lnSpc>
                        <a:spcBef>
                          <a:spcPts val="0"/>
                        </a:spcBef>
                        <a:spcAft>
                          <a:spcPts val="0"/>
                        </a:spcAft>
                      </a:pPr>
                      <a:r>
                        <a:rPr lang="en-US" sz="1200">
                          <a:solidFill>
                            <a:srgbClr val="FF0000"/>
                          </a:solidFill>
                          <a:effectLst/>
                        </a:rPr>
                        <a:t>Rig</a:t>
                      </a:r>
                      <a:r>
                        <a:rPr lang="en-US" sz="1200" spc="-5">
                          <a:solidFill>
                            <a:srgbClr val="FF0000"/>
                          </a:solidFill>
                          <a:effectLst/>
                        </a:rPr>
                        <a:t>h</a:t>
                      </a:r>
                      <a:r>
                        <a:rPr lang="en-US" sz="1200">
                          <a:solidFill>
                            <a:srgbClr val="FF0000"/>
                          </a:solidFill>
                          <a:effectLst/>
                        </a:rPr>
                        <a:t>t </a:t>
                      </a:r>
                      <a:r>
                        <a:rPr lang="en-US" sz="1200" spc="-5">
                          <a:solidFill>
                            <a:srgbClr val="FF0000"/>
                          </a:solidFill>
                          <a:effectLst/>
                        </a:rPr>
                        <a:t>h</a:t>
                      </a:r>
                      <a:r>
                        <a:rPr lang="en-US" sz="1200">
                          <a:solidFill>
                            <a:srgbClr val="FF0000"/>
                          </a:solidFill>
                          <a:effectLst/>
                        </a:rPr>
                        <a:t>ol</a:t>
                      </a:r>
                      <a:r>
                        <a:rPr lang="en-US" sz="1200" spc="-5">
                          <a:solidFill>
                            <a:srgbClr val="FF0000"/>
                          </a:solidFill>
                          <a:effectLst/>
                        </a:rPr>
                        <a:t>d</a:t>
                      </a:r>
                      <a:r>
                        <a:rPr lang="en-US" sz="1200">
                          <a:solidFill>
                            <a:srgbClr val="FF0000"/>
                          </a:solidFill>
                          <a:effectLst/>
                        </a:rPr>
                        <a:t>e</a:t>
                      </a:r>
                      <a:r>
                        <a:rPr lang="en-US" sz="1200" spc="-5">
                          <a:solidFill>
                            <a:srgbClr val="FF0000"/>
                          </a:solidFill>
                          <a:effectLst/>
                        </a:rPr>
                        <a:t>r</a:t>
                      </a:r>
                      <a:r>
                        <a:rPr lang="en-US" sz="1200">
                          <a:solidFill>
                            <a:srgbClr val="FF0000"/>
                          </a:solidFill>
                          <a:effectLst/>
                        </a:rPr>
                        <a:t>s</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70180" marR="0">
                        <a:lnSpc>
                          <a:spcPts val="1320"/>
                        </a:lnSpc>
                        <a:spcBef>
                          <a:spcPts val="0"/>
                        </a:spcBef>
                        <a:spcAft>
                          <a:spcPts val="0"/>
                        </a:spcAft>
                      </a:pPr>
                      <a:r>
                        <a:rPr lang="en-US" sz="1200" spc="-5">
                          <a:solidFill>
                            <a:srgbClr val="FF0000"/>
                          </a:solidFill>
                          <a:effectLst/>
                        </a:rPr>
                        <a:t>I</a:t>
                      </a:r>
                      <a:r>
                        <a:rPr lang="en-US" sz="1200">
                          <a:solidFill>
                            <a:srgbClr val="FF0000"/>
                          </a:solidFill>
                          <a:effectLst/>
                        </a:rPr>
                        <a:t>ndividu</a:t>
                      </a:r>
                      <a:r>
                        <a:rPr lang="en-US" sz="1200" spc="5">
                          <a:solidFill>
                            <a:srgbClr val="FF0000"/>
                          </a:solidFill>
                          <a:effectLst/>
                        </a:rPr>
                        <a:t>a</a:t>
                      </a:r>
                      <a:r>
                        <a:rPr lang="en-US" sz="1200">
                          <a:solidFill>
                            <a:srgbClr val="FF0000"/>
                          </a:solidFill>
                          <a:effectLst/>
                        </a:rPr>
                        <a:t>ls</a:t>
                      </a:r>
                      <a:r>
                        <a:rPr lang="en-US" sz="1200" spc="-5">
                          <a:solidFill>
                            <a:srgbClr val="FF0000"/>
                          </a:solidFill>
                          <a:effectLst/>
                        </a:rPr>
                        <a:t> </a:t>
                      </a:r>
                      <a:r>
                        <a:rPr lang="en-US" sz="1200">
                          <a:solidFill>
                            <a:srgbClr val="FF0000"/>
                          </a:solidFill>
                          <a:effectLst/>
                        </a:rPr>
                        <a:t>(</a:t>
                      </a:r>
                      <a:r>
                        <a:rPr lang="en-US" sz="1200" spc="-5">
                          <a:solidFill>
                            <a:srgbClr val="FF0000"/>
                          </a:solidFill>
                          <a:effectLst/>
                        </a:rPr>
                        <a:t>m</a:t>
                      </a:r>
                      <a:r>
                        <a:rPr lang="en-US" sz="1200">
                          <a:solidFill>
                            <a:srgbClr val="FF0000"/>
                          </a:solidFill>
                          <a:effectLst/>
                        </a:rPr>
                        <a:t>o</a:t>
                      </a:r>
                      <a:r>
                        <a:rPr lang="en-US" sz="1200" spc="-5">
                          <a:solidFill>
                            <a:srgbClr val="FF0000"/>
                          </a:solidFill>
                          <a:effectLst/>
                        </a:rPr>
                        <a:t>s</a:t>
                      </a:r>
                      <a:r>
                        <a:rPr lang="en-US" sz="1200">
                          <a:solidFill>
                            <a:srgbClr val="FF0000"/>
                          </a:solidFill>
                          <a:effectLst/>
                        </a:rPr>
                        <a:t>tly)</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8760" marR="0">
                        <a:lnSpc>
                          <a:spcPts val="1320"/>
                        </a:lnSpc>
                        <a:spcBef>
                          <a:spcPts val="0"/>
                        </a:spcBef>
                        <a:spcAft>
                          <a:spcPts val="0"/>
                        </a:spcAft>
                      </a:pPr>
                      <a:r>
                        <a:rPr lang="en-US" sz="1200">
                          <a:solidFill>
                            <a:srgbClr val="FF0000"/>
                          </a:solidFill>
                          <a:effectLst/>
                        </a:rPr>
                        <a:t>G</a:t>
                      </a:r>
                      <a:r>
                        <a:rPr lang="en-US" sz="1200" spc="-5">
                          <a:solidFill>
                            <a:srgbClr val="FF0000"/>
                          </a:solidFill>
                          <a:effectLst/>
                        </a:rPr>
                        <a:t>r</a:t>
                      </a:r>
                      <a:r>
                        <a:rPr lang="en-US" sz="1200">
                          <a:solidFill>
                            <a:srgbClr val="FF0000"/>
                          </a:solidFill>
                          <a:effectLst/>
                        </a:rPr>
                        <a:t>oups</a:t>
                      </a:r>
                      <a:r>
                        <a:rPr lang="en-US" sz="1200" spc="-5">
                          <a:solidFill>
                            <a:srgbClr val="FF0000"/>
                          </a:solidFill>
                          <a:effectLst/>
                        </a:rPr>
                        <a:t> </a:t>
                      </a:r>
                      <a:r>
                        <a:rPr lang="en-US" sz="1200">
                          <a:solidFill>
                            <a:srgbClr val="FF0000"/>
                          </a:solidFill>
                          <a:effectLst/>
                        </a:rPr>
                        <a:t>(</a:t>
                      </a:r>
                      <a:r>
                        <a:rPr lang="en-US" sz="1200" spc="-5">
                          <a:solidFill>
                            <a:srgbClr val="FF0000"/>
                          </a:solidFill>
                          <a:effectLst/>
                        </a:rPr>
                        <a:t>m</a:t>
                      </a:r>
                      <a:r>
                        <a:rPr lang="en-US" sz="1200" spc="10">
                          <a:solidFill>
                            <a:srgbClr val="FF0000"/>
                          </a:solidFill>
                          <a:effectLst/>
                        </a:rPr>
                        <a:t>o</a:t>
                      </a:r>
                      <a:r>
                        <a:rPr lang="en-US" sz="1200" spc="-5">
                          <a:solidFill>
                            <a:srgbClr val="FF0000"/>
                          </a:solidFill>
                          <a:effectLst/>
                        </a:rPr>
                        <a:t>s</a:t>
                      </a:r>
                      <a:r>
                        <a:rPr lang="en-US" sz="1200">
                          <a:solidFill>
                            <a:srgbClr val="FF0000"/>
                          </a:solidFill>
                          <a:effectLst/>
                        </a:rPr>
                        <a:t>tly)</a:t>
                      </a:r>
                      <a:endParaRPr lang="en-US" sz="11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671830" marR="672465" algn="ctr">
                        <a:lnSpc>
                          <a:spcPts val="1320"/>
                        </a:lnSpc>
                        <a:spcBef>
                          <a:spcPts val="0"/>
                        </a:spcBef>
                        <a:spcAft>
                          <a:spcPts val="0"/>
                        </a:spcAft>
                      </a:pPr>
                      <a:r>
                        <a:rPr lang="en-US" sz="1200" dirty="0">
                          <a:solidFill>
                            <a:srgbClr val="FF0000"/>
                          </a:solidFill>
                          <a:effectLst/>
                        </a:rPr>
                        <a:t>?</a:t>
                      </a:r>
                      <a:endParaRPr lang="en-US" sz="1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 xmlns:a16="http://schemas.microsoft.com/office/drawing/2014/main" val="324586863"/>
                  </a:ext>
                </a:extLst>
              </a:tr>
            </a:tbl>
          </a:graphicData>
        </a:graphic>
      </p:graphicFrame>
    </p:spTree>
    <p:extLst>
      <p:ext uri="{BB962C8B-B14F-4D97-AF65-F5344CB8AC3E}">
        <p14:creationId xmlns:p14="http://schemas.microsoft.com/office/powerpoint/2010/main" val="38504865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a:bodyPr>
          <a:lstStyle/>
          <a:p>
            <a:pPr algn="just"/>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5.3.4.   </a:t>
            </a:r>
            <a:r>
              <a:rPr lang="en-US" b="1" dirty="0">
                <a:solidFill>
                  <a:srgbClr val="FF0000"/>
                </a:solidFill>
                <a:latin typeface="Times New Roman" pitchFamily="18" charset="0"/>
                <a:cs typeface="Times New Roman" pitchFamily="18" charset="0"/>
              </a:rPr>
              <a:t>Derogations and Limitations on Human </a:t>
            </a:r>
            <a:r>
              <a:rPr lang="en-US" b="1" dirty="0" smtClean="0">
                <a:solidFill>
                  <a:srgbClr val="FF0000"/>
                </a:solidFill>
                <a:latin typeface="Times New Roman" pitchFamily="18" charset="0"/>
                <a:cs typeface="Times New Roman" pitchFamily="18" charset="0"/>
              </a:rPr>
              <a:t>Rights</a:t>
            </a:r>
          </a:p>
          <a:p>
            <a:pPr marL="342900" indent="-342900" algn="just">
              <a:buFont typeface="Wingdings" panose="05000000000000000000" pitchFamily="2" charset="2"/>
              <a:buChar char="Ø"/>
            </a:pPr>
            <a:r>
              <a:rPr lang="en-US" dirty="0" smtClean="0">
                <a:solidFill>
                  <a:srgbClr val="00B0F0"/>
                </a:solidFill>
                <a:latin typeface="Times New Roman" pitchFamily="18" charset="0"/>
                <a:cs typeface="Times New Roman" pitchFamily="18" charset="0"/>
              </a:rPr>
              <a:t>There </a:t>
            </a:r>
            <a:r>
              <a:rPr lang="en-US" dirty="0">
                <a:solidFill>
                  <a:srgbClr val="00B0F0"/>
                </a:solidFill>
                <a:latin typeface="Times New Roman" pitchFamily="18" charset="0"/>
                <a:cs typeface="Times New Roman" pitchFamily="18" charset="0"/>
              </a:rPr>
              <a:t>are two conditions under which human rights can be restricted: limitation and derogation. </a:t>
            </a:r>
            <a:endParaRPr lang="en-US" dirty="0" smtClean="0">
              <a:solidFill>
                <a:srgbClr val="00B0F0"/>
              </a:solidFill>
              <a:latin typeface="Times New Roman" pitchFamily="18" charset="0"/>
              <a:cs typeface="Times New Roman" pitchFamily="18" charset="0"/>
            </a:endParaRPr>
          </a:p>
          <a:p>
            <a:pPr marL="342900" indent="-342900" algn="just">
              <a:buFont typeface="Wingdings" panose="05000000000000000000" pitchFamily="2" charset="2"/>
              <a:buChar char="ü"/>
            </a:pPr>
            <a:r>
              <a:rPr lang="en-US" dirty="0" smtClean="0">
                <a:solidFill>
                  <a:srgbClr val="002060"/>
                </a:solidFill>
                <a:latin typeface="Times New Roman" pitchFamily="18" charset="0"/>
                <a:cs typeface="Times New Roman" pitchFamily="18" charset="0"/>
              </a:rPr>
              <a:t>Limitations are lawful infringements of rights.</a:t>
            </a:r>
          </a:p>
          <a:p>
            <a:pPr marL="342900" indent="-342900" algn="just">
              <a:buFont typeface="Wingdings" panose="05000000000000000000" pitchFamily="2" charset="2"/>
              <a:buChar char="ü"/>
            </a:pPr>
            <a:r>
              <a:rPr lang="en-US" dirty="0" smtClean="0">
                <a:solidFill>
                  <a:srgbClr val="002060"/>
                </a:solidFill>
                <a:latin typeface="Times New Roman" pitchFamily="18" charset="0"/>
                <a:cs typeface="Times New Roman" pitchFamily="18" charset="0"/>
              </a:rPr>
              <a:t> Limitations are deviations from the standard manner of dealing with rights imposed primarily to facilitate optimal use or exercise of rights in a context of scarce public resources, space and time.</a:t>
            </a:r>
          </a:p>
          <a:p>
            <a:pPr marL="342900" indent="-342900" algn="just">
              <a:buFont typeface="Wingdings" panose="05000000000000000000" pitchFamily="2" charset="2"/>
              <a:buChar char="ü"/>
            </a:pP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Limitations can take the form of restrictions and/or derogation. Restrictions are acceptable or justifiable limits of human rights during the normal times</a:t>
            </a:r>
            <a:r>
              <a:rPr lang="en-US" dirty="0" smtClean="0">
                <a:solidFill>
                  <a:srgbClr val="002060"/>
                </a:solidFill>
                <a:latin typeface="Times New Roman" pitchFamily="18" charset="0"/>
                <a:cs typeface="Times New Roman" pitchFamily="18" charset="0"/>
              </a:rPr>
              <a:t>.</a:t>
            </a:r>
          </a:p>
          <a:p>
            <a:pPr algn="just"/>
            <a:r>
              <a:rPr lang="en-US" b="1" dirty="0" smtClean="0">
                <a:solidFill>
                  <a:srgbClr val="FF0000"/>
                </a:solidFill>
                <a:latin typeface="Times New Roman" pitchFamily="18" charset="0"/>
                <a:cs typeface="Times New Roman" pitchFamily="18" charset="0"/>
              </a:rPr>
              <a:t>     5.3.5 </a:t>
            </a:r>
            <a:r>
              <a:rPr lang="en-US" b="1" dirty="0">
                <a:solidFill>
                  <a:srgbClr val="FF0000"/>
                </a:solidFill>
                <a:latin typeface="Times New Roman" pitchFamily="18" charset="0"/>
                <a:cs typeface="Times New Roman" pitchFamily="18" charset="0"/>
              </a:rPr>
              <a:t>Implementation and Enforcement of Human Rights</a:t>
            </a:r>
          </a:p>
          <a:p>
            <a:pPr marL="342900" indent="-342900" algn="just">
              <a:buFont typeface="Wingdings" panose="05000000000000000000" pitchFamily="2" charset="2"/>
              <a:buChar char="Ø"/>
            </a:pPr>
            <a:r>
              <a:rPr lang="en-US" dirty="0" smtClean="0">
                <a:solidFill>
                  <a:srgbClr val="0070C0"/>
                </a:solidFill>
                <a:latin typeface="Times New Roman" pitchFamily="18" charset="0"/>
                <a:cs typeface="Times New Roman" pitchFamily="18" charset="0"/>
              </a:rPr>
              <a:t>International </a:t>
            </a:r>
            <a:r>
              <a:rPr lang="en-US" dirty="0">
                <a:solidFill>
                  <a:srgbClr val="0070C0"/>
                </a:solidFill>
                <a:latin typeface="Times New Roman" pitchFamily="18" charset="0"/>
                <a:cs typeface="Times New Roman" pitchFamily="18" charset="0"/>
              </a:rPr>
              <a:t>Mechanisms and the International Bill of </a:t>
            </a:r>
            <a:r>
              <a:rPr lang="en-US" dirty="0" smtClean="0">
                <a:solidFill>
                  <a:srgbClr val="0070C0"/>
                </a:solidFill>
                <a:latin typeface="Times New Roman" pitchFamily="18" charset="0"/>
                <a:cs typeface="Times New Roman" pitchFamily="18" charset="0"/>
              </a:rPr>
              <a:t>Human Rights</a:t>
            </a:r>
            <a:endParaRPr lang="en-US" dirty="0">
              <a:solidFill>
                <a:srgbClr val="0070C0"/>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dirty="0">
                <a:solidFill>
                  <a:srgbClr val="0070C0"/>
                </a:solidFill>
                <a:latin typeface="Times New Roman" pitchFamily="18" charset="0"/>
                <a:cs typeface="Times New Roman" pitchFamily="18" charset="0"/>
              </a:rPr>
              <a:t>Regional Mechanisms</a:t>
            </a:r>
          </a:p>
          <a:p>
            <a:pPr marL="342900" indent="-342900" algn="just">
              <a:buFont typeface="Wingdings" panose="05000000000000000000" pitchFamily="2" charset="2"/>
              <a:buChar char="Ø"/>
            </a:pPr>
            <a:endParaRPr lang="en-US" dirty="0">
              <a:solidFill>
                <a:srgbClr val="FF0000"/>
              </a:solidFill>
            </a:endParaRPr>
          </a:p>
          <a:p>
            <a:pPr marL="342900" indent="-342900" algn="just">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8461977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pPr algn="just"/>
            <a:endParaRPr lang="en-US" dirty="0">
              <a:solidFill>
                <a:srgbClr val="FF0000"/>
              </a:solidFill>
            </a:endParaRPr>
          </a:p>
          <a:p>
            <a:pPr algn="just"/>
            <a:r>
              <a:rPr lang="en-US" b="1" dirty="0" smtClean="0">
                <a:solidFill>
                  <a:srgbClr val="FF0000"/>
                </a:solidFill>
                <a:latin typeface="Times New Roman" pitchFamily="18" charset="0"/>
                <a:cs typeface="Times New Roman" pitchFamily="18" charset="0"/>
              </a:rPr>
              <a:t>     </a:t>
            </a:r>
            <a:r>
              <a:rPr lang="en-US" b="1" dirty="0" smtClean="0">
                <a:solidFill>
                  <a:srgbClr val="00B0F0"/>
                </a:solidFill>
                <a:latin typeface="Times New Roman" pitchFamily="18" charset="0"/>
                <a:cs typeface="Times New Roman" pitchFamily="18" charset="0"/>
              </a:rPr>
              <a:t>The </a:t>
            </a:r>
            <a:r>
              <a:rPr lang="en-US" b="1" dirty="0">
                <a:solidFill>
                  <a:srgbClr val="00B0F0"/>
                </a:solidFill>
                <a:latin typeface="Times New Roman" pitchFamily="18" charset="0"/>
                <a:cs typeface="Times New Roman" pitchFamily="18" charset="0"/>
              </a:rPr>
              <a:t>Ethiopian Human Rights </a:t>
            </a:r>
            <a:r>
              <a:rPr lang="en-US" b="1" dirty="0" smtClean="0">
                <a:solidFill>
                  <a:srgbClr val="00B0F0"/>
                </a:solidFill>
                <a:latin typeface="Times New Roman" pitchFamily="18" charset="0"/>
                <a:cs typeface="Times New Roman" pitchFamily="18" charset="0"/>
              </a:rPr>
              <a:t>System</a:t>
            </a:r>
          </a:p>
          <a:p>
            <a:pPr marL="342900" indent="-342900" algn="just">
              <a:buFont typeface="Arial" panose="020B0604020202020204" pitchFamily="34" charset="0"/>
              <a:buChar char="•"/>
            </a:pPr>
            <a:r>
              <a:rPr lang="en-US" dirty="0" smtClean="0">
                <a:solidFill>
                  <a:srgbClr val="FF0000"/>
                </a:solidFill>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foundation of the observance of the human rights in Ethiopia is the FDRE Constitution, which was ratified in 1994.  </a:t>
            </a:r>
            <a:endParaRPr lang="en-US" dirty="0" smtClean="0">
              <a:solidFill>
                <a:srgbClr val="FF000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dirty="0" smtClean="0">
                <a:solidFill>
                  <a:srgbClr val="FF0000"/>
                </a:solidFill>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Constitution is the supreme law of the land and the source and basis of legality of all other laws. </a:t>
            </a:r>
            <a:endParaRPr lang="en-US" dirty="0" smtClean="0">
              <a:solidFill>
                <a:srgbClr val="FF000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dirty="0" smtClean="0">
                <a:solidFill>
                  <a:srgbClr val="FF0000"/>
                </a:solidFill>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FDRE Constitution classifies human rights as one of its five fundamental principles and declares that human rights and freedoms, emanating from the nature of mankind, are inviolable and inalienable and that the human rights of citizens and peoples are respected</a:t>
            </a:r>
          </a:p>
          <a:p>
            <a:pPr algn="just"/>
            <a:endParaRPr lang="en-US" dirty="0">
              <a:solidFill>
                <a:srgbClr val="FF0000"/>
              </a:solidFill>
            </a:endParaRPr>
          </a:p>
        </p:txBody>
      </p:sp>
    </p:spTree>
    <p:extLst>
      <p:ext uri="{BB962C8B-B14F-4D97-AF65-F5344CB8AC3E}">
        <p14:creationId xmlns:p14="http://schemas.microsoft.com/office/powerpoint/2010/main" val="177462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lnSpcReduction="10000"/>
          </a:bodyPr>
          <a:lstStyle/>
          <a:p>
            <a:r>
              <a:rPr lang="en-US" b="1" dirty="0" smtClean="0">
                <a:solidFill>
                  <a:srgbClr val="00B0F0"/>
                </a:solidFill>
                <a:latin typeface="Times New Roman" pitchFamily="18" charset="0"/>
                <a:cs typeface="Times New Roman" pitchFamily="18" charset="0"/>
              </a:rPr>
              <a:t>3.4.2. Ethics and Religious Faith</a:t>
            </a:r>
          </a:p>
          <a:p>
            <a:pPr marL="342900" indent="-342900" algn="just">
              <a:buFont typeface="Wingdings" panose="05000000000000000000" pitchFamily="2" charset="2"/>
              <a:buChar char="ü"/>
            </a:pPr>
            <a:r>
              <a:rPr lang="en-US" b="1" dirty="0" smtClean="0">
                <a:solidFill>
                  <a:srgbClr val="FF0000"/>
                </a:solidFill>
                <a:latin typeface="Times New Roman" pitchFamily="18" charset="0"/>
                <a:cs typeface="Times New Roman" pitchFamily="18" charset="0"/>
              </a:rPr>
              <a:t>There </a:t>
            </a:r>
            <a:r>
              <a:rPr lang="en-US" b="1" dirty="0">
                <a:solidFill>
                  <a:srgbClr val="FF0000"/>
                </a:solidFill>
                <a:latin typeface="Times New Roman" pitchFamily="18" charset="0"/>
                <a:cs typeface="Times New Roman" pitchFamily="18" charset="0"/>
              </a:rPr>
              <a:t>is another important argument that people use when making ethical arguments: religious faith</a:t>
            </a:r>
            <a:r>
              <a:rPr lang="en-US" b="1" dirty="0" smtClean="0">
                <a:solidFill>
                  <a:srgbClr val="FF0000"/>
                </a:solidFill>
                <a:latin typeface="Times New Roman" pitchFamily="18" charset="0"/>
                <a:cs typeface="Times New Roman" pitchFamily="18" charset="0"/>
              </a:rPr>
              <a:t>.</a:t>
            </a:r>
          </a:p>
          <a:p>
            <a:pPr marL="342900" indent="-342900" algn="just">
              <a:buFont typeface="Wingdings" panose="05000000000000000000" pitchFamily="2" charset="2"/>
              <a:buChar char="ü"/>
            </a:pPr>
            <a:r>
              <a:rPr lang="en-US" b="1" dirty="0" smtClean="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For many people, ‘morality and religious faith go hand in hand ‘. </a:t>
            </a:r>
            <a:endParaRPr lang="en-US" b="1"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ü"/>
            </a:pPr>
            <a:r>
              <a:rPr lang="en-US" b="1" dirty="0" smtClean="0">
                <a:solidFill>
                  <a:srgbClr val="FF0000"/>
                </a:solidFill>
                <a:latin typeface="Times New Roman" pitchFamily="18" charset="0"/>
                <a:cs typeface="Times New Roman" pitchFamily="18" charset="0"/>
              </a:rPr>
              <a:t>Rather </a:t>
            </a:r>
            <a:r>
              <a:rPr lang="en-US" b="1" dirty="0">
                <a:solidFill>
                  <a:srgbClr val="FF0000"/>
                </a:solidFill>
                <a:latin typeface="Times New Roman" pitchFamily="18" charset="0"/>
                <a:cs typeface="Times New Roman" pitchFamily="18" charset="0"/>
              </a:rPr>
              <a:t>than relying on rational arguments, some people view actions as being right or wrong in terms of whether they are commanded by a god. </a:t>
            </a:r>
            <a:endParaRPr lang="en-US" b="1"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ü"/>
            </a:pPr>
            <a:r>
              <a:rPr lang="en-US" b="1" dirty="0" smtClean="0">
                <a:solidFill>
                  <a:srgbClr val="0070C0"/>
                </a:solidFill>
                <a:latin typeface="Times New Roman" pitchFamily="18" charset="0"/>
                <a:cs typeface="Times New Roman" pitchFamily="18" charset="0"/>
              </a:rPr>
              <a:t>faith-based </a:t>
            </a:r>
            <a:r>
              <a:rPr lang="en-US" b="1" dirty="0">
                <a:solidFill>
                  <a:srgbClr val="0070C0"/>
                </a:solidFill>
                <a:latin typeface="Times New Roman" pitchFamily="18" charset="0"/>
                <a:cs typeface="Times New Roman" pitchFamily="18" charset="0"/>
              </a:rPr>
              <a:t>arguments are relevant to moral philosophy for several </a:t>
            </a:r>
            <a:r>
              <a:rPr lang="en-US" b="1" dirty="0" smtClean="0">
                <a:solidFill>
                  <a:srgbClr val="0070C0"/>
                </a:solidFill>
                <a:latin typeface="Times New Roman" pitchFamily="18" charset="0"/>
                <a:cs typeface="Times New Roman" pitchFamily="18" charset="0"/>
              </a:rPr>
              <a:t>reasons</a:t>
            </a:r>
          </a:p>
          <a:p>
            <a:pPr algn="just"/>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1</a:t>
            </a:r>
            <a:r>
              <a:rPr lang="en-US" b="1" baseline="30000" dirty="0" smtClean="0">
                <a:solidFill>
                  <a:srgbClr val="FF0000"/>
                </a:solidFill>
                <a:latin typeface="Times New Roman" pitchFamily="18" charset="0"/>
                <a:cs typeface="Times New Roman" pitchFamily="18" charset="0"/>
              </a:rPr>
              <a:t>st</a:t>
            </a:r>
            <a:r>
              <a:rPr lang="en-US" b="1" dirty="0" smtClean="0">
                <a:solidFill>
                  <a:srgbClr val="FF0000"/>
                </a:solidFill>
                <a:latin typeface="Times New Roman" pitchFamily="18" charset="0"/>
                <a:cs typeface="Times New Roman" pitchFamily="18" charset="0"/>
              </a:rPr>
              <a:t>  people </a:t>
            </a:r>
            <a:r>
              <a:rPr lang="en-US" b="1" dirty="0">
                <a:solidFill>
                  <a:srgbClr val="FF0000"/>
                </a:solidFill>
                <a:latin typeface="Times New Roman" pitchFamily="18" charset="0"/>
                <a:cs typeface="Times New Roman" pitchFamily="18" charset="0"/>
              </a:rPr>
              <a:t>do not always agree on what is right or </a:t>
            </a:r>
            <a:r>
              <a:rPr lang="en-US" b="1" dirty="0" smtClean="0">
                <a:solidFill>
                  <a:srgbClr val="FF0000"/>
                </a:solidFill>
                <a:latin typeface="Times New Roman" pitchFamily="18" charset="0"/>
                <a:cs typeface="Times New Roman" pitchFamily="18" charset="0"/>
              </a:rPr>
              <a:t>wrong</a:t>
            </a:r>
          </a:p>
          <a:p>
            <a:pPr algn="just"/>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2</a:t>
            </a:r>
            <a:r>
              <a:rPr lang="en-US" b="1" baseline="30000" dirty="0" smtClean="0">
                <a:solidFill>
                  <a:srgbClr val="FF0000"/>
                </a:solidFill>
                <a:latin typeface="Times New Roman" pitchFamily="18" charset="0"/>
                <a:cs typeface="Times New Roman" pitchFamily="18" charset="0"/>
              </a:rPr>
              <a:t>nd</a:t>
            </a:r>
            <a:r>
              <a:rPr lang="en-US" b="1" dirty="0" smtClean="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given that so many people in the world do look to religion for moral guidance, </a:t>
            </a:r>
            <a:endParaRPr lang="en-US" b="1" dirty="0" smtClean="0">
              <a:solidFill>
                <a:srgbClr val="FF0000"/>
              </a:solidFill>
              <a:latin typeface="Times New Roman" pitchFamily="18" charset="0"/>
              <a:cs typeface="Times New Roman" pitchFamily="18" charset="0"/>
            </a:endParaRPr>
          </a:p>
          <a:p>
            <a:pPr algn="just"/>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a:t>
            </a:r>
            <a:r>
              <a:rPr lang="en-US" b="1" dirty="0" smtClean="0">
                <a:solidFill>
                  <a:srgbClr val="0070C0"/>
                </a:solidFill>
                <a:latin typeface="Times New Roman" pitchFamily="18" charset="0"/>
                <a:cs typeface="Times New Roman" pitchFamily="18" charset="0"/>
              </a:rPr>
              <a:t>3.4.3. </a:t>
            </a:r>
            <a:r>
              <a:rPr lang="en-US" b="1" dirty="0">
                <a:solidFill>
                  <a:srgbClr val="0070C0"/>
                </a:solidFill>
                <a:latin typeface="Times New Roman" pitchFamily="18" charset="0"/>
                <a:cs typeface="Times New Roman" pitchFamily="18" charset="0"/>
              </a:rPr>
              <a:t>Testing moral </a:t>
            </a:r>
            <a:r>
              <a:rPr lang="en-US" b="1" dirty="0" smtClean="0">
                <a:solidFill>
                  <a:srgbClr val="0070C0"/>
                </a:solidFill>
                <a:latin typeface="Times New Roman" pitchFamily="18" charset="0"/>
                <a:cs typeface="Times New Roman" pitchFamily="18" charset="0"/>
              </a:rPr>
              <a:t>arguments </a:t>
            </a:r>
          </a:p>
          <a:p>
            <a:pPr marL="342900" indent="-342900" algn="just">
              <a:buFont typeface="Wingdings" panose="05000000000000000000" pitchFamily="2" charset="2"/>
              <a:buChar char="ü"/>
            </a:pPr>
            <a:r>
              <a:rPr lang="en-US" b="1" dirty="0" smtClean="0">
                <a:solidFill>
                  <a:srgbClr val="FF0000"/>
                </a:solidFill>
                <a:latin typeface="Times New Roman" pitchFamily="18" charset="0"/>
                <a:cs typeface="Times New Roman" pitchFamily="18" charset="0"/>
              </a:rPr>
              <a:t>Critical reasoning is about asking questions whenever anyone gives us a reason to support an argument</a:t>
            </a:r>
            <a:r>
              <a:rPr lang="en-US" b="1" dirty="0" smtClean="0">
                <a:solidFill>
                  <a:srgbClr val="0070C0"/>
                </a:solidFill>
                <a:latin typeface="Times New Roman" pitchFamily="18" charset="0"/>
                <a:cs typeface="Times New Roman" pitchFamily="18" charset="0"/>
              </a:rPr>
              <a:t>. </a:t>
            </a:r>
            <a:endParaRPr lang="en-US"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135896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lstStyle/>
          <a:p>
            <a:pPr marL="342900" indent="-342900">
              <a:buFont typeface="Wingdings" panose="05000000000000000000" pitchFamily="2" charset="2"/>
              <a:buChar char="Ø"/>
            </a:pPr>
            <a:r>
              <a:rPr lang="en-US" sz="2800" b="1" dirty="0">
                <a:solidFill>
                  <a:srgbClr val="00B0F0"/>
                </a:solidFill>
                <a:latin typeface="Times New Roman" pitchFamily="18" charset="0"/>
                <a:cs typeface="Times New Roman" pitchFamily="18" charset="0"/>
              </a:rPr>
              <a:t>There are three main ways of testing a moral </a:t>
            </a:r>
            <a:r>
              <a:rPr lang="en-US" sz="2800" b="1" dirty="0" smtClean="0">
                <a:solidFill>
                  <a:srgbClr val="00B0F0"/>
                </a:solidFill>
                <a:latin typeface="Times New Roman" pitchFamily="18" charset="0"/>
                <a:cs typeface="Times New Roman" pitchFamily="18" charset="0"/>
              </a:rPr>
              <a:t>argument</a:t>
            </a:r>
          </a:p>
          <a:p>
            <a:pPr marL="457200" indent="-457200">
              <a:buFont typeface="Wingdings" panose="05000000000000000000" pitchFamily="2" charset="2"/>
              <a:buChar char="Ø"/>
            </a:pPr>
            <a:r>
              <a:rPr lang="en-US" sz="2800" b="1" dirty="0" smtClean="0">
                <a:solidFill>
                  <a:srgbClr val="FF0000"/>
                </a:solidFill>
                <a:latin typeface="Times New Roman" pitchFamily="18" charset="0"/>
                <a:cs typeface="Times New Roman" pitchFamily="18" charset="0"/>
              </a:rPr>
              <a:t>1</a:t>
            </a:r>
            <a:r>
              <a:rPr lang="en-US" sz="2800" b="1" baseline="30000" dirty="0" smtClean="0">
                <a:solidFill>
                  <a:srgbClr val="FF0000"/>
                </a:solidFill>
                <a:latin typeface="Times New Roman" pitchFamily="18" charset="0"/>
                <a:cs typeface="Times New Roman" pitchFamily="18" charset="0"/>
              </a:rPr>
              <a:t>st</a:t>
            </a:r>
            <a:r>
              <a:rPr lang="en-US" sz="2800" b="1" dirty="0" smtClean="0">
                <a:solidFill>
                  <a:srgbClr val="FF0000"/>
                </a:solidFill>
                <a:latin typeface="Times New Roman" pitchFamily="18" charset="0"/>
                <a:cs typeface="Times New Roman" pitchFamily="18" charset="0"/>
              </a:rPr>
              <a:t> Factual accuracy</a:t>
            </a:r>
            <a:r>
              <a:rPr lang="en-US" sz="2800" dirty="0" smtClean="0">
                <a:solidFill>
                  <a:srgbClr val="FF0000"/>
                </a:solidFill>
                <a:latin typeface="Times New Roman" pitchFamily="18" charset="0"/>
                <a:cs typeface="Times New Roman" pitchFamily="18" charset="0"/>
              </a:rPr>
              <a:t>: This </a:t>
            </a:r>
            <a:r>
              <a:rPr lang="en-US" sz="2800" dirty="0">
                <a:solidFill>
                  <a:srgbClr val="FF0000"/>
                </a:solidFill>
                <a:latin typeface="Times New Roman" pitchFamily="18" charset="0"/>
                <a:cs typeface="Times New Roman" pitchFamily="18" charset="0"/>
              </a:rPr>
              <a:t>means that we cannot say that something is wrong or right simply based on how things </a:t>
            </a:r>
            <a:r>
              <a:rPr lang="en-US" sz="2800" dirty="0" smtClean="0">
                <a:solidFill>
                  <a:srgbClr val="FF0000"/>
                </a:solidFill>
                <a:latin typeface="Times New Roman" pitchFamily="18" charset="0"/>
                <a:cs typeface="Times New Roman" pitchFamily="18" charset="0"/>
              </a:rPr>
              <a:t>are</a:t>
            </a:r>
          </a:p>
          <a:p>
            <a:pPr marL="457200" indent="-457200" algn="just">
              <a:buFont typeface="Wingdings" panose="05000000000000000000" pitchFamily="2" charset="2"/>
              <a:buChar char="Ø"/>
            </a:pPr>
            <a:r>
              <a:rPr lang="en-US" sz="2800" b="1" dirty="0" smtClean="0">
                <a:solidFill>
                  <a:srgbClr val="FF0000"/>
                </a:solidFill>
                <a:latin typeface="Times New Roman" pitchFamily="18" charset="0"/>
                <a:cs typeface="Times New Roman" pitchFamily="18" charset="0"/>
              </a:rPr>
              <a:t>2</a:t>
            </a:r>
            <a:r>
              <a:rPr lang="en-US" sz="2800" b="1" baseline="30000" dirty="0" smtClean="0">
                <a:solidFill>
                  <a:srgbClr val="FF0000"/>
                </a:solidFill>
                <a:latin typeface="Times New Roman" pitchFamily="18" charset="0"/>
                <a:cs typeface="Times New Roman" pitchFamily="18" charset="0"/>
              </a:rPr>
              <a:t>nd</a:t>
            </a:r>
            <a:r>
              <a:rPr lang="en-US" sz="2800" b="1" dirty="0" smtClean="0">
                <a:solidFill>
                  <a:srgbClr val="FF0000"/>
                </a:solidFill>
                <a:latin typeface="Times New Roman" pitchFamily="18" charset="0"/>
                <a:cs typeface="Times New Roman" pitchFamily="18" charset="0"/>
              </a:rPr>
              <a:t> Consistency</a:t>
            </a:r>
            <a:r>
              <a:rPr lang="en-US" sz="2800" dirty="0" smtClean="0">
                <a:solidFill>
                  <a:srgbClr val="FF0000"/>
                </a:solidFill>
                <a:latin typeface="Times New Roman" pitchFamily="18" charset="0"/>
                <a:cs typeface="Times New Roman" pitchFamily="18" charset="0"/>
              </a:rPr>
              <a:t>: Arguments </a:t>
            </a:r>
            <a:r>
              <a:rPr lang="en-US" sz="2800" dirty="0">
                <a:solidFill>
                  <a:srgbClr val="FF0000"/>
                </a:solidFill>
                <a:latin typeface="Times New Roman" pitchFamily="18" charset="0"/>
                <a:cs typeface="Times New Roman" pitchFamily="18" charset="0"/>
              </a:rPr>
              <a:t>need to be consistent. One can only argue that it is morally wrong to kill one person and yet morally acceptable to kill </a:t>
            </a:r>
            <a:r>
              <a:rPr lang="en-US" sz="2800" dirty="0" smtClean="0">
                <a:solidFill>
                  <a:srgbClr val="FF0000"/>
                </a:solidFill>
                <a:latin typeface="Times New Roman" pitchFamily="18" charset="0"/>
                <a:cs typeface="Times New Roman" pitchFamily="18" charset="0"/>
              </a:rPr>
              <a:t>another</a:t>
            </a:r>
          </a:p>
          <a:p>
            <a:pPr marL="457200" indent="-457200" algn="just">
              <a:buFont typeface="Wingdings" panose="05000000000000000000" pitchFamily="2" charset="2"/>
              <a:buChar char="Ø"/>
            </a:pPr>
            <a:r>
              <a:rPr lang="en-US" sz="2800" b="1" dirty="0" smtClean="0">
                <a:solidFill>
                  <a:srgbClr val="FF0000"/>
                </a:solidFill>
                <a:latin typeface="Times New Roman" pitchFamily="18" charset="0"/>
                <a:cs typeface="Times New Roman" pitchFamily="18" charset="0"/>
              </a:rPr>
              <a:t>3</a:t>
            </a:r>
            <a:r>
              <a:rPr lang="en-US" sz="2800" b="1" baseline="30000" dirty="0" smtClean="0">
                <a:solidFill>
                  <a:srgbClr val="FF0000"/>
                </a:solidFill>
                <a:latin typeface="Times New Roman" pitchFamily="18" charset="0"/>
                <a:cs typeface="Times New Roman" pitchFamily="18" charset="0"/>
              </a:rPr>
              <a:t>rd</a:t>
            </a:r>
            <a:r>
              <a:rPr lang="en-US" sz="2800" b="1" dirty="0" smtClean="0">
                <a:solidFill>
                  <a:srgbClr val="FF0000"/>
                </a:solidFill>
                <a:latin typeface="Times New Roman" pitchFamily="18" charset="0"/>
                <a:cs typeface="Times New Roman" pitchFamily="18" charset="0"/>
              </a:rPr>
              <a:t> Good will</a:t>
            </a:r>
            <a:r>
              <a:rPr lang="en-US" sz="2800" dirty="0" smtClean="0">
                <a:solidFill>
                  <a:srgbClr val="FF0000"/>
                </a:solidFill>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This one is the most difficult criterion to quantify. While arguments may be factually correct and consistent, they also need to exemplify good </a:t>
            </a:r>
            <a:r>
              <a:rPr lang="en-US" sz="2800" dirty="0" smtClean="0">
                <a:solidFill>
                  <a:srgbClr val="FF0000"/>
                </a:solidFill>
                <a:latin typeface="Times New Roman" pitchFamily="18" charset="0"/>
                <a:cs typeface="Times New Roman" pitchFamily="18" charset="0"/>
              </a:rPr>
              <a:t>will. </a:t>
            </a:r>
          </a:p>
          <a:p>
            <a:pPr marL="342900" indent="-342900" algn="just">
              <a:buFont typeface="Arial" panose="020B0604020202020204" pitchFamily="34" charset="0"/>
              <a:buChar char="•"/>
            </a:pPr>
            <a:r>
              <a:rPr lang="en-US" sz="2800" dirty="0" smtClean="0">
                <a:solidFill>
                  <a:srgbClr val="FF0000"/>
                </a:solidFill>
                <a:latin typeface="Times New Roman" pitchFamily="18" charset="0"/>
                <a:cs typeface="Times New Roman" pitchFamily="18" charset="0"/>
              </a:rPr>
              <a:t>This </a:t>
            </a:r>
            <a:r>
              <a:rPr lang="en-US" sz="2800" dirty="0">
                <a:solidFill>
                  <a:srgbClr val="FF0000"/>
                </a:solidFill>
                <a:latin typeface="Times New Roman" pitchFamily="18" charset="0"/>
                <a:cs typeface="Times New Roman" pitchFamily="18" charset="0"/>
              </a:rPr>
              <a:t>involves resorting to our intuitions and emotions, which are notoriously difficult to integrate with rigorous theoretical debate</a:t>
            </a:r>
            <a:r>
              <a:rPr lang="en-US" dirty="0">
                <a:solidFill>
                  <a:srgbClr val="FF0000"/>
                </a:solidFill>
                <a:latin typeface="Times New Roman" pitchFamily="18" charset="0"/>
                <a:cs typeface="Times New Roman" pitchFamily="18" charset="0"/>
              </a:rPr>
              <a:t>. </a:t>
            </a:r>
          </a:p>
          <a:p>
            <a:pPr algn="just"/>
            <a:endParaRPr lang="en-US" dirty="0">
              <a:solidFill>
                <a:srgbClr val="FF0000"/>
              </a:solidFill>
            </a:endParaRPr>
          </a:p>
          <a:p>
            <a:pPr marL="342900" indent="-342900" algn="just">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102796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8011"/>
            <a:ext cx="9144000" cy="5878285"/>
          </a:xfrm>
        </p:spPr>
        <p:txBody>
          <a:bodyPr>
            <a:normAutofit fontScale="92500" lnSpcReduction="20000"/>
          </a:bodyPr>
          <a:lstStyle/>
          <a:p>
            <a:r>
              <a:rPr lang="en-US" sz="2600" b="1" dirty="0" smtClean="0">
                <a:solidFill>
                  <a:srgbClr val="00B0F0"/>
                </a:solidFill>
                <a:latin typeface="Times New Roman" pitchFamily="18" charset="0"/>
                <a:cs typeface="Times New Roman" pitchFamily="18" charset="0"/>
              </a:rPr>
              <a:t>3.3.4. </a:t>
            </a:r>
            <a:r>
              <a:rPr lang="en-US" sz="2600" b="1" dirty="0">
                <a:solidFill>
                  <a:srgbClr val="00B0F0"/>
                </a:solidFill>
                <a:latin typeface="Times New Roman" pitchFamily="18" charset="0"/>
                <a:cs typeface="Times New Roman" pitchFamily="18" charset="0"/>
              </a:rPr>
              <a:t>Thinking Ethically: A framework </a:t>
            </a:r>
            <a:r>
              <a:rPr lang="en-US" sz="2600" b="1" dirty="0" smtClean="0">
                <a:solidFill>
                  <a:srgbClr val="00B0F0"/>
                </a:solidFill>
                <a:latin typeface="Times New Roman" pitchFamily="18" charset="0"/>
                <a:cs typeface="Times New Roman" pitchFamily="18" charset="0"/>
              </a:rPr>
              <a:t>for </a:t>
            </a:r>
            <a:r>
              <a:rPr lang="en-US" sz="2600" b="1" dirty="0">
                <a:solidFill>
                  <a:srgbClr val="00B0F0"/>
                </a:solidFill>
                <a:latin typeface="Times New Roman" pitchFamily="18" charset="0"/>
                <a:cs typeface="Times New Roman" pitchFamily="18" charset="0"/>
              </a:rPr>
              <a:t>Moral Decision Making </a:t>
            </a:r>
            <a:endParaRPr lang="en-US" sz="2600" b="1" dirty="0" smtClean="0">
              <a:solidFill>
                <a:srgbClr val="00B0F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sz="2600" dirty="0" smtClean="0">
                <a:solidFill>
                  <a:srgbClr val="FF0000"/>
                </a:solidFill>
                <a:latin typeface="Times New Roman" pitchFamily="18" charset="0"/>
                <a:cs typeface="Times New Roman" pitchFamily="18" charset="0"/>
              </a:rPr>
              <a:t>The </a:t>
            </a:r>
            <a:r>
              <a:rPr lang="en-US" sz="2600" dirty="0">
                <a:solidFill>
                  <a:srgbClr val="FF0000"/>
                </a:solidFill>
                <a:latin typeface="Times New Roman" pitchFamily="18" charset="0"/>
                <a:cs typeface="Times New Roman" pitchFamily="18" charset="0"/>
              </a:rPr>
              <a:t>first step in analyzing moral issues is obvious but not always easy: Get the facts. </a:t>
            </a:r>
            <a:endParaRPr lang="en-US" sz="2600" dirty="0" smtClean="0">
              <a:solidFill>
                <a:srgbClr val="FF0000"/>
              </a:solidFill>
              <a:latin typeface="Times New Roman" pitchFamily="18" charset="0"/>
              <a:cs typeface="Times New Roman" pitchFamily="18" charset="0"/>
            </a:endParaRPr>
          </a:p>
          <a:p>
            <a:pPr marL="342900" indent="-342900" algn="just">
              <a:buFont typeface="Arial" panose="020B0604020202020204" pitchFamily="34" charset="0"/>
              <a:buChar char="•"/>
            </a:pPr>
            <a:r>
              <a:rPr lang="en-US" sz="2600" dirty="0" smtClean="0">
                <a:solidFill>
                  <a:srgbClr val="FF0000"/>
                </a:solidFill>
                <a:latin typeface="Times New Roman" pitchFamily="18" charset="0"/>
                <a:cs typeface="Times New Roman" pitchFamily="18" charset="0"/>
              </a:rPr>
              <a:t>Some </a:t>
            </a:r>
            <a:r>
              <a:rPr lang="en-US" sz="2600" dirty="0">
                <a:solidFill>
                  <a:srgbClr val="FF0000"/>
                </a:solidFill>
                <a:latin typeface="Times New Roman" pitchFamily="18" charset="0"/>
                <a:cs typeface="Times New Roman" pitchFamily="18" charset="0"/>
              </a:rPr>
              <a:t>moral issues create controversies simply because we do not bother to check the </a:t>
            </a:r>
            <a:r>
              <a:rPr lang="en-US" sz="2600" dirty="0" smtClean="0">
                <a:solidFill>
                  <a:srgbClr val="FF0000"/>
                </a:solidFill>
                <a:latin typeface="Times New Roman" pitchFamily="18" charset="0"/>
                <a:cs typeface="Times New Roman" pitchFamily="18" charset="0"/>
              </a:rPr>
              <a:t>facts</a:t>
            </a:r>
          </a:p>
          <a:p>
            <a:pPr marL="342900" indent="-342900" algn="just">
              <a:buFont typeface="Wingdings" panose="05000000000000000000" pitchFamily="2" charset="2"/>
              <a:buChar char="Ø"/>
            </a:pPr>
            <a:r>
              <a:rPr lang="en-US" sz="2600" dirty="0" smtClean="0">
                <a:solidFill>
                  <a:srgbClr val="00B0F0"/>
                </a:solidFill>
                <a:latin typeface="Times New Roman" pitchFamily="18" charset="0"/>
                <a:cs typeface="Times New Roman" pitchFamily="18" charset="0"/>
              </a:rPr>
              <a:t>philosophers</a:t>
            </a:r>
            <a:r>
              <a:rPr lang="en-US" sz="2600" dirty="0">
                <a:solidFill>
                  <a:srgbClr val="00B0F0"/>
                </a:solidFill>
                <a:latin typeface="Times New Roman" pitchFamily="18" charset="0"/>
                <a:cs typeface="Times New Roman" pitchFamily="18" charset="0"/>
              </a:rPr>
              <a:t>, religious teachers and other thinkers have shaped various approaches to ethical decision-making</a:t>
            </a:r>
            <a:r>
              <a:rPr lang="en-US" sz="2600" dirty="0" smtClean="0">
                <a:solidFill>
                  <a:srgbClr val="00B0F0"/>
                </a:solidFill>
                <a:latin typeface="Times New Roman" pitchFamily="18" charset="0"/>
                <a:cs typeface="Times New Roman" pitchFamily="18" charset="0"/>
              </a:rPr>
              <a:t>:</a:t>
            </a:r>
          </a:p>
          <a:p>
            <a:pPr algn="just"/>
            <a:r>
              <a:rPr lang="en-US" sz="2600" b="1" dirty="0" smtClean="0">
                <a:solidFill>
                  <a:srgbClr val="00B0F0"/>
                </a:solidFill>
                <a:latin typeface="Times New Roman" pitchFamily="18" charset="0"/>
                <a:cs typeface="Times New Roman" pitchFamily="18" charset="0"/>
              </a:rPr>
              <a:t>              3.3.4.1. Fairness and Justice Approach </a:t>
            </a:r>
          </a:p>
          <a:p>
            <a:pPr marL="342900" indent="-342900" algn="just">
              <a:buFont typeface="Wingdings" panose="05000000000000000000" pitchFamily="2" charset="2"/>
              <a:buChar char="§"/>
            </a:pPr>
            <a:r>
              <a:rPr lang="en-US" sz="2600" dirty="0" smtClean="0">
                <a:solidFill>
                  <a:srgbClr val="FF0000"/>
                </a:solidFill>
                <a:latin typeface="Times New Roman" pitchFamily="18" charset="0"/>
                <a:cs typeface="Times New Roman" pitchFamily="18" charset="0"/>
              </a:rPr>
              <a:t>The fairness or justice approach to ethics said that ―equals should be treated equally and unequal ‘s </a:t>
            </a:r>
            <a:r>
              <a:rPr lang="en-US" sz="2600" dirty="0">
                <a:solidFill>
                  <a:srgbClr val="FF0000"/>
                </a:solidFill>
                <a:latin typeface="Times New Roman" pitchFamily="18" charset="0"/>
                <a:cs typeface="Times New Roman" pitchFamily="18" charset="0"/>
              </a:rPr>
              <a:t>unequally. </a:t>
            </a:r>
            <a:endParaRPr lang="en-US" sz="2600"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
            </a:pPr>
            <a:r>
              <a:rPr lang="en-US" sz="2600" dirty="0" smtClean="0">
                <a:solidFill>
                  <a:srgbClr val="FF0000"/>
                </a:solidFill>
                <a:latin typeface="Times New Roman" pitchFamily="18" charset="0"/>
                <a:cs typeface="Times New Roman" pitchFamily="18" charset="0"/>
              </a:rPr>
              <a:t>The </a:t>
            </a:r>
            <a:r>
              <a:rPr lang="en-US" sz="2600" dirty="0">
                <a:solidFill>
                  <a:srgbClr val="FF0000"/>
                </a:solidFill>
                <a:latin typeface="Times New Roman" pitchFamily="18" charset="0"/>
                <a:cs typeface="Times New Roman" pitchFamily="18" charset="0"/>
              </a:rPr>
              <a:t>principle states: ―Treat people the same unless there are morally relevant differences between them. </a:t>
            </a:r>
            <a:endParaRPr lang="en-US" sz="2600" dirty="0" smtClean="0">
              <a:solidFill>
                <a:srgbClr val="FF0000"/>
              </a:solidFill>
              <a:latin typeface="Times New Roman" pitchFamily="18" charset="0"/>
              <a:cs typeface="Times New Roman" pitchFamily="18" charset="0"/>
            </a:endParaRPr>
          </a:p>
          <a:p>
            <a:pPr marL="342900" indent="-342900" algn="just">
              <a:buFont typeface="Wingdings" panose="05000000000000000000" pitchFamily="2" charset="2"/>
              <a:buChar char="§"/>
            </a:pPr>
            <a:r>
              <a:rPr lang="en-US" sz="2600" b="1" dirty="0" smtClean="0">
                <a:solidFill>
                  <a:srgbClr val="00B0F0"/>
                </a:solidFill>
                <a:latin typeface="Times New Roman" pitchFamily="18" charset="0"/>
                <a:cs typeface="Times New Roman" pitchFamily="18" charset="0"/>
              </a:rPr>
              <a:t> The basic moral question in this approach is:  </a:t>
            </a:r>
            <a:r>
              <a:rPr lang="en-US" sz="2600" b="1" dirty="0">
                <a:solidFill>
                  <a:srgbClr val="00B0F0"/>
                </a:solidFill>
                <a:latin typeface="Times New Roman" pitchFamily="18" charset="0"/>
                <a:cs typeface="Times New Roman" pitchFamily="18" charset="0"/>
              </a:rPr>
              <a:t>	</a:t>
            </a:r>
            <a:endParaRPr lang="en-US" sz="2600" b="1" dirty="0" smtClean="0">
              <a:solidFill>
                <a:srgbClr val="00B0F0"/>
              </a:solidFill>
              <a:latin typeface="Times New Roman" pitchFamily="18" charset="0"/>
              <a:cs typeface="Times New Roman" pitchFamily="18" charset="0"/>
            </a:endParaRPr>
          </a:p>
          <a:p>
            <a:pPr marL="342900" indent="-342900" algn="just">
              <a:buFont typeface="Wingdings" panose="05000000000000000000" pitchFamily="2" charset="2"/>
              <a:buChar char="ü"/>
            </a:pPr>
            <a:r>
              <a:rPr lang="en-US" sz="2600" dirty="0" smtClean="0">
                <a:solidFill>
                  <a:srgbClr val="FF0000"/>
                </a:solidFill>
                <a:latin typeface="Times New Roman" pitchFamily="18" charset="0"/>
                <a:cs typeface="Times New Roman" pitchFamily="18" charset="0"/>
              </a:rPr>
              <a:t>How </a:t>
            </a:r>
            <a:r>
              <a:rPr lang="en-US" sz="2600" dirty="0">
                <a:solidFill>
                  <a:srgbClr val="FF0000"/>
                </a:solidFill>
                <a:latin typeface="Times New Roman" pitchFamily="18" charset="0"/>
                <a:cs typeface="Times New Roman" pitchFamily="18" charset="0"/>
              </a:rPr>
              <a:t>fair is an action?  </a:t>
            </a:r>
          </a:p>
          <a:p>
            <a:pPr marL="342900" indent="-342900" algn="just">
              <a:buFont typeface="Wingdings" panose="05000000000000000000" pitchFamily="2" charset="2"/>
              <a:buChar char="ü"/>
            </a:pPr>
            <a:r>
              <a:rPr lang="en-US" sz="2600" dirty="0">
                <a:solidFill>
                  <a:srgbClr val="FF0000"/>
                </a:solidFill>
                <a:latin typeface="Times New Roman" pitchFamily="18" charset="0"/>
                <a:cs typeface="Times New Roman" pitchFamily="18" charset="0"/>
              </a:rPr>
              <a:t> </a:t>
            </a:r>
            <a:r>
              <a:rPr lang="en-US" sz="2600" dirty="0" smtClean="0">
                <a:solidFill>
                  <a:srgbClr val="FF0000"/>
                </a:solidFill>
                <a:latin typeface="Times New Roman" pitchFamily="18" charset="0"/>
                <a:cs typeface="Times New Roman" pitchFamily="18" charset="0"/>
              </a:rPr>
              <a:t>Does </a:t>
            </a:r>
            <a:r>
              <a:rPr lang="en-US" sz="2600" dirty="0">
                <a:solidFill>
                  <a:srgbClr val="FF0000"/>
                </a:solidFill>
                <a:latin typeface="Times New Roman" pitchFamily="18" charset="0"/>
                <a:cs typeface="Times New Roman" pitchFamily="18" charset="0"/>
              </a:rPr>
              <a:t>it treat everyone in the same way, or does it show favoritism and discrimination</a:t>
            </a:r>
          </a:p>
          <a:p>
            <a:pPr marL="342900" indent="-342900" algn="just">
              <a:buFont typeface="Wingdings" panose="05000000000000000000" pitchFamily="2" charset="2"/>
              <a:buChar char="ü"/>
            </a:pPr>
            <a:endParaRPr lang="en-US" dirty="0" smtClean="0">
              <a:solidFill>
                <a:srgbClr val="FF0000"/>
              </a:solidFill>
            </a:endParaRPr>
          </a:p>
          <a:p>
            <a:pPr marL="342900" indent="-342900" algn="just">
              <a:buFont typeface="Wingdings" panose="05000000000000000000" pitchFamily="2" charset="2"/>
              <a:buChar char="ü"/>
            </a:pPr>
            <a:endParaRPr lang="en-US" dirty="0" smtClean="0">
              <a:solidFill>
                <a:srgbClr val="FF0000"/>
              </a:solidFill>
            </a:endParaRPr>
          </a:p>
        </p:txBody>
      </p:sp>
    </p:spTree>
    <p:extLst>
      <p:ext uri="{BB962C8B-B14F-4D97-AF65-F5344CB8AC3E}">
        <p14:creationId xmlns:p14="http://schemas.microsoft.com/office/powerpoint/2010/main" val="752088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8221</Words>
  <Application>Microsoft Office PowerPoint</Application>
  <PresentationFormat>Custom</PresentationFormat>
  <Paragraphs>508</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ismail - [2010]</cp:lastModifiedBy>
  <cp:revision>145</cp:revision>
  <dcterms:created xsi:type="dcterms:W3CDTF">2020-04-22T02:18:53Z</dcterms:created>
  <dcterms:modified xsi:type="dcterms:W3CDTF">2020-04-25T09:12:25Z</dcterms:modified>
</cp:coreProperties>
</file>