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98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552B-07BC-4966-9164-D49D5420464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2F412-39D1-48C6-AF47-FDADC59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42672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  <a:t>CHAPTER V</a:t>
            </a:r>
            <a:b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  <a:t>PUBLIC BUDGET</a:t>
            </a:r>
            <a:endParaRPr lang="en-US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C. Incremental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Budgeting</a:t>
            </a:r>
          </a:p>
          <a:p>
            <a:r>
              <a:rPr lang="en-US" sz="2700" dirty="0" smtClean="0">
                <a:latin typeface="Bookman Old Style" pitchFamily="18" charset="0"/>
              </a:rPr>
              <a:t>Also known as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traditional approach</a:t>
            </a:r>
            <a:r>
              <a:rPr lang="en-US" sz="2700" b="1" dirty="0" smtClean="0">
                <a:latin typeface="Bookman Old Style" pitchFamily="18" charset="0"/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of budgeting</a:t>
            </a:r>
            <a:r>
              <a:rPr lang="en-US" sz="2700" dirty="0" smtClean="0">
                <a:latin typeface="Bookman Old Style" pitchFamily="18" charset="0"/>
              </a:rPr>
              <a:t>.</a:t>
            </a:r>
          </a:p>
          <a:p>
            <a:r>
              <a:rPr lang="en-US" sz="2700" dirty="0" smtClean="0">
                <a:latin typeface="Bookman Old Style" pitchFamily="18" charset="0"/>
              </a:rPr>
              <a:t>Method of budgeting which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uses previous year's budget as baseline.</a:t>
            </a:r>
            <a:endParaRPr lang="en-US" sz="27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2700" dirty="0" smtClean="0">
                <a:latin typeface="Bookman Old Style" pitchFamily="18" charset="0"/>
              </a:rPr>
              <a:t>It may also </a:t>
            </a:r>
            <a:r>
              <a:rPr lang="en-US" sz="2700" b="1" dirty="0" smtClean="0">
                <a:solidFill>
                  <a:srgbClr val="7030A0"/>
                </a:solidFill>
                <a:latin typeface="Bookman Old Style" pitchFamily="18" charset="0"/>
              </a:rPr>
              <a:t>depend on actual performance as basis with incremental amounts added </a:t>
            </a:r>
            <a:r>
              <a:rPr lang="en-US" sz="2700" dirty="0" smtClean="0">
                <a:latin typeface="Bookman Old Style" pitchFamily="18" charset="0"/>
              </a:rPr>
              <a:t>for the new budget period.</a:t>
            </a:r>
          </a:p>
          <a:p>
            <a:r>
              <a:rPr lang="en-US" sz="2700" dirty="0" smtClean="0">
                <a:latin typeface="Bookman Old Style" pitchFamily="18" charset="0"/>
              </a:rPr>
              <a:t>When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departments need more money </a:t>
            </a:r>
            <a:r>
              <a:rPr lang="en-US" sz="2700" dirty="0" smtClean="0">
                <a:latin typeface="Bookman Old Style" pitchFamily="18" charset="0"/>
              </a:rPr>
              <a:t>than the previous budget, they have to </a:t>
            </a:r>
            <a:r>
              <a:rPr lang="en-US" sz="2700" b="1" dirty="0" smtClean="0">
                <a:solidFill>
                  <a:srgbClr val="7030A0"/>
                </a:solidFill>
                <a:latin typeface="Bookman Old Style" pitchFamily="18" charset="0"/>
              </a:rPr>
              <a:t>be able </a:t>
            </a:r>
            <a:r>
              <a:rPr lang="en-US" sz="2700" dirty="0" smtClean="0">
                <a:latin typeface="Bookman Old Style" pitchFamily="18" charset="0"/>
              </a:rPr>
              <a:t>to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justify the extra expenses</a:t>
            </a:r>
            <a:r>
              <a:rPr lang="en-US" sz="2600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en-US" sz="27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2600" b="1" dirty="0" smtClean="0">
                <a:latin typeface="Bookman Old Style" pitchFamily="18" charset="0"/>
              </a:rPr>
              <a:t>If a department does not use its budget currently</a:t>
            </a:r>
            <a:r>
              <a:rPr lang="en-US" sz="2700" dirty="0" smtClean="0">
                <a:latin typeface="Bookman Old Style" pitchFamily="18" charset="0"/>
              </a:rPr>
              <a:t>,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then the next period's budget will be reduced.</a:t>
            </a:r>
            <a:endParaRPr lang="en-US" sz="27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2700" dirty="0" smtClean="0">
                <a:latin typeface="Bookman Old Style" pitchFamily="18" charset="0"/>
              </a:rPr>
              <a:t>Often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leads to wasteful spending by employees </a:t>
            </a:r>
            <a:r>
              <a:rPr lang="en-US" sz="2700" dirty="0" smtClean="0">
                <a:latin typeface="Bookman Old Style" pitchFamily="18" charset="0"/>
              </a:rPr>
              <a:t>because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they do not want to lose their budget</a:t>
            </a:r>
            <a:r>
              <a:rPr lang="en-US" sz="26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Bookman Old Style" pitchFamily="18" charset="0"/>
              </a:rPr>
              <a:t>Advantages</a:t>
            </a:r>
            <a:r>
              <a:rPr lang="en-US" sz="3500" b="1" dirty="0">
                <a:solidFill>
                  <a:srgbClr val="002060"/>
                </a:solidFill>
                <a:latin typeface="Bookman Old Style" pitchFamily="18" charset="0"/>
              </a:rPr>
              <a:t>:</a:t>
            </a:r>
          </a:p>
          <a:p>
            <a:r>
              <a:rPr lang="en-US" sz="3500" dirty="0" smtClean="0">
                <a:latin typeface="Bookman Old Style" pitchFamily="18" charset="0"/>
              </a:rPr>
              <a:t>The </a:t>
            </a:r>
            <a:r>
              <a:rPr lang="en-US" sz="3500" dirty="0">
                <a:latin typeface="Bookman Old Style" pitchFamily="18" charset="0"/>
              </a:rPr>
              <a:t>budget is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stable</a:t>
            </a:r>
            <a:r>
              <a:rPr lang="en-US" sz="3500" dirty="0">
                <a:latin typeface="Bookman Old Style" pitchFamily="18" charset="0"/>
              </a:rPr>
              <a:t> and change is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gradua</a:t>
            </a:r>
            <a:r>
              <a:rPr lang="en-US" sz="3500" dirty="0">
                <a:solidFill>
                  <a:srgbClr val="7030A0"/>
                </a:solidFill>
                <a:latin typeface="Bookman Old Style" pitchFamily="18" charset="0"/>
              </a:rPr>
              <a:t>l</a:t>
            </a:r>
            <a:r>
              <a:rPr lang="en-US" sz="3500" dirty="0">
                <a:latin typeface="Bookman Old Style" pitchFamily="18" charset="0"/>
              </a:rPr>
              <a:t>.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Consistent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operation </a:t>
            </a:r>
            <a:r>
              <a:rPr lang="en-US" sz="3500" dirty="0">
                <a:latin typeface="Bookman Old Style" pitchFamily="18" charset="0"/>
              </a:rPr>
              <a:t>within departments </a:t>
            </a:r>
          </a:p>
          <a:p>
            <a:r>
              <a:rPr lang="en-US" sz="3500" dirty="0" smtClean="0">
                <a:latin typeface="Bookman Old Style" pitchFamily="18" charset="0"/>
              </a:rPr>
              <a:t>Relatively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simple to operate </a:t>
            </a:r>
            <a:r>
              <a:rPr lang="en-US" sz="3500" dirty="0">
                <a:latin typeface="Bookman Old Style" pitchFamily="18" charset="0"/>
              </a:rPr>
              <a:t>and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easy to understand</a:t>
            </a:r>
            <a:r>
              <a:rPr lang="en-US" sz="3500" dirty="0">
                <a:latin typeface="Bookman Old Style" pitchFamily="18" charset="0"/>
              </a:rPr>
              <a:t>.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Minimum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Conflicts </a:t>
            </a:r>
            <a:r>
              <a:rPr lang="en-US" sz="3500" dirty="0">
                <a:latin typeface="Bookman Old Style" pitchFamily="18" charset="0"/>
              </a:rPr>
              <a:t>if departments treated similarly.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Co-ordination</a:t>
            </a:r>
            <a:r>
              <a:rPr lang="en-US" sz="3500" dirty="0" smtClean="0">
                <a:latin typeface="Bookman Old Style" pitchFamily="18" charset="0"/>
              </a:rPr>
              <a:t> </a:t>
            </a:r>
            <a:r>
              <a:rPr lang="en-US" sz="3500" dirty="0">
                <a:latin typeface="Bookman Old Style" pitchFamily="18" charset="0"/>
              </a:rPr>
              <a:t>between budgets is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easier to achieve</a:t>
            </a:r>
            <a:r>
              <a:rPr lang="en-US" sz="3500" dirty="0">
                <a:latin typeface="Bookman Old Style" pitchFamily="18" charset="0"/>
              </a:rPr>
              <a:t>.</a:t>
            </a:r>
          </a:p>
          <a:p>
            <a:r>
              <a:rPr lang="en-US" sz="3500" dirty="0" smtClean="0">
                <a:latin typeface="Bookman Old Style" pitchFamily="18" charset="0"/>
              </a:rPr>
              <a:t>The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impact of change </a:t>
            </a:r>
            <a:r>
              <a:rPr lang="en-US" sz="3500" dirty="0">
                <a:latin typeface="Bookman Old Style" pitchFamily="18" charset="0"/>
              </a:rPr>
              <a:t>can be </a:t>
            </a:r>
            <a:r>
              <a:rPr lang="en-US" sz="3500" b="1" dirty="0">
                <a:solidFill>
                  <a:srgbClr val="7030A0"/>
                </a:solidFill>
                <a:latin typeface="Bookman Old Style" pitchFamily="18" charset="0"/>
              </a:rPr>
              <a:t>seen quickly</a:t>
            </a:r>
            <a:r>
              <a:rPr lang="en-US" sz="3500" b="1" dirty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35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Bookman Old Style" pitchFamily="18" charset="0"/>
              </a:rPr>
              <a:t>Disadvantages:</a:t>
            </a:r>
          </a:p>
          <a:p>
            <a:r>
              <a:rPr lang="en-US" sz="3500" dirty="0" smtClean="0">
                <a:latin typeface="Bookman Old Style" pitchFamily="18" charset="0"/>
              </a:rPr>
              <a:t>Assumes activities and </a:t>
            </a:r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methods of working will continue in the same way.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No incentive for developing new ideas</a:t>
            </a:r>
          </a:p>
          <a:p>
            <a:r>
              <a:rPr lang="en-US" sz="3500" dirty="0" smtClean="0">
                <a:latin typeface="Bookman Old Style" pitchFamily="18" charset="0"/>
              </a:rPr>
              <a:t>No incentives to </a:t>
            </a:r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reduce costs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Encourages spending up to the budget </a:t>
            </a:r>
            <a:r>
              <a:rPr lang="en-US" sz="3500" dirty="0" smtClean="0">
                <a:latin typeface="Bookman Old Style" pitchFamily="18" charset="0"/>
              </a:rPr>
              <a:t>so that the </a:t>
            </a:r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budget is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maintained next year</a:t>
            </a:r>
          </a:p>
          <a:p>
            <a:r>
              <a:rPr lang="en-US" sz="3500" dirty="0" smtClean="0">
                <a:latin typeface="Bookman Old Style" pitchFamily="18" charset="0"/>
              </a:rPr>
              <a:t>The </a:t>
            </a:r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budget may become out of date </a:t>
            </a:r>
            <a:r>
              <a:rPr lang="en-US" sz="3500" dirty="0" smtClean="0">
                <a:latin typeface="Bookman Old Style" pitchFamily="18" charset="0"/>
              </a:rPr>
              <a:t>and no longer relate to the level of activity</a:t>
            </a:r>
          </a:p>
          <a:p>
            <a:r>
              <a:rPr lang="en-US" sz="3500" dirty="0" smtClean="0">
                <a:latin typeface="Bookman Old Style" pitchFamily="18" charset="0"/>
              </a:rPr>
              <a:t>The </a:t>
            </a:r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priority for resources may have changed </a:t>
            </a:r>
            <a:r>
              <a:rPr lang="en-US" sz="3500" dirty="0" smtClean="0">
                <a:latin typeface="Bookman Old Style" pitchFamily="18" charset="0"/>
              </a:rPr>
              <a:t>since the budgets were set originally</a:t>
            </a:r>
          </a:p>
          <a:p>
            <a:r>
              <a:rPr lang="en-US" sz="3500" dirty="0" smtClean="0">
                <a:latin typeface="Bookman Old Style" pitchFamily="18" charset="0"/>
              </a:rPr>
              <a:t>There may be </a:t>
            </a:r>
            <a:r>
              <a:rPr lang="en-US" sz="3500" b="1" dirty="0" smtClean="0">
                <a:solidFill>
                  <a:srgbClr val="7030A0"/>
                </a:solidFill>
                <a:latin typeface="Bookman Old Style" pitchFamily="18" charset="0"/>
              </a:rPr>
              <a:t>budgetary slack </a:t>
            </a:r>
            <a:r>
              <a:rPr lang="en-US" sz="3500" dirty="0" smtClean="0">
                <a:latin typeface="Bookman Old Style" pitchFamily="18" charset="0"/>
              </a:rPr>
              <a:t>built into the budget, due to absence of revision.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D. Zero-Based </a:t>
            </a:r>
            <a:r>
              <a:rPr lang="en-US" sz="2800" b="1" dirty="0">
                <a:solidFill>
                  <a:srgbClr val="002060"/>
                </a:solidFill>
                <a:latin typeface="Bookman Old Style" pitchFamily="18" charset="0"/>
              </a:rPr>
              <a:t>Budgeting (ZBB)</a:t>
            </a:r>
          </a:p>
          <a:p>
            <a:r>
              <a:rPr lang="en-US" sz="2800" dirty="0" smtClean="0">
                <a:latin typeface="Bookman Old Style" pitchFamily="18" charset="0"/>
              </a:rPr>
              <a:t>This </a:t>
            </a:r>
            <a:r>
              <a:rPr lang="en-US" sz="2800" dirty="0">
                <a:latin typeface="Bookman Old Style" pitchFamily="18" charset="0"/>
              </a:rPr>
              <a:t>method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begins a new budget from zero</a:t>
            </a:r>
            <a:r>
              <a:rPr lang="en-US" sz="2600" dirty="0">
                <a:latin typeface="Bookman Old Style" pitchFamily="18" charset="0"/>
              </a:rPr>
              <a:t>, </a:t>
            </a:r>
            <a:r>
              <a:rPr lang="en-US" sz="2800" dirty="0">
                <a:latin typeface="Bookman Old Style" pitchFamily="18" charset="0"/>
              </a:rPr>
              <a:t>and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estimates every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expense </a:t>
            </a:r>
            <a:r>
              <a:rPr lang="en-US" sz="2800" dirty="0">
                <a:latin typeface="Bookman Old Style" pitchFamily="18" charset="0"/>
              </a:rPr>
              <a:t>that will incur during the course of business.</a:t>
            </a:r>
          </a:p>
          <a:p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Managers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are required to justify all budgeted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expenditures,</a:t>
            </a:r>
            <a:r>
              <a:rPr lang="en-US" sz="2800" dirty="0" smtClean="0">
                <a:latin typeface="Bookman Old Style" pitchFamily="18" charset="0"/>
              </a:rPr>
              <a:t> not </a:t>
            </a:r>
            <a:r>
              <a:rPr lang="en-US" sz="2800" dirty="0">
                <a:latin typeface="Bookman Old Style" pitchFamily="18" charset="0"/>
              </a:rPr>
              <a:t>just changes in the budget from the previous year.</a:t>
            </a:r>
          </a:p>
          <a:p>
            <a:r>
              <a:rPr lang="en-US" sz="2800" dirty="0" smtClean="0">
                <a:latin typeface="Bookman Old Style" pitchFamily="18" charset="0"/>
              </a:rPr>
              <a:t>The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starting point/ base line is zero </a:t>
            </a:r>
            <a:r>
              <a:rPr lang="en-US" sz="2800" dirty="0">
                <a:latin typeface="Bookman Old Style" pitchFamily="18" charset="0"/>
              </a:rPr>
              <a:t>rather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than last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year's budget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Utilizes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much more detail </a:t>
            </a:r>
            <a:r>
              <a:rPr lang="en-US" sz="2800" dirty="0">
                <a:latin typeface="Bookman Old Style" pitchFamily="18" charset="0"/>
              </a:rPr>
              <a:t>and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makes everyone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accountable for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their necessary expenses.</a:t>
            </a:r>
            <a:endParaRPr lang="en-US" sz="2800" b="1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sz="2800" dirty="0" smtClean="0">
                <a:latin typeface="Bookman Old Style" pitchFamily="18" charset="0"/>
              </a:rPr>
              <a:t>It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requires much more work </a:t>
            </a:r>
            <a:r>
              <a:rPr lang="en-US" sz="2800" dirty="0">
                <a:latin typeface="Bookman Old Style" pitchFamily="18" charset="0"/>
              </a:rPr>
              <a:t>and it is </a:t>
            </a:r>
            <a:r>
              <a:rPr lang="en-US" sz="2600" b="1" dirty="0">
                <a:solidFill>
                  <a:srgbClr val="7030A0"/>
                </a:solidFill>
                <a:latin typeface="Bookman Old Style" pitchFamily="18" charset="0"/>
              </a:rPr>
              <a:t>often unpopular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with employees</a:t>
            </a:r>
            <a:r>
              <a:rPr lang="en-US" sz="3000" b="1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en-US" b="1" dirty="0">
              <a:solidFill>
                <a:srgbClr val="7030A0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Advantages:</a:t>
            </a:r>
            <a:endParaRPr lang="en-US" b="1"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Efficient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allocation of resources</a:t>
            </a:r>
            <a:r>
              <a:rPr lang="en-US" dirty="0">
                <a:latin typeface="Bookman Old Style" pitchFamily="18" charset="0"/>
              </a:rPr>
              <a:t>, as it is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based on needs and benefits.</a:t>
            </a:r>
          </a:p>
          <a:p>
            <a:r>
              <a:rPr lang="en-US" dirty="0" smtClean="0">
                <a:latin typeface="Bookman Old Style" pitchFamily="18" charset="0"/>
              </a:rPr>
              <a:t>Drives </a:t>
            </a:r>
            <a:r>
              <a:rPr lang="en-US" dirty="0">
                <a:latin typeface="Bookman Old Style" pitchFamily="18" charset="0"/>
              </a:rPr>
              <a:t>managers to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find cost effective </a:t>
            </a:r>
            <a:r>
              <a:rPr lang="en-US" dirty="0">
                <a:latin typeface="Bookman Old Style" pitchFamily="18" charset="0"/>
              </a:rPr>
              <a:t>ways to improve operations.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Detects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inflated budgets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Useful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for service departments </a:t>
            </a:r>
            <a:r>
              <a:rPr lang="en-US" dirty="0">
                <a:latin typeface="Bookman Old Style" pitchFamily="18" charset="0"/>
              </a:rPr>
              <a:t>where the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output is difficult to identify.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Increases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staff motivation </a:t>
            </a:r>
            <a:r>
              <a:rPr lang="en-US" dirty="0">
                <a:latin typeface="Bookman Old Style" pitchFamily="18" charset="0"/>
              </a:rPr>
              <a:t>by providing greater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initiative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responsibility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in decision-making.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Increases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communication </a:t>
            </a:r>
            <a:r>
              <a:rPr lang="en-US" dirty="0">
                <a:solidFill>
                  <a:srgbClr val="00B0F0"/>
                </a:solidFill>
                <a:latin typeface="Bookman Old Style" pitchFamily="18" charset="0"/>
              </a:rPr>
              <a:t>and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coordination</a:t>
            </a:r>
            <a:r>
              <a:rPr lang="en-US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within the organization.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Identifies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and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eliminates wasteful </a:t>
            </a:r>
            <a:r>
              <a:rPr lang="en-US" dirty="0">
                <a:latin typeface="Bookman Old Style" pitchFamily="18" charset="0"/>
              </a:rPr>
              <a:t>and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obsolete operations.</a:t>
            </a:r>
          </a:p>
          <a:p>
            <a:r>
              <a:rPr lang="en-US" dirty="0" smtClean="0">
                <a:latin typeface="Bookman Old Style" pitchFamily="18" charset="0"/>
              </a:rPr>
              <a:t>Identifies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opportunities for outsourcing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Forces</a:t>
            </a: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cost centers </a:t>
            </a:r>
            <a:r>
              <a:rPr lang="en-US" dirty="0">
                <a:latin typeface="Bookman Old Style" pitchFamily="18" charset="0"/>
              </a:rPr>
              <a:t>to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identify their mission </a:t>
            </a:r>
            <a:r>
              <a:rPr lang="en-US" dirty="0">
                <a:latin typeface="Bookman Old Style" pitchFamily="18" charset="0"/>
              </a:rPr>
              <a:t>and their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relationship </a:t>
            </a:r>
            <a:r>
              <a:rPr lang="en-US" b="1" dirty="0" smtClean="0">
                <a:solidFill>
                  <a:srgbClr val="00B0F0"/>
                </a:solidFill>
                <a:latin typeface="Bookman Old Style" pitchFamily="18" charset="0"/>
              </a:rPr>
              <a:t>to overall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goals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Disadvantages :</a:t>
            </a:r>
            <a:endParaRPr lang="en-US" b="1"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3100" b="1" dirty="0" smtClean="0">
                <a:solidFill>
                  <a:srgbClr val="00B0F0"/>
                </a:solidFill>
                <a:latin typeface="Bookman Old Style" pitchFamily="18" charset="0"/>
              </a:rPr>
              <a:t>Difficult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to define decision units </a:t>
            </a:r>
            <a:r>
              <a:rPr lang="en-US" dirty="0">
                <a:latin typeface="Bookman Old Style" pitchFamily="18" charset="0"/>
              </a:rPr>
              <a:t>and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decision packages,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as it </a:t>
            </a:r>
            <a:r>
              <a:rPr lang="en-US" dirty="0">
                <a:latin typeface="Bookman Old Style" pitchFamily="18" charset="0"/>
              </a:rPr>
              <a:t>is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time-consuming</a:t>
            </a:r>
            <a:r>
              <a:rPr lang="en-US" dirty="0">
                <a:latin typeface="Bookman Old Style" pitchFamily="18" charset="0"/>
              </a:rPr>
              <a:t> and exhaustive.</a:t>
            </a:r>
          </a:p>
          <a:p>
            <a:r>
              <a:rPr lang="en-US" sz="3100" b="1" dirty="0" smtClean="0">
                <a:solidFill>
                  <a:srgbClr val="00B0F0"/>
                </a:solidFill>
                <a:latin typeface="Bookman Old Style" pitchFamily="18" charset="0"/>
              </a:rPr>
              <a:t>Forced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to justify every detail </a:t>
            </a:r>
            <a:r>
              <a:rPr lang="en-US" dirty="0">
                <a:latin typeface="Bookman Old Style" pitchFamily="18" charset="0"/>
              </a:rPr>
              <a:t>related to expenditure. </a:t>
            </a:r>
            <a:r>
              <a:rPr lang="en-US" dirty="0" smtClean="0">
                <a:latin typeface="Bookman Old Style" pitchFamily="18" charset="0"/>
              </a:rPr>
              <a:t>The research </a:t>
            </a:r>
            <a:r>
              <a:rPr lang="en-US" dirty="0">
                <a:latin typeface="Bookman Old Style" pitchFamily="18" charset="0"/>
              </a:rPr>
              <a:t>and development (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R&amp;D</a:t>
            </a:r>
            <a:r>
              <a:rPr lang="en-US" dirty="0">
                <a:latin typeface="Bookman Old Style" pitchFamily="18" charset="0"/>
              </a:rPr>
              <a:t>) department </a:t>
            </a:r>
            <a:r>
              <a:rPr lang="en-US" dirty="0" smtClean="0">
                <a:latin typeface="Bookman Old Style" pitchFamily="18" charset="0"/>
              </a:rPr>
              <a:t>is threatened </a:t>
            </a:r>
            <a:r>
              <a:rPr lang="en-US" dirty="0">
                <a:latin typeface="Bookman Old Style" pitchFamily="18" charset="0"/>
              </a:rPr>
              <a:t>whereas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the production department benefits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sz="3100" b="1" dirty="0" smtClean="0">
                <a:solidFill>
                  <a:srgbClr val="00B0F0"/>
                </a:solidFill>
                <a:latin typeface="Bookman Old Style" pitchFamily="18" charset="0"/>
              </a:rPr>
              <a:t>Necessary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to train managers</a:t>
            </a:r>
            <a:r>
              <a:rPr lang="en-US" dirty="0">
                <a:latin typeface="Bookman Old Style" pitchFamily="18" charset="0"/>
              </a:rPr>
              <a:t>. Difficult to administer </a:t>
            </a:r>
            <a:r>
              <a:rPr lang="en-US" dirty="0" smtClean="0">
                <a:latin typeface="Bookman Old Style" pitchFamily="18" charset="0"/>
              </a:rPr>
              <a:t>and communicate </a:t>
            </a:r>
            <a:r>
              <a:rPr lang="en-US" dirty="0">
                <a:latin typeface="Bookman Old Style" pitchFamily="18" charset="0"/>
              </a:rPr>
              <a:t>the budgeting because </a:t>
            </a:r>
            <a:r>
              <a:rPr lang="en-US" dirty="0" smtClean="0">
                <a:latin typeface="Bookman Old Style" pitchFamily="18" charset="0"/>
              </a:rPr>
              <a:t>more managers are involved </a:t>
            </a:r>
            <a:r>
              <a:rPr lang="en-US" dirty="0">
                <a:latin typeface="Bookman Old Style" pitchFamily="18" charset="0"/>
              </a:rPr>
              <a:t>in the process-it’s 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costly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In </a:t>
            </a:r>
            <a:r>
              <a:rPr lang="en-US" dirty="0">
                <a:latin typeface="Bookman Old Style" pitchFamily="18" charset="0"/>
              </a:rPr>
              <a:t>a large organization,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it’s difficult to understand </a:t>
            </a:r>
            <a:r>
              <a:rPr lang="en-US" sz="3100" b="1" dirty="0" smtClean="0">
                <a:solidFill>
                  <a:srgbClr val="00B0F0"/>
                </a:solidFill>
                <a:latin typeface="Bookman Old Style" pitchFamily="18" charset="0"/>
              </a:rPr>
              <a:t>huge volume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of information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sz="3100" b="1" dirty="0" smtClean="0">
                <a:solidFill>
                  <a:srgbClr val="00B0F0"/>
                </a:solidFill>
                <a:latin typeface="Bookman Old Style" pitchFamily="18" charset="0"/>
              </a:rPr>
              <a:t>Honesty</a:t>
            </a:r>
            <a:r>
              <a:rPr lang="en-US" sz="3100" dirty="0" smtClean="0">
                <a:latin typeface="Bookman Old Style" pitchFamily="18" charset="0"/>
              </a:rPr>
              <a:t> </a:t>
            </a:r>
            <a:r>
              <a:rPr lang="en-US" sz="3100" dirty="0">
                <a:latin typeface="Bookman Old Style" pitchFamily="18" charset="0"/>
              </a:rPr>
              <a:t>of the managers </a:t>
            </a:r>
            <a:r>
              <a:rPr lang="en-US" sz="3100" b="1" dirty="0">
                <a:solidFill>
                  <a:srgbClr val="00B0F0"/>
                </a:solidFill>
                <a:latin typeface="Bookman Old Style" pitchFamily="18" charset="0"/>
              </a:rPr>
              <a:t>must be reliable</a:t>
            </a:r>
            <a:r>
              <a:rPr lang="en-US" sz="3100" b="1" dirty="0">
                <a:latin typeface="Bookman Old Style" pitchFamily="18" charset="0"/>
              </a:rPr>
              <a:t> </a:t>
            </a:r>
            <a:r>
              <a:rPr lang="en-US" sz="3100" dirty="0">
                <a:latin typeface="Bookman Old Style" pitchFamily="18" charset="0"/>
              </a:rPr>
              <a:t>and uniform.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Summary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Four organs of government </a:t>
            </a:r>
            <a:r>
              <a:rPr lang="en-US" dirty="0" smtClean="0">
                <a:latin typeface="Bookman Old Style" pitchFamily="18" charset="0"/>
              </a:rPr>
              <a:t>exercise financial control in a parliamentary democracy: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The Legislature,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The Government (executive),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The Finance Ministry, and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The Audit Department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Audit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would be the 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most effective means of financial control </a:t>
            </a:r>
            <a:r>
              <a:rPr lang="en-US" dirty="0" smtClean="0">
                <a:latin typeface="Bookman Old Style" pitchFamily="18" charset="0"/>
              </a:rPr>
              <a:t>since it is an integral part of the parliamentary control of public finance.</a:t>
            </a:r>
          </a:p>
          <a:p>
            <a:r>
              <a:rPr lang="en-US" sz="3100" dirty="0" smtClean="0">
                <a:latin typeface="Bookman Old Style" pitchFamily="18" charset="0"/>
              </a:rPr>
              <a:t>Auditing is an 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external control </a:t>
            </a:r>
            <a:r>
              <a:rPr lang="en-US" sz="3100" dirty="0" smtClean="0">
                <a:latin typeface="Bookman Old Style" pitchFamily="18" charset="0"/>
              </a:rPr>
              <a:t>over 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administration</a:t>
            </a:r>
            <a:r>
              <a:rPr lang="en-US" sz="3100" dirty="0" smtClean="0">
                <a:latin typeface="Bookman Old Style" pitchFamily="18" charset="0"/>
              </a:rPr>
              <a:t>, which seeks accountability to the parliament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Generally, budget can be categorized as; </a:t>
            </a:r>
            <a:endParaRPr lang="en-US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revenue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budget, </a:t>
            </a:r>
            <a:endParaRPr lang="en-US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expenditure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</a:t>
            </a:r>
            <a:r>
              <a:rPr lang="en-US" dirty="0" smtClean="0">
                <a:latin typeface="Bookman Old Style" pitchFamily="18" charset="0"/>
              </a:rPr>
              <a:t>, </a:t>
            </a:r>
            <a:endParaRPr lang="en-US" dirty="0" smtClean="0"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recurrent/operating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budget </a:t>
            </a:r>
            <a:r>
              <a:rPr lang="en-US" sz="2900" dirty="0" smtClean="0">
                <a:latin typeface="Bookman Old Style" pitchFamily="18" charset="0"/>
              </a:rPr>
              <a:t>and </a:t>
            </a:r>
            <a:endParaRPr lang="en-US" sz="2900" dirty="0" smtClean="0"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capital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budget</a:t>
            </a:r>
            <a:r>
              <a:rPr lang="en-US" sz="2900" dirty="0" smtClean="0">
                <a:latin typeface="Bookman Old Styl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B050"/>
                </a:solidFill>
                <a:latin typeface="Bookman Old Style" pitchFamily="18" charset="0"/>
              </a:rPr>
              <a:t>Budgeting Process in Ethiopia</a:t>
            </a:r>
            <a:br>
              <a:rPr lang="en-US" sz="3100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sz="3800" dirty="0" smtClean="0">
                <a:latin typeface="Bookman Old Style" pitchFamily="18" charset="0"/>
              </a:rPr>
              <a:t>The </a:t>
            </a:r>
            <a:r>
              <a:rPr lang="en-US" sz="3800" b="1" dirty="0" smtClean="0">
                <a:solidFill>
                  <a:srgbClr val="002060"/>
                </a:solidFill>
                <a:latin typeface="Bookman Old Style" pitchFamily="18" charset="0"/>
              </a:rPr>
              <a:t>allocation of scarce resources through the medium of budget </a:t>
            </a:r>
            <a:r>
              <a:rPr lang="en-US" sz="3800" dirty="0" smtClean="0">
                <a:latin typeface="Bookman Old Style" pitchFamily="18" charset="0"/>
              </a:rPr>
              <a:t>is believed to have </a:t>
            </a:r>
            <a:r>
              <a:rPr lang="en-US" sz="3800" b="1" dirty="0" smtClean="0">
                <a:solidFill>
                  <a:srgbClr val="002060"/>
                </a:solidFill>
                <a:latin typeface="Bookman Old Style" pitchFamily="18" charset="0"/>
              </a:rPr>
              <a:t>begun</a:t>
            </a:r>
            <a:r>
              <a:rPr lang="en-US" sz="3800" dirty="0" smtClean="0">
                <a:latin typeface="Bookman Old Style" pitchFamily="18" charset="0"/>
              </a:rPr>
              <a:t> to be conceptualized in Ethiopia in </a:t>
            </a:r>
            <a:r>
              <a:rPr lang="en-US" sz="3800" b="1" dirty="0" smtClean="0">
                <a:solidFill>
                  <a:srgbClr val="002060"/>
                </a:solidFill>
                <a:latin typeface="Bookman Old Style" pitchFamily="18" charset="0"/>
              </a:rPr>
              <a:t>1944</a:t>
            </a:r>
            <a:r>
              <a:rPr lang="en-US" sz="3800" dirty="0" smtClean="0">
                <a:latin typeface="Bookman Old Style" pitchFamily="18" charset="0"/>
              </a:rPr>
              <a:t>.</a:t>
            </a:r>
          </a:p>
          <a:p>
            <a:r>
              <a:rPr lang="en-US" sz="3800" dirty="0" smtClean="0">
                <a:latin typeface="Bookman Old Style" pitchFamily="18" charset="0"/>
              </a:rPr>
              <a:t>In the Ethiopian budgetary process, there are </a:t>
            </a:r>
            <a:r>
              <a:rPr lang="en-US" sz="3800" b="1" dirty="0" smtClean="0">
                <a:solidFill>
                  <a:srgbClr val="002060"/>
                </a:solidFill>
                <a:latin typeface="Bookman Old Style" pitchFamily="18" charset="0"/>
              </a:rPr>
              <a:t>two competing processes:</a:t>
            </a:r>
            <a:r>
              <a:rPr lang="en-US" sz="38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endParaRPr lang="en-US" sz="3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political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smtClean="0">
                <a:latin typeface="Bookman Old Style" pitchFamily="18" charset="0"/>
              </a:rPr>
              <a:t>and </a:t>
            </a:r>
            <a:endParaRPr lang="en-US" sz="34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administrativ</a:t>
            </a:r>
            <a:r>
              <a:rPr lang="en-US" sz="3400" dirty="0" smtClean="0">
                <a:solidFill>
                  <a:srgbClr val="7030A0"/>
                </a:solidFill>
                <a:latin typeface="Bookman Old Style" pitchFamily="18" charset="0"/>
              </a:rPr>
              <a:t>e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Public budgeting is both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political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administrative tool 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for planning, coordinating,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and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 controlling the effective utilization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equitable allocations of resources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As political instrument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r>
              <a:rPr lang="en-US" dirty="0" smtClean="0">
                <a:latin typeface="Bookman Old Style" pitchFamily="18" charset="0"/>
              </a:rPr>
              <a:t> Politics about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who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won</a:t>
            </a:r>
            <a:r>
              <a:rPr lang="en-US" dirty="0" smtClean="0">
                <a:latin typeface="Bookman Old Style" pitchFamily="18" charset="0"/>
              </a:rPr>
              <a:t> or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lost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what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;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when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how</a:t>
            </a:r>
          </a:p>
          <a:p>
            <a:r>
              <a:rPr lang="en-US" dirty="0" smtClean="0">
                <a:latin typeface="Bookman Old Style" pitchFamily="18" charset="0"/>
              </a:rPr>
              <a:t>Shows which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policies</a:t>
            </a:r>
            <a:r>
              <a:rPr lang="en-US" dirty="0" smtClean="0">
                <a:latin typeface="Bookman Old Style" pitchFamily="18" charset="0"/>
              </a:rPr>
              <a:t> are currently in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ascendancy/ dominance</a:t>
            </a:r>
          </a:p>
          <a:p>
            <a:r>
              <a:rPr lang="en-US" dirty="0" smtClean="0">
                <a:latin typeface="Bookman Old Style" pitchFamily="18" charset="0"/>
              </a:rPr>
              <a:t>Involves in the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allocation</a:t>
            </a:r>
            <a:r>
              <a:rPr lang="en-US" dirty="0" smtClean="0">
                <a:latin typeface="Bookman Old Style" pitchFamily="18" charset="0"/>
              </a:rPr>
              <a:t> of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scarce resources among competing interest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As Administrative/management instrument</a:t>
            </a:r>
          </a:p>
          <a:p>
            <a:r>
              <a:rPr lang="en-US" sz="2700" b="1" dirty="0" smtClean="0">
                <a:solidFill>
                  <a:srgbClr val="002060"/>
                </a:solidFill>
                <a:latin typeface="Bookman Old Style" pitchFamily="18" charset="0"/>
              </a:rPr>
              <a:t>Presents a meaningful plan </a:t>
            </a:r>
            <a:r>
              <a:rPr lang="en-US" sz="2700" dirty="0" smtClean="0">
                <a:latin typeface="Bookman Old Style" pitchFamily="18" charset="0"/>
              </a:rPr>
              <a:t>showing both </a:t>
            </a:r>
            <a:endParaRPr lang="en-US" sz="2700" dirty="0" smtClean="0"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ends </a:t>
            </a: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and </a:t>
            </a:r>
            <a:endParaRPr lang="en-US" sz="28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means</a:t>
            </a:r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en-US" sz="2700" dirty="0" smtClean="0">
                <a:latin typeface="Bookman Old Style" pitchFamily="18" charset="0"/>
              </a:rPr>
              <a:t> </a:t>
            </a:r>
            <a:r>
              <a:rPr lang="en-US" sz="2700" dirty="0" smtClean="0">
                <a:latin typeface="Bookman Old Style" pitchFamily="18" charset="0"/>
              </a:rPr>
              <a:t>  </a:t>
            </a:r>
            <a:r>
              <a:rPr lang="en-US" sz="2700" dirty="0" smtClean="0">
                <a:latin typeface="Bookman Old Style" pitchFamily="18" charset="0"/>
              </a:rPr>
              <a:t>so </a:t>
            </a:r>
            <a:r>
              <a:rPr lang="en-US" sz="2700" dirty="0" smtClean="0">
                <a:latin typeface="Bookman Old Style" pitchFamily="18" charset="0"/>
              </a:rPr>
              <a:t>that it can also be used as a control device.</a:t>
            </a:r>
          </a:p>
          <a:p>
            <a:r>
              <a:rPr lang="en-US" sz="2700" dirty="0" smtClean="0">
                <a:latin typeface="Bookman Old Style" pitchFamily="18" charset="0"/>
              </a:rPr>
              <a:t>Uses as one of its </a:t>
            </a:r>
            <a:r>
              <a:rPr lang="en-US" sz="2600" b="1" dirty="0" smtClean="0">
                <a:solidFill>
                  <a:srgbClr val="002060"/>
                </a:solidFill>
                <a:latin typeface="Bookman Old Style" pitchFamily="18" charset="0"/>
              </a:rPr>
              <a:t>major functions</a:t>
            </a:r>
            <a:r>
              <a:rPr lang="en-US" sz="2700" dirty="0" smtClean="0">
                <a:latin typeface="Bookman Old Style" pitchFamily="18" charset="0"/>
              </a:rPr>
              <a:t>; the  presentation of a </a:t>
            </a:r>
            <a:r>
              <a:rPr lang="en-US" sz="2600" b="1" dirty="0" smtClean="0">
                <a:solidFill>
                  <a:srgbClr val="7030A0"/>
                </a:solidFill>
                <a:latin typeface="Bookman Old Style" pitchFamily="18" charset="0"/>
              </a:rPr>
              <a:t>plan for government action</a:t>
            </a:r>
            <a:r>
              <a:rPr lang="en-US" sz="2700" dirty="0" smtClean="0">
                <a:latin typeface="Bookman Old Style" pitchFamily="18" charset="0"/>
              </a:rPr>
              <a:t>.</a:t>
            </a:r>
          </a:p>
          <a:p>
            <a:r>
              <a:rPr lang="en-US" sz="2700" b="1" dirty="0" smtClean="0">
                <a:solidFill>
                  <a:srgbClr val="7030A0"/>
                </a:solidFill>
                <a:latin typeface="Bookman Old Style" pitchFamily="18" charset="0"/>
              </a:rPr>
              <a:t>Establishes </a:t>
            </a:r>
            <a:endParaRPr lang="en-US" sz="27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cost </a:t>
            </a: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of programs and </a:t>
            </a:r>
            <a:endParaRPr lang="en-US" sz="28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the </a:t>
            </a: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</a:rPr>
              <a:t>criteria </a:t>
            </a:r>
            <a:endParaRPr lang="en-US" sz="28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2700" dirty="0" smtClean="0">
                <a:latin typeface="Bookman Old Style" pitchFamily="18" charset="0"/>
              </a:rPr>
              <a:t> </a:t>
            </a:r>
            <a:r>
              <a:rPr lang="en-US" sz="2700" dirty="0" smtClean="0">
                <a:latin typeface="Bookman Old Style" pitchFamily="18" charset="0"/>
              </a:rPr>
              <a:t>   </a:t>
            </a:r>
            <a:r>
              <a:rPr lang="en-US" sz="2700" dirty="0" smtClean="0">
                <a:latin typeface="Bookman Old Style" pitchFamily="18" charset="0"/>
              </a:rPr>
              <a:t>by </a:t>
            </a:r>
            <a:r>
              <a:rPr lang="en-US" sz="2700" dirty="0" smtClean="0">
                <a:latin typeface="Bookman Old Style" pitchFamily="18" charset="0"/>
              </a:rPr>
              <a:t>which these programs are evaluated for </a:t>
            </a:r>
            <a:r>
              <a:rPr lang="en-US" sz="2700" b="1" dirty="0" smtClean="0">
                <a:latin typeface="Bookman Old Style" pitchFamily="18" charset="0"/>
              </a:rPr>
              <a:t>efficiency</a:t>
            </a:r>
            <a:r>
              <a:rPr lang="en-US" sz="2700" dirty="0" smtClean="0">
                <a:latin typeface="Bookman Old Style" pitchFamily="18" charset="0"/>
              </a:rPr>
              <a:t> and </a:t>
            </a:r>
            <a:r>
              <a:rPr lang="en-US" sz="2700" b="1" dirty="0" smtClean="0">
                <a:latin typeface="Bookman Old Style" pitchFamily="18" charset="0"/>
              </a:rPr>
              <a:t>effectiveness</a:t>
            </a:r>
            <a:r>
              <a:rPr lang="en-US" sz="2700" dirty="0" smtClean="0">
                <a:latin typeface="Bookman Old Style" pitchFamily="18" charset="0"/>
              </a:rPr>
              <a:t>.</a:t>
            </a:r>
          </a:p>
          <a:p>
            <a:r>
              <a:rPr lang="en-US" sz="2700" dirty="0" smtClean="0">
                <a:latin typeface="Bookman Old Style" pitchFamily="18" charset="0"/>
              </a:rPr>
              <a:t>The Ethiopian </a:t>
            </a:r>
            <a:r>
              <a:rPr lang="en-US" sz="2700" b="1" dirty="0" smtClean="0">
                <a:solidFill>
                  <a:srgbClr val="002060"/>
                </a:solidFill>
                <a:latin typeface="Bookman Old Style" pitchFamily="18" charset="0"/>
              </a:rPr>
              <a:t>fiscal</a:t>
            </a:r>
            <a:r>
              <a:rPr lang="en-US" sz="2700" dirty="0" smtClean="0">
                <a:latin typeface="Bookman Old Style" pitchFamily="18" charset="0"/>
              </a:rPr>
              <a:t> or </a:t>
            </a:r>
            <a:r>
              <a:rPr lang="en-US" sz="2700" b="1" dirty="0" smtClean="0">
                <a:solidFill>
                  <a:srgbClr val="002060"/>
                </a:solidFill>
                <a:latin typeface="Bookman Old Style" pitchFamily="18" charset="0"/>
              </a:rPr>
              <a:t>budget year </a:t>
            </a:r>
            <a:r>
              <a:rPr lang="en-US" sz="2700" dirty="0" smtClean="0">
                <a:latin typeface="Bookman Old Style" pitchFamily="18" charset="0"/>
              </a:rPr>
              <a:t>and </a:t>
            </a:r>
            <a:r>
              <a:rPr lang="en-US" sz="2700" b="1" dirty="0" smtClean="0">
                <a:solidFill>
                  <a:srgbClr val="002060"/>
                </a:solidFill>
                <a:latin typeface="Bookman Old Style" pitchFamily="18" charset="0"/>
              </a:rPr>
              <a:t>the budget cycle</a:t>
            </a:r>
            <a:r>
              <a:rPr lang="en-US" sz="2700" dirty="0" smtClean="0">
                <a:latin typeface="Bookman Old Style" pitchFamily="18" charset="0"/>
              </a:rPr>
              <a:t> </a:t>
            </a:r>
            <a:r>
              <a:rPr lang="en-US" sz="2700" dirty="0" smtClean="0">
                <a:latin typeface="Bookman Old Style" pitchFamily="18" charset="0"/>
              </a:rPr>
              <a:t>runs</a:t>
            </a:r>
          </a:p>
          <a:p>
            <a:pPr lvl="1">
              <a:buFont typeface="Wingdings" pitchFamily="2" charset="2"/>
              <a:buChar char="ü"/>
            </a:pP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from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July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7</a:t>
            </a:r>
            <a:r>
              <a:rPr lang="en-US" dirty="0" smtClean="0">
                <a:latin typeface="Bookman Old Style" pitchFamily="18" charset="0"/>
              </a:rPr>
              <a:t> of one year to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July 6</a:t>
            </a:r>
            <a:r>
              <a:rPr lang="en-US" dirty="0" smtClean="0">
                <a:latin typeface="Bookman Old Style" pitchFamily="18" charset="0"/>
              </a:rPr>
              <a:t> of the following year.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Financial administration</a:t>
            </a:r>
          </a:p>
          <a:p>
            <a:r>
              <a:rPr lang="en-US" dirty="0" smtClean="0">
                <a:latin typeface="Bookman Old Style" pitchFamily="18" charset="0"/>
              </a:rPr>
              <a:t>A standard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budgeting process </a:t>
            </a:r>
            <a:r>
              <a:rPr lang="en-US" dirty="0" smtClean="0">
                <a:latin typeface="Bookman Old Style" pitchFamily="18" charset="0"/>
              </a:rPr>
              <a:t>has the following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major steps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Call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Preparation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Review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Hearing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Approval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Allocation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Execution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Auditing and Reporting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1. Budget Call</a:t>
            </a:r>
          </a:p>
          <a:p>
            <a:r>
              <a:rPr lang="en-US" dirty="0" smtClean="0">
                <a:latin typeface="Bookman Old Style" pitchFamily="18" charset="0"/>
              </a:rPr>
              <a:t>Every year,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at least three months before the end of the fiscal year </a:t>
            </a:r>
            <a:r>
              <a:rPr lang="en-US" dirty="0" smtClean="0">
                <a:latin typeface="Bookman Old Style" pitchFamily="18" charset="0"/>
              </a:rPr>
              <a:t>the Ministry of Finance and Economic Development </a:t>
            </a:r>
            <a:r>
              <a:rPr lang="en-US" b="1" dirty="0" smtClean="0">
                <a:latin typeface="Bookman Old Style" pitchFamily="18" charset="0"/>
              </a:rPr>
              <a:t>(MoFED)</a:t>
            </a:r>
            <a:r>
              <a:rPr lang="en-US" dirty="0" smtClean="0">
                <a:latin typeface="Bookman Old Style" pitchFamily="18" charset="0"/>
              </a:rPr>
              <a:t>issues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annual call letter for recurrent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capital budgets </a:t>
            </a:r>
            <a:r>
              <a:rPr lang="en-US" dirty="0" smtClean="0">
                <a:latin typeface="Bookman Old Style" pitchFamily="18" charset="0"/>
              </a:rPr>
              <a:t>to different institutions.</a:t>
            </a:r>
          </a:p>
          <a:p>
            <a:r>
              <a:rPr lang="en-US" dirty="0" smtClean="0">
                <a:latin typeface="Bookman Old Style" pitchFamily="18" charset="0"/>
              </a:rPr>
              <a:t> At </a:t>
            </a:r>
            <a:r>
              <a:rPr lang="en-US" b="1" dirty="0" smtClean="0">
                <a:latin typeface="Bookman Old Style" pitchFamily="18" charset="0"/>
              </a:rPr>
              <a:t>regional levels</a:t>
            </a:r>
            <a:r>
              <a:rPr lang="en-US" dirty="0" smtClean="0">
                <a:latin typeface="Bookman Old Style" pitchFamily="18" charset="0"/>
              </a:rPr>
              <a:t>, the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Finance Bureaus issue </a:t>
            </a: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 call letters </a:t>
            </a:r>
            <a:r>
              <a:rPr lang="en-US" dirty="0" smtClean="0">
                <a:latin typeface="Bookman Old Style" pitchFamily="18" charset="0"/>
              </a:rPr>
              <a:t>to different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public bodies </a:t>
            </a:r>
            <a:r>
              <a:rPr lang="en-US" dirty="0" smtClean="0">
                <a:latin typeface="Bookman Old Style" pitchFamily="18" charset="0"/>
              </a:rPr>
              <a:t>in their respective regions.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The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existing economic conditions of the country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the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priority areas</a:t>
            </a:r>
            <a:r>
              <a:rPr lang="en-US" sz="2800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tentative budget ceiling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the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prescribed formats to be used</a:t>
            </a:r>
            <a:r>
              <a:rPr lang="en-US" dirty="0" smtClean="0">
                <a:latin typeface="Bookman Old Style" pitchFamily="18" charset="0"/>
              </a:rPr>
              <a:t> are stated and/or enclosed with the call letter.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  <a:t>Chapter Outline </a:t>
            </a:r>
            <a:endParaRPr lang="en-US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Introduction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Definition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of budget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Types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of Budgeting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Merits</a:t>
            </a:r>
            <a:endParaRPr lang="en-US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Demerits</a:t>
            </a:r>
            <a:endParaRPr lang="en-US" b="1"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Budgeting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Process in Ethiopia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year/ fiscal year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cycle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Budget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process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2. Budget Preparation</a:t>
            </a:r>
          </a:p>
          <a:p>
            <a:r>
              <a:rPr lang="en-US" dirty="0" smtClean="0">
                <a:latin typeface="Bookman Old Style" pitchFamily="18" charset="0"/>
              </a:rPr>
              <a:t> Budget preparation is done by different sections of the organizations.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t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he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Administration and Finance Department prepares the recurrent budget </a:t>
            </a:r>
            <a:r>
              <a:rPr lang="en-US" dirty="0" smtClean="0">
                <a:latin typeface="Bookman Old Style" pitchFamily="18" charset="0"/>
              </a:rPr>
              <a:t>while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the Department for Plan and Project prepares the capital budget.</a:t>
            </a:r>
          </a:p>
          <a:p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draft budget </a:t>
            </a:r>
            <a:r>
              <a:rPr lang="en-US" dirty="0" smtClean="0">
                <a:latin typeface="Bookman Old Style" pitchFamily="18" charset="0"/>
              </a:rPr>
              <a:t>of the institution is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discussed and reviewed by top management </a:t>
            </a:r>
            <a:r>
              <a:rPr lang="en-US" dirty="0" smtClean="0">
                <a:latin typeface="Bookman Old Style" pitchFamily="18" charset="0"/>
              </a:rPr>
              <a:t>of the respective organization.</a:t>
            </a:r>
          </a:p>
          <a:p>
            <a:r>
              <a:rPr lang="en-US" dirty="0" smtClean="0">
                <a:latin typeface="Bookman Old Style" pitchFamily="18" charset="0"/>
              </a:rPr>
              <a:t>Finally, the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proposal that won the support of the officials</a:t>
            </a:r>
            <a:r>
              <a:rPr lang="en-US" dirty="0" smtClean="0">
                <a:latin typeface="Bookman Old Style" pitchFamily="18" charset="0"/>
              </a:rPr>
              <a:t> is prepared being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broken down </a:t>
            </a:r>
            <a:r>
              <a:rPr lang="en-US" dirty="0" smtClean="0">
                <a:latin typeface="Bookman Old Style" pitchFamily="18" charset="0"/>
              </a:rPr>
              <a:t>into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programs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subprograms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expenditure items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….</a:t>
            </a:r>
            <a:r>
              <a:rPr lang="en-US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cntd</a:t>
            </a:r>
            <a:endParaRPr lang="en-US" sz="2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2600" dirty="0" smtClean="0">
                <a:latin typeface="Bookman Old Style" pitchFamily="18" charset="0"/>
              </a:rPr>
              <a:t>The </a:t>
            </a:r>
            <a:r>
              <a:rPr lang="en-US" sz="2600" b="1" dirty="0" smtClean="0">
                <a:latin typeface="Bookman Old Style" pitchFamily="18" charset="0"/>
              </a:rPr>
              <a:t>budget proposal </a:t>
            </a:r>
            <a:r>
              <a:rPr lang="en-US" sz="2600" dirty="0" smtClean="0">
                <a:latin typeface="Bookman Old Style" pitchFamily="18" charset="0"/>
              </a:rPr>
              <a:t>that is </a:t>
            </a:r>
            <a:r>
              <a:rPr lang="en-US" sz="2600" b="1" dirty="0" smtClean="0">
                <a:latin typeface="Bookman Old Style" pitchFamily="18" charset="0"/>
              </a:rPr>
              <a:t>revised</a:t>
            </a:r>
            <a:r>
              <a:rPr lang="en-US" sz="2600" dirty="0" smtClean="0">
                <a:latin typeface="Bookman Old Style" pitchFamily="18" charset="0"/>
              </a:rPr>
              <a:t> and </a:t>
            </a:r>
            <a:r>
              <a:rPr lang="en-US" sz="2600" b="1" dirty="0" smtClean="0">
                <a:latin typeface="Bookman Old Style" pitchFamily="18" charset="0"/>
              </a:rPr>
              <a:t>accepted</a:t>
            </a:r>
            <a:r>
              <a:rPr lang="en-US" sz="2600" dirty="0" smtClean="0">
                <a:latin typeface="Bookman Old Style" pitchFamily="18" charset="0"/>
              </a:rPr>
              <a:t> by the </a:t>
            </a:r>
            <a:r>
              <a:rPr lang="en-US" sz="2600" b="1" dirty="0" smtClean="0">
                <a:latin typeface="Bookman Old Style" pitchFamily="18" charset="0"/>
              </a:rPr>
              <a:t>senior officials</a:t>
            </a:r>
            <a:r>
              <a:rPr lang="en-US" sz="2600" dirty="0" smtClean="0">
                <a:latin typeface="Bookman Old Style" pitchFamily="18" charset="0"/>
              </a:rPr>
              <a:t> is, </a:t>
            </a:r>
            <a:r>
              <a:rPr lang="en-US" sz="2600" b="1" dirty="0" smtClean="0">
                <a:latin typeface="Bookman Old Style" pitchFamily="18" charset="0"/>
              </a:rPr>
              <a:t>sent </a:t>
            </a:r>
            <a:r>
              <a:rPr lang="en-US" sz="2600" dirty="0" smtClean="0">
                <a:latin typeface="Bookman Old Style" pitchFamily="18" charset="0"/>
              </a:rPr>
              <a:t>to the respective</a:t>
            </a:r>
            <a:r>
              <a:rPr lang="en-US" sz="2600" b="1" dirty="0" smtClean="0">
                <a:latin typeface="Bookman Old Style" pitchFamily="18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Bookman Old Style" pitchFamily="18" charset="0"/>
              </a:rPr>
              <a:t>Finance Bureau or Ministry of Finance and Economic Development.</a:t>
            </a:r>
          </a:p>
          <a:p>
            <a:r>
              <a:rPr lang="en-US" sz="2600" dirty="0" smtClean="0">
                <a:latin typeface="Bookman Old Style" pitchFamily="18" charset="0"/>
              </a:rPr>
              <a:t>This budget </a:t>
            </a:r>
            <a:r>
              <a:rPr lang="en-US" sz="2600" b="1" dirty="0" smtClean="0">
                <a:latin typeface="Bookman Old Style" pitchFamily="18" charset="0"/>
              </a:rPr>
              <a:t>proposal</a:t>
            </a:r>
            <a:r>
              <a:rPr lang="en-US" sz="2600" dirty="0" smtClean="0">
                <a:latin typeface="Bookman Old Style" pitchFamily="18" charset="0"/>
              </a:rPr>
              <a:t> </a:t>
            </a:r>
            <a:r>
              <a:rPr lang="en-US" sz="2600" b="1" dirty="0" smtClean="0">
                <a:latin typeface="Bookman Old Style" pitchFamily="18" charset="0"/>
              </a:rPr>
              <a:t>must</a:t>
            </a:r>
            <a:r>
              <a:rPr lang="en-US" sz="2600" dirty="0" smtClean="0">
                <a:latin typeface="Bookman Old Style" pitchFamily="18" charset="0"/>
              </a:rPr>
              <a:t> be substantiated and </a:t>
            </a:r>
            <a:r>
              <a:rPr lang="en-US" sz="2600" b="1" dirty="0" smtClean="0">
                <a:latin typeface="Bookman Old Style" pitchFamily="18" charset="0"/>
              </a:rPr>
              <a:t>supported by relevant documents</a:t>
            </a:r>
            <a:r>
              <a:rPr lang="en-US" sz="2600" dirty="0" smtClean="0">
                <a:latin typeface="Bookman Old Style" pitchFamily="18" charset="0"/>
              </a:rPr>
              <a:t>; if the proposal shows variations from budget ceiling, explanation for the variation needs to be given.</a:t>
            </a:r>
          </a:p>
          <a:p>
            <a:pPr>
              <a:buNone/>
            </a:pPr>
            <a:endParaRPr lang="en-US" sz="12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Bookman Old Style" pitchFamily="18" charset="0"/>
              </a:rPr>
              <a:t>. Budget Hearing</a:t>
            </a:r>
          </a:p>
          <a:p>
            <a:r>
              <a:rPr lang="en-US" sz="2500" dirty="0" smtClean="0">
                <a:latin typeface="Bookman Old Style" pitchFamily="18" charset="0"/>
              </a:rPr>
              <a:t>The </a:t>
            </a:r>
            <a:r>
              <a:rPr lang="en-US" sz="2500" b="1" dirty="0" smtClean="0">
                <a:latin typeface="Bookman Old Style" pitchFamily="18" charset="0"/>
              </a:rPr>
              <a:t>proposal </a:t>
            </a:r>
            <a:r>
              <a:rPr lang="en-US" sz="2500" dirty="0" smtClean="0">
                <a:latin typeface="Bookman Old Style" pitchFamily="18" charset="0"/>
              </a:rPr>
              <a:t>shall be </a:t>
            </a:r>
            <a:r>
              <a:rPr lang="en-US" sz="2500" b="1" dirty="0" smtClean="0">
                <a:solidFill>
                  <a:srgbClr val="002060"/>
                </a:solidFill>
                <a:latin typeface="Bookman Old Style" pitchFamily="18" charset="0"/>
              </a:rPr>
              <a:t>presented to the Budget Hearing Committee</a:t>
            </a:r>
            <a:r>
              <a:rPr lang="en-US" sz="2500" b="1" dirty="0" smtClean="0">
                <a:latin typeface="Bookman Old Style" pitchFamily="18" charset="0"/>
              </a:rPr>
              <a:t> </a:t>
            </a:r>
            <a:r>
              <a:rPr lang="en-US" sz="2500" dirty="0" smtClean="0">
                <a:latin typeface="Bookman Old Style" pitchFamily="18" charset="0"/>
              </a:rPr>
              <a:t>where they will be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subjected to discussion </a:t>
            </a:r>
            <a:r>
              <a:rPr lang="en-US" sz="2500" dirty="0" smtClean="0">
                <a:latin typeface="Bookman Old Style" pitchFamily="18" charset="0"/>
              </a:rPr>
              <a:t>and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negotiations</a:t>
            </a:r>
            <a:r>
              <a:rPr lang="en-US" sz="2500" dirty="0" smtClean="0">
                <a:latin typeface="Bookman Old Style" pitchFamily="18" charset="0"/>
              </a:rPr>
              <a:t> in the presence of officials of the budget proposing body.</a:t>
            </a:r>
          </a:p>
          <a:p>
            <a:r>
              <a:rPr lang="en-US" sz="2500" dirty="0" smtClean="0">
                <a:latin typeface="Bookman Old Style" pitchFamily="18" charset="0"/>
              </a:rPr>
              <a:t>The </a:t>
            </a:r>
            <a:r>
              <a:rPr lang="en-US" sz="2500" b="1" dirty="0" smtClean="0">
                <a:latin typeface="Bookman Old Style" pitchFamily="18" charset="0"/>
              </a:rPr>
              <a:t>officials </a:t>
            </a:r>
            <a:r>
              <a:rPr lang="en-US" sz="2500" dirty="0" smtClean="0">
                <a:latin typeface="Bookman Old Style" pitchFamily="18" charset="0"/>
              </a:rPr>
              <a:t>then</a:t>
            </a:r>
            <a:r>
              <a:rPr lang="en-US" sz="2500" b="1" dirty="0" smtClean="0">
                <a:latin typeface="Bookman Old Style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defend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their budget before the Committee.</a:t>
            </a:r>
            <a:endParaRPr lang="en-US" sz="2500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106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4.Budget Approval</a:t>
            </a:r>
          </a:p>
          <a:p>
            <a:r>
              <a:rPr lang="en-US" dirty="0" smtClean="0">
                <a:latin typeface="Bookman Old Style" pitchFamily="18" charset="0"/>
              </a:rPr>
              <a:t>Budget </a:t>
            </a:r>
            <a:r>
              <a:rPr lang="en-US" sz="3100" b="1" dirty="0" smtClean="0">
                <a:solidFill>
                  <a:srgbClr val="002060"/>
                </a:solidFill>
                <a:latin typeface="Bookman Old Style" pitchFamily="18" charset="0"/>
              </a:rPr>
              <a:t>proposals of the concerned units </a:t>
            </a:r>
            <a:r>
              <a:rPr lang="en-US" sz="3100" dirty="0" smtClean="0">
                <a:latin typeface="Bookman Old Style" pitchFamily="18" charset="0"/>
              </a:rPr>
              <a:t>are 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compiled into one budget document</a:t>
            </a:r>
            <a:r>
              <a:rPr lang="en-US" b="1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Then the compiled budget 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proposal is submitted to the Council of Ministers for review and discussion.</a:t>
            </a:r>
            <a:endParaRPr lang="en-US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After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 possible </a:t>
            </a: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recommendations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Council of Ministers will forward the budget document to the Council of People's Representatives for approval.</a:t>
            </a:r>
            <a:endParaRPr lang="en-US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Finally,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the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Council of People's Representatives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approve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it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by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July 6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notify all public bodies by July.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If the approval is delayed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, the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previous year budget will be used on a monthly basis until the Annual Budget is approved</a:t>
            </a:r>
            <a:r>
              <a:rPr lang="en-US" b="1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 Then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Budget of the country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will be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proclaimed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published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in the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“Negarit Gazetta”.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Bookman Old Style" pitchFamily="18" charset="0"/>
              </a:rPr>
              <a:t>5. Budget Allocation or Appropriation</a:t>
            </a:r>
          </a:p>
          <a:p>
            <a:r>
              <a:rPr lang="en-US" sz="2900" dirty="0" smtClean="0">
                <a:latin typeface="Bookman Old Style" pitchFamily="18" charset="0"/>
              </a:rPr>
              <a:t>Following the approval, the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Budget is published in the “Negarit Gazetta</a:t>
            </a:r>
            <a:r>
              <a:rPr lang="en-US" sz="2900" b="1" dirty="0" smtClean="0">
                <a:latin typeface="Bookman Old Style" pitchFamily="18" charset="0"/>
              </a:rPr>
              <a:t>”- </a:t>
            </a:r>
            <a:r>
              <a:rPr lang="en-US" sz="2900" dirty="0" smtClean="0">
                <a:latin typeface="Bookman Old Style" pitchFamily="18" charset="0"/>
              </a:rPr>
              <a:t>this shows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only the headings, sub-headings</a:t>
            </a:r>
            <a:r>
              <a:rPr lang="en-US" sz="2900" b="1" dirty="0" smtClean="0">
                <a:latin typeface="Bookman Old Style" pitchFamily="18" charset="0"/>
              </a:rPr>
              <a:t>, </a:t>
            </a:r>
            <a:r>
              <a:rPr lang="en-US" sz="2900" dirty="0" smtClean="0">
                <a:solidFill>
                  <a:srgbClr val="7030A0"/>
                </a:solidFill>
                <a:latin typeface="Bookman Old Style" pitchFamily="18" charset="0"/>
              </a:rPr>
              <a:t>and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 expenditure items</a:t>
            </a:r>
            <a:r>
              <a:rPr lang="en-US" sz="29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900" dirty="0" smtClean="0">
                <a:latin typeface="Bookman Old Style" pitchFamily="18" charset="0"/>
              </a:rPr>
              <a:t>of the budget and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not the allocation</a:t>
            </a:r>
            <a:r>
              <a:rPr lang="en-US" sz="29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900" dirty="0" smtClean="0">
                <a:latin typeface="Bookman Old Style" pitchFamily="18" charset="0"/>
              </a:rPr>
              <a:t>of the budget to different branches within the respective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public bodies</a:t>
            </a:r>
            <a:r>
              <a:rPr lang="en-US" sz="2900" dirty="0" smtClean="0">
                <a:latin typeface="Bookman Old Style" pitchFamily="18" charset="0"/>
              </a:rPr>
              <a:t>.</a:t>
            </a:r>
          </a:p>
          <a:p>
            <a:r>
              <a:rPr lang="en-US" sz="2900" dirty="0" smtClean="0">
                <a:latin typeface="Bookman Old Style" pitchFamily="18" charset="0"/>
              </a:rPr>
              <a:t>Once the </a:t>
            </a:r>
            <a:r>
              <a:rPr lang="en-US" sz="2900" b="1" dirty="0" smtClean="0">
                <a:latin typeface="Bookman Old Style" pitchFamily="18" charset="0"/>
              </a:rPr>
              <a:t>public body </a:t>
            </a:r>
            <a:r>
              <a:rPr lang="en-US" sz="2900" dirty="0" smtClean="0">
                <a:latin typeface="Bookman Old Style" pitchFamily="18" charset="0"/>
              </a:rPr>
              <a:t>gets the budget allocated under each sub-heading from the concerned Finance Bureau, </a:t>
            </a:r>
            <a:r>
              <a:rPr lang="en-US" sz="2900" dirty="0" smtClean="0">
                <a:solidFill>
                  <a:srgbClr val="7030A0"/>
                </a:solidFill>
                <a:latin typeface="Bookman Old Style" pitchFamily="18" charset="0"/>
              </a:rPr>
              <a:t>it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allocates</a:t>
            </a:r>
            <a:r>
              <a:rPr lang="en-US" sz="29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the budget under sub-headings and branches at different levels.</a:t>
            </a:r>
          </a:p>
          <a:p>
            <a:r>
              <a:rPr lang="en-US" sz="2900" dirty="0" smtClean="0">
                <a:latin typeface="Bookman Old Style" pitchFamily="18" charset="0"/>
              </a:rPr>
              <a:t>This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may involve </a:t>
            </a:r>
            <a:r>
              <a:rPr lang="en-US" sz="2900" dirty="0" smtClean="0">
                <a:latin typeface="Bookman Old Style" pitchFamily="18" charset="0"/>
              </a:rPr>
              <a:t>the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revision</a:t>
            </a:r>
            <a:r>
              <a:rPr lang="en-US" sz="2900" b="1" dirty="0" smtClean="0">
                <a:latin typeface="Bookman Old Style" pitchFamily="18" charset="0"/>
              </a:rPr>
              <a:t> </a:t>
            </a:r>
            <a:r>
              <a:rPr lang="en-US" sz="2900" dirty="0" smtClean="0">
                <a:latin typeface="Bookman Old Style" pitchFamily="18" charset="0"/>
              </a:rPr>
              <a:t>of plans of action accordingly, for proper execution of the budget.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6. Budget Execution</a:t>
            </a:r>
          </a:p>
          <a:p>
            <a:r>
              <a:rPr lang="en-US" b="1" dirty="0" smtClean="0">
                <a:latin typeface="Bookman Old Style" pitchFamily="18" charset="0"/>
              </a:rPr>
              <a:t>Actual utilization </a:t>
            </a:r>
            <a:r>
              <a:rPr lang="en-US" dirty="0" smtClean="0">
                <a:latin typeface="Bookman Old Style" pitchFamily="18" charset="0"/>
              </a:rPr>
              <a:t>of the approved budget to </a:t>
            </a:r>
            <a:r>
              <a:rPr lang="en-US" b="1" dirty="0" smtClean="0">
                <a:latin typeface="Bookman Old Style" pitchFamily="18" charset="0"/>
              </a:rPr>
              <a:t>carry out </a:t>
            </a:r>
            <a:r>
              <a:rPr lang="en-US" dirty="0" smtClean="0">
                <a:latin typeface="Bookman Old Style" pitchFamily="18" charset="0"/>
              </a:rPr>
              <a:t>predetermined </a:t>
            </a:r>
            <a:r>
              <a:rPr lang="en-US" b="1" dirty="0" smtClean="0">
                <a:latin typeface="Bookman Old Style" pitchFamily="18" charset="0"/>
              </a:rPr>
              <a:t>programs, plans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b="1" dirty="0" smtClean="0">
                <a:latin typeface="Bookman Old Style" pitchFamily="18" charset="0"/>
              </a:rPr>
              <a:t>activities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b="1" dirty="0" smtClean="0">
                <a:latin typeface="Bookman Old Style" pitchFamily="18" charset="0"/>
              </a:rPr>
              <a:t>Example</a:t>
            </a:r>
            <a:r>
              <a:rPr lang="en-US" dirty="0" smtClean="0">
                <a:latin typeface="Bookman Old Style" pitchFamily="18" charset="0"/>
              </a:rPr>
              <a:t>., Hiring of personnel, purchase of capital &amp; operation goods, equipments, machines, furniture, stationary, etc.</a:t>
            </a:r>
          </a:p>
          <a:p>
            <a:r>
              <a:rPr lang="en-US" dirty="0" smtClean="0">
                <a:latin typeface="Bookman Old Style" pitchFamily="18" charset="0"/>
              </a:rPr>
              <a:t>During implementation; there could be </a:t>
            </a:r>
            <a:r>
              <a:rPr lang="en-US" b="1" dirty="0" smtClean="0">
                <a:latin typeface="Bookman Old Style" pitchFamily="18" charset="0"/>
              </a:rPr>
              <a:t>budget shortage </a:t>
            </a:r>
            <a:r>
              <a:rPr lang="en-US" dirty="0" smtClean="0">
                <a:latin typeface="Bookman Old Style" pitchFamily="18" charset="0"/>
              </a:rPr>
              <a:t>or surplus both </a:t>
            </a:r>
            <a:r>
              <a:rPr lang="en-US" b="1" dirty="0" smtClean="0">
                <a:latin typeface="Bookman Old Style" pitchFamily="18" charset="0"/>
              </a:rPr>
              <a:t>necessitating </a:t>
            </a:r>
            <a:r>
              <a:rPr lang="en-US" dirty="0" smtClean="0">
                <a:latin typeface="Bookman Old Style" pitchFamily="18" charset="0"/>
              </a:rPr>
              <a:t>the</a:t>
            </a:r>
            <a:r>
              <a:rPr lang="en-US" b="1" dirty="0" smtClean="0">
                <a:latin typeface="Bookman Old Style" pitchFamily="18" charset="0"/>
              </a:rPr>
              <a:t> transfer of budget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b="1" dirty="0" smtClean="0">
                <a:latin typeface="Bookman Old Style" pitchFamily="18" charset="0"/>
              </a:rPr>
              <a:t>Transfers are allowed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From recurrent to capital budget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From one sub-heading to another within the recurrent budget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From personal services to non-personal services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Not allowed from the capital to recurrent budget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Bookman Old Style" pitchFamily="18" charset="0"/>
              </a:rPr>
              <a:t>7. Budget Auditing and Reporting</a:t>
            </a:r>
          </a:p>
          <a:p>
            <a:r>
              <a:rPr lang="en-US" sz="2400" dirty="0" smtClean="0">
                <a:latin typeface="Bookman Old Style" pitchFamily="18" charset="0"/>
              </a:rPr>
              <a:t>Subject to the </a:t>
            </a:r>
            <a:r>
              <a:rPr lang="en-US" sz="2400" b="1" dirty="0" smtClean="0">
                <a:latin typeface="Bookman Old Style" pitchFamily="18" charset="0"/>
              </a:rPr>
              <a:t>directives of the MoFED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the heads of public bodies shall maintain </a:t>
            </a:r>
            <a:endParaRPr lang="en-US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a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register of appropriations, </a:t>
            </a:r>
            <a:endParaRPr lang="en-US" sz="24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authorized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transfers and </a:t>
            </a:r>
            <a:endParaRPr lang="en-US" sz="24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allotments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for each budgetary heading and sub-heading and for each capital project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r>
              <a:rPr lang="en-US" sz="2400" dirty="0" smtClean="0">
                <a:latin typeface="Bookman Old Style" pitchFamily="18" charset="0"/>
              </a:rPr>
              <a:t>Each institution; local or central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should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prepare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and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 submit monthly statement of cash receipt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and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 expenditur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e.</a:t>
            </a:r>
          </a:p>
          <a:p>
            <a:r>
              <a:rPr lang="en-US" sz="2400" dirty="0" smtClean="0">
                <a:latin typeface="Bookman Old Style" pitchFamily="18" charset="0"/>
              </a:rPr>
              <a:t>At this stage, </a:t>
            </a:r>
            <a:endParaRPr lang="en-US" sz="24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institutional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compliance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to the budget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economic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and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 effective application conformity </a:t>
            </a:r>
            <a:r>
              <a:rPr lang="en-US" sz="2400" dirty="0" smtClean="0">
                <a:solidFill>
                  <a:srgbClr val="7030A0"/>
                </a:solidFill>
                <a:latin typeface="Bookman Old Style" pitchFamily="18" charset="0"/>
              </a:rPr>
              <a:t>with the </a:t>
            </a:r>
            <a:r>
              <a:rPr lang="en-US" sz="2400" b="1" dirty="0" smtClean="0">
                <a:solidFill>
                  <a:srgbClr val="7030A0"/>
                </a:solidFill>
                <a:latin typeface="Bookman Old Style" pitchFamily="18" charset="0"/>
              </a:rPr>
              <a:t>government accounting system </a:t>
            </a:r>
            <a:endParaRPr lang="en-US" sz="24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will </a:t>
            </a:r>
            <a:r>
              <a:rPr lang="en-US" sz="2400" dirty="0" smtClean="0">
                <a:latin typeface="Bookman Old Style" pitchFamily="18" charset="0"/>
              </a:rPr>
              <a:t>be verified</a:t>
            </a:r>
            <a:r>
              <a:rPr lang="en-US" sz="2400" b="1" dirty="0" smtClean="0">
                <a:latin typeface="Bookman Old Style" pitchFamily="18" charset="0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55000" lnSpcReduction="20000"/>
          </a:bodyPr>
          <a:lstStyle/>
          <a:p>
            <a:pPr lvl="2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Respective</a:t>
            </a:r>
            <a:r>
              <a:rPr lang="en-US" sz="38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finance bureau </a:t>
            </a:r>
            <a:r>
              <a:rPr lang="en-US" sz="3800" dirty="0" smtClean="0">
                <a:solidFill>
                  <a:srgbClr val="7030A0"/>
                </a:solidFill>
                <a:latin typeface="Bookman Old Style" pitchFamily="18" charset="0"/>
              </a:rPr>
              <a:t>or </a:t>
            </a:r>
            <a:endParaRPr lang="en-US" sz="3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the</a:t>
            </a:r>
            <a:r>
              <a:rPr lang="en-US" sz="38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internal audit unit</a:t>
            </a:r>
            <a:r>
              <a:rPr lang="en-US" sz="3800" dirty="0" smtClean="0">
                <a:solidFill>
                  <a:srgbClr val="7030A0"/>
                </a:solidFill>
                <a:latin typeface="Bookman Old Style" pitchFamily="18" charset="0"/>
              </a:rPr>
              <a:t> or </a:t>
            </a:r>
            <a:endParaRPr lang="en-US" sz="3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external </a:t>
            </a: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auditors </a:t>
            </a:r>
            <a:endParaRPr lang="en-US" sz="38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   </a:t>
            </a:r>
            <a:r>
              <a:rPr lang="en-US" sz="3800" dirty="0" smtClean="0">
                <a:latin typeface="Bookman Old Style" pitchFamily="18" charset="0"/>
              </a:rPr>
              <a:t>could </a:t>
            </a:r>
            <a:r>
              <a:rPr lang="en-US" sz="3800" dirty="0" smtClean="0">
                <a:latin typeface="Bookman Old Style" pitchFamily="18" charset="0"/>
              </a:rPr>
              <a:t>make the verification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lvl="2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Federal Auditor General or </a:t>
            </a:r>
            <a:endParaRPr lang="en-US" sz="38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the </a:t>
            </a: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Regional Audit Bureaus </a:t>
            </a:r>
            <a:endParaRPr lang="en-US" sz="38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   </a:t>
            </a:r>
            <a:r>
              <a:rPr lang="en-US" sz="3800" dirty="0" smtClean="0">
                <a:latin typeface="Bookman Old Style" pitchFamily="18" charset="0"/>
              </a:rPr>
              <a:t>are </a:t>
            </a:r>
            <a:r>
              <a:rPr lang="en-US" sz="3800" b="1" dirty="0" smtClean="0">
                <a:solidFill>
                  <a:srgbClr val="002060"/>
                </a:solidFill>
                <a:latin typeface="Bookman Old Style" pitchFamily="18" charset="0"/>
              </a:rPr>
              <a:t>the external auditors.</a:t>
            </a:r>
            <a:endParaRPr lang="en-US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Bookman Old Style" pitchFamily="18" charset="0"/>
              </a:rPr>
              <a:t>The Ethiopian government accounting system 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>uses cash basis</a:t>
            </a:r>
            <a:r>
              <a:rPr lang="en-US" sz="4400" dirty="0" smtClean="0">
                <a:solidFill>
                  <a:srgbClr val="002060"/>
                </a:solidFill>
                <a:latin typeface="Bookman Old Style" pitchFamily="18" charset="0"/>
              </a:rPr>
              <a:t>; having 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>cashbook as principal book of accounts </a:t>
            </a:r>
            <a:r>
              <a:rPr lang="en-US" sz="4400" dirty="0" smtClean="0">
                <a:solidFill>
                  <a:srgbClr val="002060"/>
                </a:solidFill>
                <a:latin typeface="Bookman Old Style" pitchFamily="18" charset="0"/>
              </a:rPr>
              <a:t>of all government departments.</a:t>
            </a:r>
          </a:p>
          <a:p>
            <a:pPr algn="just">
              <a:buNone/>
            </a:pPr>
            <a:endParaRPr lang="en-US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  <a:t>End </a:t>
            </a:r>
            <a:endParaRPr lang="en-US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00B050"/>
                </a:solidFill>
                <a:latin typeface="Bookman Old Style" pitchFamily="18" charset="0"/>
              </a:rPr>
              <a:t>Introduction</a:t>
            </a:r>
            <a: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latin typeface="Bookman Old Style" pitchFamily="18" charset="0"/>
              </a:rPr>
              <a:t>Nothing </a:t>
            </a:r>
            <a:r>
              <a:rPr lang="en-US" sz="2500" b="1" dirty="0">
                <a:latin typeface="Bookman Old Style" pitchFamily="18" charset="0"/>
              </a:rPr>
              <a:t>can be done without expenditure </a:t>
            </a:r>
            <a:r>
              <a:rPr lang="en-US" sz="2500" dirty="0">
                <a:latin typeface="Bookman Old Style" pitchFamily="18" charset="0"/>
              </a:rPr>
              <a:t>of </a:t>
            </a:r>
            <a:r>
              <a:rPr lang="en-US" sz="2500" dirty="0" smtClean="0">
                <a:latin typeface="Bookman Old Style" pitchFamily="18" charset="0"/>
              </a:rPr>
              <a:t>money or </a:t>
            </a:r>
            <a:r>
              <a:rPr lang="en-US" sz="2500" dirty="0">
                <a:latin typeface="Bookman Old Style" pitchFamily="18" charset="0"/>
              </a:rPr>
              <a:t>any other commitment.</a:t>
            </a:r>
          </a:p>
          <a:p>
            <a:r>
              <a:rPr lang="en-US" sz="2500" b="1" dirty="0" smtClean="0">
                <a:latin typeface="Bookman Old Style" pitchFamily="18" charset="0"/>
              </a:rPr>
              <a:t>Finance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>
                <a:latin typeface="Bookman Old Style" pitchFamily="18" charset="0"/>
              </a:rPr>
              <a:t>is the </a:t>
            </a:r>
            <a:r>
              <a:rPr lang="en-US" sz="2500" b="1" dirty="0">
                <a:latin typeface="Bookman Old Style" pitchFamily="18" charset="0"/>
              </a:rPr>
              <a:t>fuel for the engine of public activities</a:t>
            </a:r>
            <a:r>
              <a:rPr lang="en-US" sz="2500" dirty="0">
                <a:latin typeface="Bookman Old Style" pitchFamily="18" charset="0"/>
              </a:rPr>
              <a:t>.</a:t>
            </a:r>
          </a:p>
          <a:p>
            <a:r>
              <a:rPr lang="en-US" sz="2500" dirty="0" smtClean="0">
                <a:latin typeface="Bookman Old Style" pitchFamily="18" charset="0"/>
              </a:rPr>
              <a:t>It </a:t>
            </a:r>
            <a:r>
              <a:rPr lang="en-US" sz="2500" dirty="0">
                <a:latin typeface="Bookman Old Style" pitchFamily="18" charset="0"/>
              </a:rPr>
              <a:t>keeps the </a:t>
            </a:r>
            <a:r>
              <a:rPr lang="en-US" sz="2500" b="1" dirty="0">
                <a:latin typeface="Bookman Old Style" pitchFamily="18" charset="0"/>
              </a:rPr>
              <a:t>administrative machinery in its wheel</a:t>
            </a:r>
            <a:r>
              <a:rPr lang="en-US" sz="2500" dirty="0">
                <a:latin typeface="Bookman Old Style" pitchFamily="18" charset="0"/>
              </a:rPr>
              <a:t>.</a:t>
            </a:r>
          </a:p>
          <a:p>
            <a:r>
              <a:rPr lang="en-US" sz="2500" dirty="0" smtClean="0">
                <a:latin typeface="Bookman Old Style" pitchFamily="18" charset="0"/>
              </a:rPr>
              <a:t>It </a:t>
            </a:r>
            <a:r>
              <a:rPr lang="en-US" sz="2500" dirty="0">
                <a:latin typeface="Bookman Old Style" pitchFamily="18" charset="0"/>
              </a:rPr>
              <a:t>is the </a:t>
            </a:r>
            <a:r>
              <a:rPr lang="en-US" sz="2500" b="1" dirty="0">
                <a:latin typeface="Bookman Old Style" pitchFamily="18" charset="0"/>
              </a:rPr>
              <a:t>life-blood</a:t>
            </a:r>
            <a:r>
              <a:rPr lang="en-US" sz="2500" dirty="0">
                <a:latin typeface="Bookman Old Style" pitchFamily="18" charset="0"/>
              </a:rPr>
              <a:t> of </a:t>
            </a:r>
            <a:r>
              <a:rPr lang="en-US" sz="2400" b="1" dirty="0">
                <a:latin typeface="Bookman Old Style" pitchFamily="18" charset="0"/>
              </a:rPr>
              <a:t>public </a:t>
            </a:r>
            <a:r>
              <a:rPr lang="en-US" sz="2400" b="1" dirty="0" smtClean="0">
                <a:latin typeface="Bookman Old Style" pitchFamily="18" charset="0"/>
              </a:rPr>
              <a:t>administration </a:t>
            </a:r>
            <a:r>
              <a:rPr lang="en-US" sz="2500" dirty="0">
                <a:latin typeface="Bookman Old Style" pitchFamily="18" charset="0"/>
              </a:rPr>
              <a:t>system.</a:t>
            </a:r>
          </a:p>
          <a:p>
            <a:r>
              <a:rPr lang="en-US" sz="2400" b="1" dirty="0" smtClean="0">
                <a:latin typeface="Bookman Old Style" pitchFamily="18" charset="0"/>
              </a:rPr>
              <a:t>Development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b="1" dirty="0">
                <a:latin typeface="Bookman Old Style" pitchFamily="18" charset="0"/>
              </a:rPr>
              <a:t>depends</a:t>
            </a:r>
            <a:r>
              <a:rPr lang="en-US" sz="2400" dirty="0">
                <a:latin typeface="Bookman Old Style" pitchFamily="18" charset="0"/>
              </a:rPr>
              <a:t> on the </a:t>
            </a:r>
            <a:r>
              <a:rPr lang="en-US" sz="2300" b="1" dirty="0">
                <a:latin typeface="Bookman Old Style" pitchFamily="18" charset="0"/>
              </a:rPr>
              <a:t>availability of </a:t>
            </a:r>
            <a:r>
              <a:rPr lang="en-US" sz="2400" b="1" dirty="0">
                <a:latin typeface="Bookman Old Style" pitchFamily="18" charset="0"/>
              </a:rPr>
              <a:t>finance</a:t>
            </a:r>
            <a:r>
              <a:rPr lang="en-US" sz="2400" dirty="0">
                <a:latin typeface="Bookman Old Style" pitchFamily="18" charset="0"/>
              </a:rPr>
              <a:t>.</a:t>
            </a:r>
            <a:endParaRPr lang="en-US" sz="2500" dirty="0">
              <a:latin typeface="Bookman Old Style" pitchFamily="18" charset="0"/>
            </a:endParaRPr>
          </a:p>
          <a:p>
            <a:r>
              <a:rPr lang="en-US" sz="2500" dirty="0" smtClean="0">
                <a:latin typeface="Bookman Old Style" pitchFamily="18" charset="0"/>
              </a:rPr>
              <a:t>Thus</a:t>
            </a:r>
            <a:r>
              <a:rPr lang="en-US" sz="2500" dirty="0">
                <a:latin typeface="Bookman Old Style" pitchFamily="18" charset="0"/>
              </a:rPr>
              <a:t>, </a:t>
            </a:r>
            <a:r>
              <a:rPr lang="en-US" sz="2500" b="1" dirty="0">
                <a:latin typeface="Bookman Old Style" pitchFamily="18" charset="0"/>
              </a:rPr>
              <a:t>proper planning &amp; execution of budget is</a:t>
            </a:r>
            <a:r>
              <a:rPr lang="en-US" sz="2500" dirty="0">
                <a:latin typeface="Bookman Old Style" pitchFamily="18" charset="0"/>
              </a:rPr>
              <a:t> </a:t>
            </a:r>
            <a:r>
              <a:rPr lang="en-US" sz="2500" dirty="0" smtClean="0">
                <a:latin typeface="Bookman Old Style" pitchFamily="18" charset="0"/>
              </a:rPr>
              <a:t>not only </a:t>
            </a:r>
            <a:r>
              <a:rPr lang="en-US" sz="2500" dirty="0">
                <a:latin typeface="Bookman Old Style" pitchFamily="18" charset="0"/>
              </a:rPr>
              <a:t>important but also </a:t>
            </a:r>
            <a:r>
              <a:rPr lang="en-US" sz="2500" b="1" dirty="0">
                <a:latin typeface="Bookman Old Style" pitchFamily="18" charset="0"/>
              </a:rPr>
              <a:t>mandatory</a:t>
            </a:r>
            <a:r>
              <a:rPr lang="en-US" sz="2500" dirty="0" smtClean="0">
                <a:latin typeface="Bookman Old Style" pitchFamily="18" charset="0"/>
              </a:rPr>
              <a:t>.</a:t>
            </a:r>
            <a:endParaRPr lang="en-US" sz="25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What </a:t>
            </a:r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is Budget?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Bookman Old Style" pitchFamily="18" charset="0"/>
              </a:rPr>
              <a:t>A </a:t>
            </a:r>
            <a:r>
              <a:rPr lang="en-US" b="1" dirty="0">
                <a:latin typeface="Bookman Old Style" pitchFamily="18" charset="0"/>
              </a:rPr>
              <a:t>budget</a:t>
            </a:r>
            <a:r>
              <a:rPr lang="en-US" dirty="0">
                <a:latin typeface="Bookman Old Style" pitchFamily="18" charset="0"/>
              </a:rPr>
              <a:t> is </a:t>
            </a:r>
            <a:r>
              <a:rPr lang="en-US" sz="2800" b="1" dirty="0">
                <a:latin typeface="Bookman Old Style" pitchFamily="18" charset="0"/>
              </a:rPr>
              <a:t>a description</a:t>
            </a:r>
            <a:r>
              <a:rPr lang="en-US" sz="2800" b="1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800" b="1" dirty="0">
                <a:latin typeface="Bookman Old Style" pitchFamily="18" charset="0"/>
              </a:rPr>
              <a:t>of a financial plan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Budget </a:t>
            </a:r>
            <a:r>
              <a:rPr lang="en-US" dirty="0">
                <a:latin typeface="Bookman Old Style" pitchFamily="18" charset="0"/>
              </a:rPr>
              <a:t>is </a:t>
            </a:r>
            <a:r>
              <a:rPr lang="en-US" sz="2800" b="1" dirty="0">
                <a:latin typeface="Bookman Old Style" pitchFamily="18" charset="0"/>
              </a:rPr>
              <a:t>a quantitative plan used as a tool </a:t>
            </a:r>
            <a:r>
              <a:rPr lang="en-US" sz="2800" b="1" dirty="0" smtClean="0">
                <a:latin typeface="Bookman Old Style" pitchFamily="18" charset="0"/>
              </a:rPr>
              <a:t>for deciding </a:t>
            </a:r>
            <a:r>
              <a:rPr lang="en-US" sz="2800" b="1" dirty="0">
                <a:latin typeface="Bookman Old Style" pitchFamily="18" charset="0"/>
              </a:rPr>
              <a:t>which activities will be chosen </a:t>
            </a:r>
            <a:r>
              <a:rPr lang="en-US" sz="2800" dirty="0">
                <a:latin typeface="Bookman Old Style" pitchFamily="18" charset="0"/>
              </a:rPr>
              <a:t>for a </a:t>
            </a:r>
            <a:r>
              <a:rPr lang="en-US" sz="2800" dirty="0" smtClean="0">
                <a:latin typeface="Bookman Old Style" pitchFamily="18" charset="0"/>
              </a:rPr>
              <a:t>future time </a:t>
            </a:r>
            <a:r>
              <a:rPr lang="en-US" sz="2800" dirty="0">
                <a:latin typeface="Bookman Old Style" pitchFamily="18" charset="0"/>
              </a:rPr>
              <a:t>period.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sz="2800" dirty="0">
                <a:latin typeface="Bookman Old Style" pitchFamily="18" charset="0"/>
              </a:rPr>
              <a:t>An </a:t>
            </a:r>
            <a:r>
              <a:rPr lang="en-US" sz="2800" b="1" dirty="0">
                <a:latin typeface="Bookman Old Style" pitchFamily="18" charset="0"/>
              </a:rPr>
              <a:t>estimate</a:t>
            </a:r>
            <a:r>
              <a:rPr lang="en-US" sz="2800" dirty="0">
                <a:latin typeface="Bookman Old Style" pitchFamily="18" charset="0"/>
              </a:rPr>
              <a:t> of </a:t>
            </a:r>
            <a:endParaRPr lang="en-US" sz="28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latin typeface="Bookman Old Style" pitchFamily="18" charset="0"/>
              </a:rPr>
              <a:t>costs</a:t>
            </a:r>
            <a:r>
              <a:rPr lang="en-US" sz="3200" b="1" dirty="0">
                <a:latin typeface="Bookman Old Style" pitchFamily="18" charset="0"/>
              </a:rPr>
              <a:t>,</a:t>
            </a:r>
            <a:r>
              <a:rPr lang="en-US" sz="3200" dirty="0">
                <a:latin typeface="Bookman Old Style" pitchFamily="18" charset="0"/>
              </a:rPr>
              <a:t> </a:t>
            </a:r>
            <a:endParaRPr lang="en-US" sz="32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latin typeface="Bookman Old Style" pitchFamily="18" charset="0"/>
              </a:rPr>
              <a:t>revenues</a:t>
            </a:r>
            <a:r>
              <a:rPr lang="en-US" sz="3200" dirty="0">
                <a:latin typeface="Bookman Old Style" pitchFamily="18" charset="0"/>
              </a:rPr>
              <a:t>, and </a:t>
            </a:r>
            <a:endParaRPr lang="en-US" sz="32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latin typeface="Bookman Old Style" pitchFamily="18" charset="0"/>
              </a:rPr>
              <a:t>resources </a:t>
            </a:r>
          </a:p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    </a:t>
            </a:r>
            <a:r>
              <a:rPr lang="en-US" sz="2800" dirty="0" smtClean="0">
                <a:latin typeface="Bookman Old Style" pitchFamily="18" charset="0"/>
              </a:rPr>
              <a:t>over</a:t>
            </a:r>
            <a:r>
              <a:rPr lang="en-US" sz="2800" b="1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a specified </a:t>
            </a:r>
            <a:r>
              <a:rPr lang="en-US" sz="2800" dirty="0">
                <a:latin typeface="Bookman Old Style" pitchFamily="18" charset="0"/>
              </a:rPr>
              <a:t>period, </a:t>
            </a:r>
            <a:r>
              <a:rPr lang="en-US" sz="2800" b="1" dirty="0">
                <a:latin typeface="Bookman Old Style" pitchFamily="18" charset="0"/>
              </a:rPr>
              <a:t>reflecting a reading of </a:t>
            </a:r>
            <a:r>
              <a:rPr lang="en-US" sz="2800" b="1" dirty="0" smtClean="0">
                <a:latin typeface="Bookman Old Style" pitchFamily="18" charset="0"/>
              </a:rPr>
              <a:t>future financial </a:t>
            </a:r>
            <a:r>
              <a:rPr lang="en-US" sz="2800" b="1" dirty="0">
                <a:latin typeface="Bookman Old Style" pitchFamily="18" charset="0"/>
              </a:rPr>
              <a:t>conditions and goals</a:t>
            </a:r>
            <a:r>
              <a:rPr lang="en-US" sz="2800" dirty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  <a:p>
            <a:r>
              <a:rPr lang="en-US" sz="3100" b="1" dirty="0" smtClean="0">
                <a:latin typeface="Bookman Old Style" pitchFamily="18" charset="0"/>
              </a:rPr>
              <a:t>Budget </a:t>
            </a:r>
            <a:r>
              <a:rPr lang="en-US" sz="3100" b="1" dirty="0">
                <a:latin typeface="Bookman Old Style" pitchFamily="18" charset="0"/>
              </a:rPr>
              <a:t>refers to a </a:t>
            </a:r>
            <a:endParaRPr lang="en-US" sz="31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100" b="1" dirty="0" smtClean="0">
                <a:solidFill>
                  <a:srgbClr val="002060"/>
                </a:solidFill>
                <a:latin typeface="Bookman Old Style" pitchFamily="18" charset="0"/>
              </a:rPr>
              <a:t>   financial </a:t>
            </a:r>
            <a:r>
              <a:rPr lang="en-US" sz="3100" b="1" dirty="0">
                <a:solidFill>
                  <a:srgbClr val="002060"/>
                </a:solidFill>
                <a:latin typeface="Bookman Old Style" pitchFamily="18" charset="0"/>
              </a:rPr>
              <a:t>document, </a:t>
            </a:r>
            <a:r>
              <a:rPr lang="en-US" sz="3100" b="1" dirty="0" smtClean="0">
                <a:solidFill>
                  <a:srgbClr val="002060"/>
                </a:solidFill>
                <a:latin typeface="Bookman Old Style" pitchFamily="18" charset="0"/>
              </a:rPr>
              <a:t>giving </a:t>
            </a:r>
            <a:r>
              <a:rPr lang="en-US" sz="3100" b="1" dirty="0">
                <a:solidFill>
                  <a:srgbClr val="002060"/>
                </a:solidFill>
                <a:latin typeface="Bookman Old Style" pitchFamily="18" charset="0"/>
              </a:rPr>
              <a:t>a </a:t>
            </a:r>
            <a:r>
              <a:rPr lang="en-US" sz="3100" b="1" dirty="0" smtClean="0">
                <a:solidFill>
                  <a:srgbClr val="002060"/>
                </a:solidFill>
                <a:latin typeface="Bookman Old Style" pitchFamily="18" charset="0"/>
              </a:rPr>
              <a:t> complete statement</a:t>
            </a:r>
            <a:r>
              <a:rPr lang="en-US" sz="31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100" b="1" dirty="0">
                <a:latin typeface="Bookman Old Style" pitchFamily="18" charset="0"/>
              </a:rPr>
              <a:t>regarding</a:t>
            </a:r>
            <a:r>
              <a:rPr lang="en-US" sz="3100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endParaRPr lang="en-US" sz="31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700" b="1" dirty="0" smtClean="0">
                <a:solidFill>
                  <a:srgbClr val="002060"/>
                </a:solidFill>
                <a:latin typeface="Bookman Old Style" pitchFamily="18" charset="0"/>
              </a:rPr>
              <a:t>   </a:t>
            </a:r>
            <a:r>
              <a:rPr lang="en-US" sz="2900" b="1" dirty="0" smtClean="0">
                <a:solidFill>
                  <a:srgbClr val="002060"/>
                </a:solidFill>
                <a:latin typeface="Bookman Old Style" pitchFamily="18" charset="0"/>
              </a:rPr>
              <a:t>the </a:t>
            </a:r>
            <a:r>
              <a:rPr lang="en-US" sz="2900" b="1" dirty="0">
                <a:solidFill>
                  <a:srgbClr val="002060"/>
                </a:solidFill>
                <a:latin typeface="Bookman Old Style" pitchFamily="18" charset="0"/>
              </a:rPr>
              <a:t>government revenues </a:t>
            </a:r>
            <a:r>
              <a:rPr lang="en-US" sz="2900" dirty="0" smtClean="0">
                <a:solidFill>
                  <a:srgbClr val="002060"/>
                </a:solidFill>
                <a:latin typeface="Bookman Old Style" pitchFamily="18" charset="0"/>
              </a:rPr>
              <a:t>and</a:t>
            </a:r>
            <a:r>
              <a:rPr lang="en-US" sz="29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sz="2900" b="1" dirty="0" smtClean="0">
                <a:solidFill>
                  <a:srgbClr val="002060"/>
                </a:solidFill>
                <a:latin typeface="Bookman Old Style" pitchFamily="18" charset="0"/>
              </a:rPr>
              <a:t>   expenditure</a:t>
            </a:r>
            <a:r>
              <a:rPr lang="en-US" sz="29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en-US" sz="3100" dirty="0" smtClean="0">
                <a:solidFill>
                  <a:srgbClr val="002060"/>
                </a:solidFill>
                <a:latin typeface="Bookman Old Style" pitchFamily="18" charset="0"/>
              </a:rPr>
              <a:t>    of </a:t>
            </a:r>
            <a:r>
              <a:rPr lang="en-US" sz="3100" dirty="0">
                <a:solidFill>
                  <a:srgbClr val="002060"/>
                </a:solidFill>
                <a:latin typeface="Bookman Old Style" pitchFamily="18" charset="0"/>
              </a:rPr>
              <a:t>the </a:t>
            </a:r>
            <a:r>
              <a:rPr lang="en-US" sz="3100" b="1" dirty="0">
                <a:solidFill>
                  <a:srgbClr val="002060"/>
                </a:solidFill>
                <a:latin typeface="Bookman Old Style" pitchFamily="18" charset="0"/>
              </a:rPr>
              <a:t>past financial year </a:t>
            </a:r>
            <a:r>
              <a:rPr lang="en-US" sz="3100" dirty="0">
                <a:solidFill>
                  <a:srgbClr val="002060"/>
                </a:solidFill>
                <a:latin typeface="Bookman Old Style" pitchFamily="18" charset="0"/>
              </a:rPr>
              <a:t>and </a:t>
            </a:r>
            <a:r>
              <a:rPr lang="en-US" sz="3100" b="1" dirty="0">
                <a:solidFill>
                  <a:srgbClr val="002060"/>
                </a:solidFill>
                <a:latin typeface="Bookman Old Style" pitchFamily="18" charset="0"/>
              </a:rPr>
              <a:t>an estimate of </a:t>
            </a:r>
            <a:r>
              <a:rPr lang="en-US" sz="3100" b="1" dirty="0" smtClean="0">
                <a:solidFill>
                  <a:srgbClr val="002060"/>
                </a:solidFill>
                <a:latin typeface="Bookman Old Style" pitchFamily="18" charset="0"/>
              </a:rPr>
              <a:t>the same </a:t>
            </a:r>
            <a:r>
              <a:rPr lang="en-US" sz="3100" b="1" dirty="0">
                <a:solidFill>
                  <a:srgbClr val="002060"/>
                </a:solidFill>
                <a:latin typeface="Bookman Old Style" pitchFamily="18" charset="0"/>
              </a:rPr>
              <a:t>for the next financial year</a:t>
            </a:r>
            <a:r>
              <a:rPr lang="en-US" dirty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Bookman Old Style" pitchFamily="18" charset="0"/>
              </a:rPr>
              <a:t>A budget is a </a:t>
            </a:r>
            <a:r>
              <a:rPr lang="en-US" b="1" dirty="0">
                <a:latin typeface="Bookman Old Style" pitchFamily="18" charset="0"/>
              </a:rPr>
              <a:t>financial report </a:t>
            </a:r>
            <a:r>
              <a:rPr lang="en-US" dirty="0">
                <a:latin typeface="Bookman Old Style" pitchFamily="18" charset="0"/>
              </a:rPr>
              <a:t>of </a:t>
            </a:r>
            <a:r>
              <a:rPr lang="en-US" b="1" dirty="0">
                <a:latin typeface="Bookman Old Style" pitchFamily="18" charset="0"/>
              </a:rPr>
              <a:t>statement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b="1" dirty="0" smtClean="0">
                <a:latin typeface="Bookman Old Style" pitchFamily="18" charset="0"/>
              </a:rPr>
              <a:t>proposals </a:t>
            </a:r>
            <a:r>
              <a:rPr lang="en-US" b="1" dirty="0">
                <a:latin typeface="Bookman Old Style" pitchFamily="18" charset="0"/>
              </a:rPr>
              <a:t>are periodically placed before </a:t>
            </a:r>
            <a:r>
              <a:rPr lang="en-US" b="1" dirty="0" smtClean="0">
                <a:latin typeface="Bookman Old Style" pitchFamily="18" charset="0"/>
              </a:rPr>
              <a:t>the legislature </a:t>
            </a:r>
            <a:r>
              <a:rPr lang="en-US" b="1" dirty="0">
                <a:latin typeface="Bookman Old Style" pitchFamily="18" charset="0"/>
              </a:rPr>
              <a:t>for its approval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It is a </a:t>
            </a:r>
            <a:r>
              <a:rPr lang="en-US" b="1" dirty="0">
                <a:latin typeface="Bookman Old Style" pitchFamily="18" charset="0"/>
              </a:rPr>
              <a:t>balanced estimate of </a:t>
            </a:r>
            <a:endParaRPr lang="en-US" b="1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latin typeface="Bookman Old Style" pitchFamily="18" charset="0"/>
              </a:rPr>
              <a:t>   </a:t>
            </a:r>
            <a:r>
              <a:rPr lang="en-US" sz="3300" b="1" dirty="0" smtClean="0">
                <a:solidFill>
                  <a:srgbClr val="7030A0"/>
                </a:solidFill>
                <a:latin typeface="Bookman Old Style" pitchFamily="18" charset="0"/>
              </a:rPr>
              <a:t>expenditures </a:t>
            </a:r>
            <a:r>
              <a:rPr lang="en-US" sz="3300" dirty="0" smtClean="0">
                <a:solidFill>
                  <a:srgbClr val="7030A0"/>
                </a:solidFill>
                <a:latin typeface="Bookman Old Style" pitchFamily="18" charset="0"/>
              </a:rPr>
              <a:t>and </a:t>
            </a:r>
          </a:p>
          <a:p>
            <a:pPr lvl="1">
              <a:buFont typeface="Wingdings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  <a:latin typeface="Bookman Old Style" pitchFamily="18" charset="0"/>
              </a:rPr>
              <a:t>   receipts </a:t>
            </a:r>
          </a:p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   </a:t>
            </a:r>
            <a:r>
              <a:rPr lang="en-US" dirty="0" smtClean="0">
                <a:latin typeface="Bookman Old Style" pitchFamily="18" charset="0"/>
              </a:rPr>
              <a:t>for </a:t>
            </a:r>
            <a:r>
              <a:rPr lang="en-US" dirty="0">
                <a:latin typeface="Bookman Old Style" pitchFamily="18" charset="0"/>
              </a:rPr>
              <a:t>a given period of time.</a:t>
            </a:r>
          </a:p>
          <a:p>
            <a:r>
              <a:rPr lang="en-US" dirty="0" smtClean="0">
                <a:latin typeface="Bookman Old Style" pitchFamily="18" charset="0"/>
              </a:rPr>
              <a:t>One </a:t>
            </a:r>
            <a:r>
              <a:rPr lang="en-US" dirty="0">
                <a:latin typeface="Bookman Old Style" pitchFamily="18" charset="0"/>
              </a:rPr>
              <a:t>of the most important administrative tools, a </a:t>
            </a:r>
            <a:r>
              <a:rPr lang="en-US" dirty="0" smtClean="0">
                <a:latin typeface="Bookman Old Style" pitchFamily="18" charset="0"/>
              </a:rPr>
              <a:t>budget serves </a:t>
            </a:r>
            <a:r>
              <a:rPr lang="en-US" dirty="0">
                <a:latin typeface="Bookman Old Style" pitchFamily="18" charset="0"/>
              </a:rPr>
              <a:t>as 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Plan of action for achieving quantified objectives,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standard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for measuring performance,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device for coping with foreseeable adverse situations</a:t>
            </a:r>
            <a:r>
              <a:rPr lang="en-US" i="1" dirty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Types of Budgeting</a:t>
            </a:r>
            <a:b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Budgeting</a:t>
            </a:r>
            <a:r>
              <a:rPr lang="en-US" sz="2900" dirty="0" smtClean="0">
                <a:latin typeface="Bookman Old Style" pitchFamily="18" charset="0"/>
              </a:rPr>
              <a:t>.</a:t>
            </a:r>
            <a:r>
              <a:rPr lang="en-US" sz="2800" dirty="0" smtClean="0">
                <a:latin typeface="Bookman Old Style" pitchFamily="18" charset="0"/>
              </a:rPr>
              <a:t> is </a:t>
            </a:r>
            <a:r>
              <a:rPr lang="en-US" sz="2800" b="1" dirty="0" smtClean="0">
                <a:latin typeface="Bookman Old Style" pitchFamily="18" charset="0"/>
              </a:rPr>
              <a:t>a process of estimating activities in monetary terms</a:t>
            </a:r>
            <a:endParaRPr lang="en-US" sz="2900" dirty="0">
              <a:latin typeface="Bookman Old Style" pitchFamily="18" charset="0"/>
            </a:endParaRPr>
          </a:p>
          <a:p>
            <a:r>
              <a:rPr lang="en-US" sz="2700" dirty="0" smtClean="0">
                <a:latin typeface="Bookman Old Style" pitchFamily="18" charset="0"/>
              </a:rPr>
              <a:t>A number of </a:t>
            </a:r>
            <a:r>
              <a:rPr lang="en-US" sz="2700" b="1" dirty="0" smtClean="0">
                <a:latin typeface="Bookman Old Style" pitchFamily="18" charset="0"/>
              </a:rPr>
              <a:t>activities are performed </a:t>
            </a:r>
            <a:r>
              <a:rPr lang="en-US" sz="2700" dirty="0" smtClean="0">
                <a:latin typeface="Bookman Old Style" pitchFamily="18" charset="0"/>
              </a:rPr>
              <a:t>in preparing a budget.</a:t>
            </a:r>
          </a:p>
          <a:p>
            <a:r>
              <a:rPr lang="en-US" sz="2700" dirty="0" smtClean="0">
                <a:latin typeface="Bookman Old Style" pitchFamily="18" charset="0"/>
              </a:rPr>
              <a:t>Budgeting is </a:t>
            </a:r>
            <a:r>
              <a:rPr lang="en-US" sz="2600" b="1" dirty="0" smtClean="0">
                <a:latin typeface="Bookman Old Style" pitchFamily="18" charset="0"/>
              </a:rPr>
              <a:t>aimed at gathering legislative support </a:t>
            </a:r>
            <a:r>
              <a:rPr lang="en-US" sz="2700" dirty="0" smtClean="0">
                <a:latin typeface="Bookman Old Style" pitchFamily="18" charset="0"/>
              </a:rPr>
              <a:t>for government proposals.</a:t>
            </a:r>
          </a:p>
          <a:p>
            <a:r>
              <a:rPr lang="en-US" sz="2700" dirty="0" smtClean="0">
                <a:latin typeface="Bookman Old Style" pitchFamily="18" charset="0"/>
              </a:rPr>
              <a:t>There are various methods of budgeting; the major ones are: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Line-Item budgeting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Performance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based/Program budgeting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Incremental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budgeting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Zero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based budgeting (ZBB)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3641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Line-Item Budgeting:</a:t>
            </a:r>
          </a:p>
          <a:p>
            <a:r>
              <a:rPr lang="en-US" b="1" dirty="0" smtClean="0">
                <a:latin typeface="Bookman Old Style" pitchFamily="18" charset="0"/>
              </a:rPr>
              <a:t> Listing down expenditures based o</a:t>
            </a:r>
            <a:r>
              <a:rPr lang="en-US" dirty="0" smtClean="0">
                <a:latin typeface="Bookman Old Style" pitchFamily="18" charset="0"/>
              </a:rPr>
              <a:t>n </a:t>
            </a:r>
            <a:r>
              <a:rPr lang="en-US" b="1" dirty="0" smtClean="0">
                <a:latin typeface="Bookman Old Style" pitchFamily="18" charset="0"/>
              </a:rPr>
              <a:t>line-items</a:t>
            </a:r>
            <a:r>
              <a:rPr lang="en-US" dirty="0" smtClean="0">
                <a:latin typeface="Bookman Old Style" pitchFamily="18" charset="0"/>
              </a:rPr>
              <a:t> or </a:t>
            </a:r>
            <a:r>
              <a:rPr lang="en-US" b="1" dirty="0" smtClean="0">
                <a:latin typeface="Bookman Old Style" pitchFamily="18" charset="0"/>
              </a:rPr>
              <a:t>cost category </a:t>
            </a:r>
            <a:r>
              <a:rPr lang="en-US" dirty="0" smtClean="0">
                <a:latin typeface="Bookman Old Style" pitchFamily="18" charset="0"/>
              </a:rPr>
              <a:t>(salary, overtime pay, postage, fuel &amp; oil, office supplies, etc).</a:t>
            </a:r>
          </a:p>
          <a:p>
            <a:r>
              <a:rPr lang="en-US" dirty="0" smtClean="0">
                <a:latin typeface="Bookman Old Style" pitchFamily="18" charset="0"/>
              </a:rPr>
              <a:t>Financial </a:t>
            </a:r>
            <a:r>
              <a:rPr lang="en-US" dirty="0">
                <a:latin typeface="Bookman Old Style" pitchFamily="18" charset="0"/>
              </a:rPr>
              <a:t>statement </a:t>
            </a:r>
            <a:r>
              <a:rPr lang="en-US" b="1" dirty="0">
                <a:latin typeface="Bookman Old Style" pitchFamily="18" charset="0"/>
              </a:rPr>
              <a:t>items are grouped </a:t>
            </a:r>
            <a:r>
              <a:rPr lang="en-US" dirty="0">
                <a:latin typeface="Bookman Old Style" pitchFamily="18" charset="0"/>
              </a:rPr>
              <a:t>by </a:t>
            </a:r>
            <a:r>
              <a:rPr lang="en-US" b="1" dirty="0">
                <a:latin typeface="Bookman Old Style" pitchFamily="18" charset="0"/>
              </a:rPr>
              <a:t>cost centers </a:t>
            </a:r>
            <a:r>
              <a:rPr lang="en-US" dirty="0" smtClean="0">
                <a:latin typeface="Bookman Old Style" pitchFamily="18" charset="0"/>
              </a:rPr>
              <a:t>or </a:t>
            </a:r>
            <a:r>
              <a:rPr lang="en-US" b="1" dirty="0" smtClean="0">
                <a:latin typeface="Bookman Old Style" pitchFamily="18" charset="0"/>
              </a:rPr>
              <a:t>departments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Budget </a:t>
            </a:r>
            <a:r>
              <a:rPr lang="en-US" b="1" dirty="0">
                <a:latin typeface="Bookman Old Style" pitchFamily="18" charset="0"/>
              </a:rPr>
              <a:t>items </a:t>
            </a:r>
            <a:r>
              <a:rPr lang="en-US" dirty="0">
                <a:latin typeface="Bookman Old Style" pitchFamily="18" charset="0"/>
              </a:rPr>
              <a:t>could be </a:t>
            </a:r>
            <a:r>
              <a:rPr lang="en-US" b="1" dirty="0">
                <a:latin typeface="Bookman Old Style" pitchFamily="18" charset="0"/>
              </a:rPr>
              <a:t>aggregated</a:t>
            </a:r>
            <a:r>
              <a:rPr lang="en-US" dirty="0">
                <a:latin typeface="Bookman Old Style" pitchFamily="18" charset="0"/>
              </a:rPr>
              <a:t> into </a:t>
            </a:r>
            <a:r>
              <a:rPr lang="en-US" b="1" dirty="0">
                <a:latin typeface="Bookman Old Style" pitchFamily="18" charset="0"/>
              </a:rPr>
              <a:t>broad categories </a:t>
            </a:r>
            <a:r>
              <a:rPr lang="en-US" dirty="0" smtClean="0">
                <a:latin typeface="Bookman Old Style" pitchFamily="18" charset="0"/>
              </a:rPr>
              <a:t>as </a:t>
            </a:r>
          </a:p>
          <a:p>
            <a:pPr lvl="1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operating </a:t>
            </a:r>
            <a:r>
              <a:rPr lang="en-US" sz="3800" b="1" dirty="0">
                <a:solidFill>
                  <a:srgbClr val="7030A0"/>
                </a:solidFill>
                <a:latin typeface="Bookman Old Style" pitchFamily="18" charset="0"/>
              </a:rPr>
              <a:t>(recurrent) </a:t>
            </a:r>
            <a:r>
              <a:rPr lang="en-US" sz="3800" dirty="0">
                <a:latin typeface="Bookman Old Style" pitchFamily="18" charset="0"/>
              </a:rPr>
              <a:t>and </a:t>
            </a:r>
            <a:endParaRPr lang="en-US" sz="38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capital budgets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en-US" b="1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Limits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discretion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of administrators </a:t>
            </a:r>
            <a:r>
              <a:rPr lang="en-US" dirty="0">
                <a:latin typeface="Bookman Old Style" pitchFamily="18" charset="0"/>
              </a:rPr>
              <a:t>for </a:t>
            </a:r>
            <a:r>
              <a:rPr lang="en-US" b="1" dirty="0">
                <a:latin typeface="Bookman Old Style" pitchFamily="18" charset="0"/>
              </a:rPr>
              <a:t>transferring budget </a:t>
            </a:r>
            <a:r>
              <a:rPr lang="en-US" dirty="0" smtClean="0">
                <a:latin typeface="Bookman Old Style" pitchFamily="18" charset="0"/>
              </a:rPr>
              <a:t>from one </a:t>
            </a:r>
            <a:r>
              <a:rPr lang="en-US" dirty="0">
                <a:latin typeface="Bookman Old Style" pitchFamily="18" charset="0"/>
              </a:rPr>
              <a:t>category to the other.</a:t>
            </a:r>
          </a:p>
          <a:p>
            <a:r>
              <a:rPr lang="en-US" b="1" dirty="0" smtClean="0">
                <a:latin typeface="Bookman Old Style" pitchFamily="18" charset="0"/>
              </a:rPr>
              <a:t>Relatively </a:t>
            </a:r>
            <a:r>
              <a:rPr lang="en-US" b="1" dirty="0">
                <a:latin typeface="Bookman Old Style" pitchFamily="18" charset="0"/>
              </a:rPr>
              <a:t>easy to use and </a:t>
            </a:r>
            <a:r>
              <a:rPr lang="en-US" b="1" dirty="0" err="1" smtClean="0">
                <a:latin typeface="Bookman Old Style" pitchFamily="18" charset="0"/>
              </a:rPr>
              <a:t>understand</a:t>
            </a:r>
            <a:r>
              <a:rPr lang="en-US" dirty="0" err="1" smtClean="0">
                <a:latin typeface="Bookman Old Style" pitchFamily="18" charset="0"/>
              </a:rPr>
              <a:t>,and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are attractive to </a:t>
            </a:r>
            <a:r>
              <a:rPr lang="en-US" dirty="0" smtClean="0">
                <a:latin typeface="Bookman Old Style" pitchFamily="18" charset="0"/>
              </a:rPr>
              <a:t>the legislative </a:t>
            </a:r>
            <a:r>
              <a:rPr lang="en-US" dirty="0">
                <a:latin typeface="Bookman Old Style" pitchFamily="18" charset="0"/>
              </a:rPr>
              <a:t>officials.</a:t>
            </a:r>
          </a:p>
          <a:p>
            <a:r>
              <a:rPr lang="en-US" dirty="0" smtClean="0">
                <a:latin typeface="Bookman Old Style" pitchFamily="18" charset="0"/>
              </a:rPr>
              <a:t>Is </a:t>
            </a:r>
            <a:r>
              <a:rPr lang="en-US" b="1" dirty="0">
                <a:latin typeface="Bookman Old Style" pitchFamily="18" charset="0"/>
              </a:rPr>
              <a:t>effective</a:t>
            </a:r>
            <a:r>
              <a:rPr lang="en-US" dirty="0">
                <a:latin typeface="Bookman Old Style" pitchFamily="18" charset="0"/>
              </a:rPr>
              <a:t> from the view point of </a:t>
            </a:r>
            <a:r>
              <a:rPr lang="en-US" b="1" dirty="0">
                <a:latin typeface="Bookman Old Style" pitchFamily="18" charset="0"/>
              </a:rPr>
              <a:t>public accountability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It </a:t>
            </a:r>
            <a:r>
              <a:rPr lang="en-US" b="1" dirty="0">
                <a:latin typeface="Bookman Old Style" pitchFamily="18" charset="0"/>
              </a:rPr>
              <a:t>focus on input/means </a:t>
            </a:r>
            <a:r>
              <a:rPr lang="en-US" dirty="0">
                <a:latin typeface="Bookman Old Style" pitchFamily="18" charset="0"/>
              </a:rPr>
              <a:t>or </a:t>
            </a:r>
            <a:r>
              <a:rPr lang="en-US" b="1" dirty="0">
                <a:latin typeface="Bookman Old Style" pitchFamily="18" charset="0"/>
              </a:rPr>
              <a:t>activity side </a:t>
            </a:r>
            <a:r>
              <a:rPr lang="en-US" dirty="0">
                <a:latin typeface="Bookman Old Style" pitchFamily="18" charset="0"/>
              </a:rPr>
              <a:t>rather </a:t>
            </a:r>
            <a:r>
              <a:rPr lang="en-US" b="1" dirty="0">
                <a:latin typeface="Bookman Old Style" pitchFamily="18" charset="0"/>
              </a:rPr>
              <a:t>than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output/result side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B.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Performance Budgeting</a:t>
            </a:r>
          </a:p>
          <a:p>
            <a:r>
              <a:rPr lang="en-US" b="1" dirty="0" smtClean="0">
                <a:latin typeface="Bookman Old Style" pitchFamily="18" charset="0"/>
              </a:rPr>
              <a:t>Serves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as a </a:t>
            </a:r>
            <a:r>
              <a:rPr lang="en-US" b="1" dirty="0">
                <a:latin typeface="Bookman Old Style" pitchFamily="18" charset="0"/>
              </a:rPr>
              <a:t>basis for efficiency </a:t>
            </a:r>
            <a:r>
              <a:rPr lang="en-US" dirty="0">
                <a:latin typeface="Bookman Old Style" pitchFamily="18" charset="0"/>
              </a:rPr>
              <a:t>and </a:t>
            </a:r>
            <a:r>
              <a:rPr lang="en-US" b="1" dirty="0">
                <a:latin typeface="Bookman Old Style" pitchFamily="18" charset="0"/>
              </a:rPr>
              <a:t>work </a:t>
            </a:r>
            <a:r>
              <a:rPr lang="en-US" b="1" dirty="0" smtClean="0">
                <a:latin typeface="Bookman Old Style" pitchFamily="18" charset="0"/>
              </a:rPr>
              <a:t>measurement qualitatively </a:t>
            </a:r>
            <a:r>
              <a:rPr lang="en-US" dirty="0">
                <a:latin typeface="Bookman Old Style" pitchFamily="18" charset="0"/>
              </a:rPr>
              <a:t>and </a:t>
            </a:r>
            <a:r>
              <a:rPr lang="en-US" b="1" dirty="0">
                <a:latin typeface="Bookman Old Style" pitchFamily="18" charset="0"/>
              </a:rPr>
              <a:t>quantitatively.</a:t>
            </a:r>
          </a:p>
          <a:p>
            <a:r>
              <a:rPr lang="en-US" dirty="0" smtClean="0">
                <a:latin typeface="Bookman Old Style" pitchFamily="18" charset="0"/>
              </a:rPr>
              <a:t>It </a:t>
            </a:r>
            <a:r>
              <a:rPr lang="en-US" dirty="0">
                <a:latin typeface="Bookman Old Style" pitchFamily="18" charset="0"/>
              </a:rPr>
              <a:t>shifts the </a:t>
            </a:r>
            <a:r>
              <a:rPr lang="en-US" b="1" dirty="0">
                <a:latin typeface="Bookman Old Style" pitchFamily="18" charset="0"/>
              </a:rPr>
              <a:t>emphasis</a:t>
            </a:r>
            <a:r>
              <a:rPr lang="en-US" dirty="0">
                <a:latin typeface="Bookman Old Style" pitchFamily="18" charset="0"/>
              </a:rPr>
              <a:t> from the </a:t>
            </a:r>
            <a:r>
              <a:rPr lang="en-US" b="1" dirty="0">
                <a:latin typeface="Bookman Old Style" pitchFamily="18" charset="0"/>
              </a:rPr>
              <a:t>means</a:t>
            </a:r>
            <a:r>
              <a:rPr lang="en-US" dirty="0">
                <a:latin typeface="Bookman Old Style" pitchFamily="18" charset="0"/>
              </a:rPr>
              <a:t> of achievement </a:t>
            </a: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b="1" dirty="0" smtClean="0">
                <a:latin typeface="Bookman Old Style" pitchFamily="18" charset="0"/>
              </a:rPr>
              <a:t>achievement </a:t>
            </a:r>
            <a:r>
              <a:rPr lang="en-US" b="1" dirty="0">
                <a:latin typeface="Bookman Old Style" pitchFamily="18" charset="0"/>
              </a:rPr>
              <a:t>itself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Put </a:t>
            </a:r>
            <a:r>
              <a:rPr lang="en-US" b="1" dirty="0">
                <a:latin typeface="Bookman Old Style" pitchFamily="18" charset="0"/>
              </a:rPr>
              <a:t>clear</a:t>
            </a:r>
            <a:r>
              <a:rPr lang="en-US" dirty="0">
                <a:latin typeface="Bookman Old Style" pitchFamily="18" charset="0"/>
              </a:rPr>
              <a:t> the </a:t>
            </a:r>
            <a:r>
              <a:rPr lang="en-US" b="1" dirty="0">
                <a:latin typeface="Bookman Old Style" pitchFamily="18" charset="0"/>
              </a:rPr>
              <a:t>relationship between </a:t>
            </a:r>
            <a:endParaRPr lang="en-US" b="1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inputs </a:t>
            </a:r>
            <a:r>
              <a:rPr lang="en-US" sz="3100" dirty="0">
                <a:latin typeface="Bookman Old Style" pitchFamily="18" charset="0"/>
              </a:rPr>
              <a:t>and</a:t>
            </a:r>
            <a:r>
              <a:rPr lang="en-US" sz="3100" b="1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endParaRPr lang="en-US" sz="31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outputs</a:t>
            </a:r>
            <a:r>
              <a:rPr lang="en-US" b="1" dirty="0">
                <a:latin typeface="Bookman Old Style" pitchFamily="18" charset="0"/>
              </a:rPr>
              <a:t>.</a:t>
            </a:r>
          </a:p>
          <a:p>
            <a:r>
              <a:rPr lang="en-US" b="1" dirty="0" smtClean="0">
                <a:latin typeface="Bookman Old Style" pitchFamily="18" charset="0"/>
              </a:rPr>
              <a:t>Links </a:t>
            </a:r>
            <a:r>
              <a:rPr lang="en-US" dirty="0" smtClean="0">
                <a:latin typeface="Bookman Old Style" pitchFamily="18" charset="0"/>
              </a:rPr>
              <a:t>the </a:t>
            </a:r>
          </a:p>
          <a:p>
            <a:pPr lvl="1">
              <a:buFont typeface="Wingdings" pitchFamily="2" charset="2"/>
              <a:buChar char="ü"/>
            </a:pP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budget</a:t>
            </a:r>
            <a:r>
              <a:rPr lang="en-US" sz="3100" dirty="0" smtClean="0">
                <a:solidFill>
                  <a:srgbClr val="7030A0"/>
                </a:solidFill>
                <a:latin typeface="Bookman Old Style" pitchFamily="18" charset="0"/>
              </a:rPr>
              <a:t>/</a:t>
            </a: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expenditure</a:t>
            </a:r>
            <a:r>
              <a:rPr lang="en-US" sz="31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3100" dirty="0" smtClean="0">
                <a:latin typeface="Bookman Old Style" pitchFamily="18" charset="0"/>
              </a:rPr>
              <a:t>with</a:t>
            </a:r>
            <a:r>
              <a:rPr lang="en-US" sz="31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sz="3100" b="1" dirty="0" smtClean="0">
                <a:solidFill>
                  <a:srgbClr val="7030A0"/>
                </a:solidFill>
                <a:latin typeface="Bookman Old Style" pitchFamily="18" charset="0"/>
              </a:rPr>
              <a:t>performance/out puts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Differs </a:t>
            </a:r>
            <a:r>
              <a:rPr lang="en-US" dirty="0">
                <a:latin typeface="Bookman Old Style" pitchFamily="18" charset="0"/>
              </a:rPr>
              <a:t>from line item budgeting in tha</a:t>
            </a:r>
            <a:r>
              <a:rPr lang="en-US" b="1" dirty="0">
                <a:solidFill>
                  <a:srgbClr val="0070C0"/>
                </a:solidFill>
                <a:latin typeface="Bookman Old Style" pitchFamily="18" charset="0"/>
              </a:rPr>
              <a:t>t </a:t>
            </a:r>
            <a:endParaRPr lang="en-US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it </a:t>
            </a:r>
            <a:r>
              <a:rPr lang="en-US" sz="3400" b="1" dirty="0">
                <a:solidFill>
                  <a:srgbClr val="7030A0"/>
                </a:solidFill>
                <a:latin typeface="Bookman Old Style" pitchFamily="18" charset="0"/>
              </a:rPr>
              <a:t>considers </a:t>
            </a:r>
            <a:r>
              <a:rPr lang="en-US" sz="3400" b="1" dirty="0" smtClean="0">
                <a:solidFill>
                  <a:srgbClr val="7030A0"/>
                </a:solidFill>
                <a:latin typeface="Bookman Old Style" pitchFamily="18" charset="0"/>
              </a:rPr>
              <a:t>inputs and </a:t>
            </a:r>
            <a:r>
              <a:rPr lang="en-US" sz="3400" b="1" dirty="0">
                <a:solidFill>
                  <a:srgbClr val="7030A0"/>
                </a:solidFill>
                <a:latin typeface="Bookman Old Style" pitchFamily="18" charset="0"/>
              </a:rPr>
              <a:t>what to do with that input </a:t>
            </a:r>
            <a:endParaRPr lang="en-US" sz="34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en-US" sz="3800" b="1" dirty="0" smtClean="0">
                <a:solidFill>
                  <a:srgbClr val="7030A0"/>
                </a:solidFill>
                <a:latin typeface="Bookman Old Style" pitchFamily="18" charset="0"/>
              </a:rPr>
              <a:t>   </a:t>
            </a:r>
            <a:r>
              <a:rPr lang="en-US" sz="3400" dirty="0" smtClean="0">
                <a:latin typeface="Bookman Old Style" pitchFamily="18" charset="0"/>
              </a:rPr>
              <a:t>but line-item </a:t>
            </a:r>
            <a:r>
              <a:rPr lang="en-US" sz="3400" dirty="0">
                <a:latin typeface="Bookman Old Style" pitchFamily="18" charset="0"/>
              </a:rPr>
              <a:t>budgeting </a:t>
            </a:r>
            <a:r>
              <a:rPr lang="en-US" sz="3400" dirty="0" smtClean="0">
                <a:latin typeface="Bookman Old Style" pitchFamily="18" charset="0"/>
              </a:rPr>
              <a:t>focus on </a:t>
            </a:r>
            <a:r>
              <a:rPr lang="en-US" sz="3400" dirty="0">
                <a:latin typeface="Bookman Old Style" pitchFamily="18" charset="0"/>
              </a:rPr>
              <a:t>the units of inputs used than actual output.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900" b="1" dirty="0" smtClean="0">
                <a:latin typeface="Bookman Old Style" pitchFamily="18" charset="0"/>
              </a:rPr>
              <a:t>De-merits/limitations</a:t>
            </a:r>
            <a:endParaRPr lang="en-US" sz="2900" b="1" dirty="0">
              <a:latin typeface="Bookman Old Style" pitchFamily="18" charset="0"/>
            </a:endParaRPr>
          </a:p>
          <a:p>
            <a:r>
              <a:rPr lang="en-US" sz="2900" dirty="0" smtClean="0">
                <a:latin typeface="Bookman Old Style" pitchFamily="18" charset="0"/>
              </a:rPr>
              <a:t>Government </a:t>
            </a:r>
            <a:r>
              <a:rPr lang="en-US" sz="2900" dirty="0">
                <a:latin typeface="Bookman Old Style" pitchFamily="18" charset="0"/>
              </a:rPr>
              <a:t>performance is </a:t>
            </a:r>
            <a:endParaRPr lang="en-US" sz="29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not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always easily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quantifiable </a:t>
            </a:r>
            <a:r>
              <a:rPr lang="en-US" dirty="0" smtClean="0">
                <a:latin typeface="Bookman Old Style" pitchFamily="18" charset="0"/>
              </a:rPr>
              <a:t>and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may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not have clear visible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results</a:t>
            </a:r>
            <a:r>
              <a:rPr lang="en-US" sz="2500" b="1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</a:p>
          <a:p>
            <a:r>
              <a:rPr lang="en-US" sz="2900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2900" dirty="0" smtClean="0">
                <a:latin typeface="Bookman Old Style" pitchFamily="18" charset="0"/>
              </a:rPr>
              <a:t>For example, </a:t>
            </a:r>
            <a:r>
              <a:rPr lang="en-US" sz="2900" b="1" dirty="0">
                <a:latin typeface="Bookman Old Style" pitchFamily="18" charset="0"/>
              </a:rPr>
              <a:t>law </a:t>
            </a:r>
            <a:r>
              <a:rPr lang="en-US" sz="2900" b="1" dirty="0" smtClean="0">
                <a:latin typeface="Bookman Old Style" pitchFamily="18" charset="0"/>
              </a:rPr>
              <a:t>and order </a:t>
            </a:r>
            <a:r>
              <a:rPr lang="en-US" sz="2900" dirty="0">
                <a:latin typeface="Bookman Old Style" pitchFamily="18" charset="0"/>
              </a:rPr>
              <a:t>is a government activity whose </a:t>
            </a:r>
            <a:r>
              <a:rPr lang="en-US" sz="2900" b="1" dirty="0">
                <a:latin typeface="Bookman Old Style" pitchFamily="18" charset="0"/>
              </a:rPr>
              <a:t>result</a:t>
            </a:r>
            <a:r>
              <a:rPr lang="en-US" sz="2900" dirty="0">
                <a:latin typeface="Bookman Old Style" pitchFamily="18" charset="0"/>
              </a:rPr>
              <a:t> </a:t>
            </a:r>
            <a:r>
              <a:rPr lang="en-US" sz="2900" dirty="0" smtClean="0">
                <a:latin typeface="Bookman Old Style" pitchFamily="18" charset="0"/>
              </a:rPr>
              <a:t>or performance </a:t>
            </a:r>
            <a:r>
              <a:rPr lang="en-US" sz="2900" b="1" dirty="0" smtClean="0">
                <a:latin typeface="Bookman Old Style" pitchFamily="18" charset="0"/>
              </a:rPr>
              <a:t>cannot </a:t>
            </a:r>
            <a:r>
              <a:rPr lang="en-US" sz="2900" b="1" dirty="0">
                <a:latin typeface="Bookman Old Style" pitchFamily="18" charset="0"/>
              </a:rPr>
              <a:t>be objectively measured</a:t>
            </a:r>
            <a:r>
              <a:rPr lang="en-US" sz="2900" dirty="0">
                <a:latin typeface="Bookman Old Style" pitchFamily="18" charset="0"/>
              </a:rPr>
              <a:t>,</a:t>
            </a:r>
          </a:p>
          <a:p>
            <a:r>
              <a:rPr lang="en-US" sz="2900" dirty="0" smtClean="0">
                <a:latin typeface="Bookman Old Style" pitchFamily="18" charset="0"/>
              </a:rPr>
              <a:t>The </a:t>
            </a:r>
            <a:r>
              <a:rPr lang="en-US" sz="2900" dirty="0">
                <a:latin typeface="Bookman Old Style" pitchFamily="18" charset="0"/>
              </a:rPr>
              <a:t>difficulty relates to the </a:t>
            </a:r>
            <a:r>
              <a:rPr lang="en-US" sz="2900" b="1" dirty="0">
                <a:solidFill>
                  <a:srgbClr val="7030A0"/>
                </a:solidFill>
                <a:latin typeface="Bookman Old Style" pitchFamily="18" charset="0"/>
              </a:rPr>
              <a:t>lack of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cost- accounts</a:t>
            </a:r>
            <a:r>
              <a:rPr lang="en-US" sz="2900" b="1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r>
              <a:rPr lang="en-US" sz="2900" b="1" dirty="0">
                <a:latin typeface="Bookman Old Style" pitchFamily="18" charset="0"/>
              </a:rPr>
              <a:t> </a:t>
            </a:r>
            <a:r>
              <a:rPr lang="en-US" sz="2900" dirty="0">
                <a:latin typeface="Bookman Old Style" pitchFamily="18" charset="0"/>
              </a:rPr>
              <a:t>Many </a:t>
            </a:r>
            <a:r>
              <a:rPr lang="en-US" sz="2900" dirty="0" smtClean="0">
                <a:latin typeface="Bookman Old Style" pitchFamily="18" charset="0"/>
              </a:rPr>
              <a:t>assets of </a:t>
            </a:r>
            <a:r>
              <a:rPr lang="en-US" sz="2900" dirty="0">
                <a:latin typeface="Bookman Old Style" pitchFamily="18" charset="0"/>
              </a:rPr>
              <a:t>the government agencies cannot be accounted for </a:t>
            </a:r>
            <a:r>
              <a:rPr lang="en-US" sz="2900" b="1" dirty="0">
                <a:solidFill>
                  <a:srgbClr val="7030A0"/>
                </a:solidFill>
                <a:latin typeface="Bookman Old Style" pitchFamily="18" charset="0"/>
              </a:rPr>
              <a:t>in </a:t>
            </a:r>
            <a:r>
              <a:rPr lang="en-US" sz="2900" b="1" dirty="0" smtClean="0">
                <a:solidFill>
                  <a:srgbClr val="7030A0"/>
                </a:solidFill>
                <a:latin typeface="Bookman Old Style" pitchFamily="18" charset="0"/>
              </a:rPr>
              <a:t>terms of </a:t>
            </a:r>
            <a:r>
              <a:rPr lang="en-US" sz="2900" b="1" dirty="0">
                <a:solidFill>
                  <a:srgbClr val="7030A0"/>
                </a:solidFill>
                <a:latin typeface="Bookman Old Style" pitchFamily="18" charset="0"/>
              </a:rPr>
              <a:t>unit costs</a:t>
            </a:r>
            <a:r>
              <a:rPr lang="en-US" sz="2900" dirty="0">
                <a:latin typeface="Bookman Old Style" pitchFamily="18" charset="0"/>
              </a:rPr>
              <a:t>,</a:t>
            </a:r>
          </a:p>
          <a:p>
            <a:r>
              <a:rPr lang="en-US" sz="2900" dirty="0" smtClean="0">
                <a:latin typeface="Bookman Old Style" pitchFamily="18" charset="0"/>
              </a:rPr>
              <a:t>A </a:t>
            </a:r>
            <a:r>
              <a:rPr lang="en-US" sz="2900" dirty="0">
                <a:latin typeface="Bookman Old Style" pitchFamily="18" charset="0"/>
              </a:rPr>
              <a:t>problem in adopting the performance of </a:t>
            </a:r>
            <a:r>
              <a:rPr lang="en-US" sz="2900" dirty="0" smtClean="0">
                <a:latin typeface="Bookman Old Style" pitchFamily="18" charset="0"/>
              </a:rPr>
              <a:t> budgetary procedures </a:t>
            </a:r>
            <a:r>
              <a:rPr lang="en-US" sz="2900" dirty="0">
                <a:latin typeface="Bookman Old Style" pitchFamily="18" charset="0"/>
              </a:rPr>
              <a:t>is the arduous /tough or </a:t>
            </a:r>
            <a:r>
              <a:rPr lang="en-US" sz="2900" b="1" dirty="0">
                <a:latin typeface="Bookman Old Style" pitchFamily="18" charset="0"/>
              </a:rPr>
              <a:t>hard task of </a:t>
            </a:r>
            <a:r>
              <a:rPr lang="en-US" sz="2900" b="1" dirty="0" smtClean="0">
                <a:latin typeface="Bookman Old Style" pitchFamily="18" charset="0"/>
              </a:rPr>
              <a:t>linking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accounting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heads with </a:t>
            </a:r>
            <a:endParaRPr lang="en-US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development </a:t>
            </a:r>
            <a:r>
              <a:rPr lang="en-US" b="1" dirty="0">
                <a:solidFill>
                  <a:srgbClr val="7030A0"/>
                </a:solidFill>
                <a:latin typeface="Bookman Old Style" pitchFamily="18" charset="0"/>
              </a:rPr>
              <a:t>heads.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2118</Words>
  <Application>Microsoft Office PowerPoint</Application>
  <PresentationFormat>On-screen Show (4:3)</PresentationFormat>
  <Paragraphs>231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V PUBLIC BUDGET</vt:lpstr>
      <vt:lpstr> Chapter Outline </vt:lpstr>
      <vt:lpstr> Introduction </vt:lpstr>
      <vt:lpstr> What is Budget? </vt:lpstr>
      <vt:lpstr>Slide 5</vt:lpstr>
      <vt:lpstr> Types of Budgeting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Budgeting Process in Ethiopia 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V PUBLIC BUDGET</dc:title>
  <dc:creator>gere</dc:creator>
  <cp:lastModifiedBy>gere</cp:lastModifiedBy>
  <cp:revision>104</cp:revision>
  <dcterms:created xsi:type="dcterms:W3CDTF">2016-04-25T11:21:19Z</dcterms:created>
  <dcterms:modified xsi:type="dcterms:W3CDTF">2016-04-26T07:54:51Z</dcterms:modified>
</cp:coreProperties>
</file>