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074"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1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71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460906-BB6E-4EED-9F47-399693E4B7C8}" type="datetimeFigureOut">
              <a:rPr lang="en-US" smtClean="0"/>
              <a:t>4/25/2020</a:t>
            </a:fld>
            <a:endParaRPr lang="en-US"/>
          </a:p>
        </p:txBody>
      </p:sp>
      <p:sp>
        <p:nvSpPr>
          <p:cNvPr id="104871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1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1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71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A36CE5-A600-4392-9C30-75790E11A19A}" type="slidenum">
              <a:rPr lang="en-US" smtClean="0"/>
              <a:t>‹#›</a:t>
            </a:fld>
            <a:endParaRPr lang="en-US"/>
          </a:p>
        </p:txBody>
      </p:sp>
    </p:spTree>
    <p:extLst>
      <p:ext uri="{BB962C8B-B14F-4D97-AF65-F5344CB8AC3E}">
        <p14:creationId xmlns:p14="http://schemas.microsoft.com/office/powerpoint/2010/main" val="2037336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Slide Image Placeholder 1"/>
          <p:cNvSpPr>
            <a:spLocks noGrp="1" noRot="1" noChangeAspect="1"/>
          </p:cNvSpPr>
          <p:nvPr>
            <p:ph type="sldImg"/>
          </p:nvPr>
        </p:nvSpPr>
        <p:spPr/>
      </p:sp>
      <p:sp>
        <p:nvSpPr>
          <p:cNvPr id="1048617"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All the entrepreneurial personality types include handwork, but there are other specific types of business-related expertise- called competencies – that appear repeatedly in successful entrepreneurs around the world</a:t>
            </a:r>
            <a:endParaRPr lang="en-US" dirty="0"/>
          </a:p>
        </p:txBody>
      </p:sp>
      <p:sp>
        <p:nvSpPr>
          <p:cNvPr id="1048618" name="Slide Number Placeholder 3"/>
          <p:cNvSpPr>
            <a:spLocks noGrp="1"/>
          </p:cNvSpPr>
          <p:nvPr>
            <p:ph type="sldNum" sz="quarter" idx="10"/>
          </p:nvPr>
        </p:nvSpPr>
        <p:spPr/>
        <p:txBody>
          <a:bodyPr/>
          <a:lstStyle/>
          <a:p>
            <a:fld id="{DFA36CE5-A600-4392-9C30-75790E11A19A}" type="slidenum">
              <a:rPr lang="en-US" smtClean="0"/>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69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69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693" name="Date Placeholder 3"/>
          <p:cNvSpPr>
            <a:spLocks noGrp="1"/>
          </p:cNvSpPr>
          <p:nvPr>
            <p:ph type="dt" sz="half" idx="10"/>
          </p:nvPr>
        </p:nvSpPr>
        <p:spPr/>
        <p:txBody>
          <a:bodyPr/>
          <a:lstStyle/>
          <a:p>
            <a:fld id="{FBF53EFA-D2B4-4313-B007-66E87D49F67D}" type="datetimeFigureOut">
              <a:rPr lang="en-US" smtClean="0"/>
              <a:t>4/25/2020</a:t>
            </a:fld>
            <a:endParaRPr lang="en-US"/>
          </a:p>
        </p:txBody>
      </p:sp>
      <p:sp>
        <p:nvSpPr>
          <p:cNvPr id="1048694" name="Footer Placeholder 4"/>
          <p:cNvSpPr>
            <a:spLocks noGrp="1"/>
          </p:cNvSpPr>
          <p:nvPr>
            <p:ph type="ftr" sz="quarter" idx="11"/>
          </p:nvPr>
        </p:nvSpPr>
        <p:spPr/>
        <p:txBody>
          <a:bodyPr/>
          <a:lstStyle/>
          <a:p>
            <a:endParaRPr lang="en-US"/>
          </a:p>
        </p:txBody>
      </p:sp>
      <p:sp>
        <p:nvSpPr>
          <p:cNvPr id="1048695" name="Slide Number Placeholder 5"/>
          <p:cNvSpPr>
            <a:spLocks noGrp="1"/>
          </p:cNvSpPr>
          <p:nvPr>
            <p:ph type="sldNum" sz="quarter" idx="12"/>
          </p:nvPr>
        </p:nvSpPr>
        <p:spPr/>
        <p:txBody>
          <a:bodyPr/>
          <a:lstStyle/>
          <a:p>
            <a:fld id="{E6F3BD52-5F4C-40C5-AA9F-55B836598F1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01" name="Title 1"/>
          <p:cNvSpPr>
            <a:spLocks noGrp="1"/>
          </p:cNvSpPr>
          <p:nvPr>
            <p:ph type="title"/>
          </p:nvPr>
        </p:nvSpPr>
        <p:spPr/>
        <p:txBody>
          <a:bodyPr/>
          <a:lstStyle/>
          <a:p>
            <a:r>
              <a:rPr lang="en-US" smtClean="0"/>
              <a:t>Click to edit Master title style</a:t>
            </a:r>
            <a:endParaRPr lang="en-US"/>
          </a:p>
        </p:txBody>
      </p:sp>
      <p:sp>
        <p:nvSpPr>
          <p:cNvPr id="1048702"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03" name="Date Placeholder 3"/>
          <p:cNvSpPr>
            <a:spLocks noGrp="1"/>
          </p:cNvSpPr>
          <p:nvPr>
            <p:ph type="dt" sz="half" idx="10"/>
          </p:nvPr>
        </p:nvSpPr>
        <p:spPr/>
        <p:txBody>
          <a:bodyPr/>
          <a:lstStyle/>
          <a:p>
            <a:fld id="{FBF53EFA-D2B4-4313-B007-66E87D49F67D}" type="datetimeFigureOut">
              <a:rPr lang="en-US" smtClean="0"/>
              <a:t>4/25/2020</a:t>
            </a:fld>
            <a:endParaRPr lang="en-US"/>
          </a:p>
        </p:txBody>
      </p:sp>
      <p:sp>
        <p:nvSpPr>
          <p:cNvPr id="1048704" name="Footer Placeholder 4"/>
          <p:cNvSpPr>
            <a:spLocks noGrp="1"/>
          </p:cNvSpPr>
          <p:nvPr>
            <p:ph type="ftr" sz="quarter" idx="11"/>
          </p:nvPr>
        </p:nvSpPr>
        <p:spPr/>
        <p:txBody>
          <a:bodyPr/>
          <a:lstStyle/>
          <a:p>
            <a:endParaRPr lang="en-US"/>
          </a:p>
        </p:txBody>
      </p:sp>
      <p:sp>
        <p:nvSpPr>
          <p:cNvPr id="1048705" name="Slide Number Placeholder 5"/>
          <p:cNvSpPr>
            <a:spLocks noGrp="1"/>
          </p:cNvSpPr>
          <p:nvPr>
            <p:ph type="sldNum" sz="quarter" idx="12"/>
          </p:nvPr>
        </p:nvSpPr>
        <p:spPr/>
        <p:txBody>
          <a:bodyPr/>
          <a:lstStyle/>
          <a:p>
            <a:fld id="{E6F3BD52-5F4C-40C5-AA9F-55B836598F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8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68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85" name="Date Placeholder 3"/>
          <p:cNvSpPr>
            <a:spLocks noGrp="1"/>
          </p:cNvSpPr>
          <p:nvPr>
            <p:ph type="dt" sz="half" idx="10"/>
          </p:nvPr>
        </p:nvSpPr>
        <p:spPr/>
        <p:txBody>
          <a:bodyPr/>
          <a:lstStyle/>
          <a:p>
            <a:fld id="{FBF53EFA-D2B4-4313-B007-66E87D49F67D}" type="datetimeFigureOut">
              <a:rPr lang="en-US" smtClean="0"/>
              <a:t>4/25/2020</a:t>
            </a:fld>
            <a:endParaRPr lang="en-US"/>
          </a:p>
        </p:txBody>
      </p:sp>
      <p:sp>
        <p:nvSpPr>
          <p:cNvPr id="1048686" name="Footer Placeholder 4"/>
          <p:cNvSpPr>
            <a:spLocks noGrp="1"/>
          </p:cNvSpPr>
          <p:nvPr>
            <p:ph type="ftr" sz="quarter" idx="11"/>
          </p:nvPr>
        </p:nvSpPr>
        <p:spPr/>
        <p:txBody>
          <a:bodyPr/>
          <a:lstStyle/>
          <a:p>
            <a:endParaRPr lang="en-US"/>
          </a:p>
        </p:txBody>
      </p:sp>
      <p:sp>
        <p:nvSpPr>
          <p:cNvPr id="1048687" name="Slide Number Placeholder 5"/>
          <p:cNvSpPr>
            <a:spLocks noGrp="1"/>
          </p:cNvSpPr>
          <p:nvPr>
            <p:ph type="sldNum" sz="quarter" idx="12"/>
          </p:nvPr>
        </p:nvSpPr>
        <p:spPr/>
        <p:txBody>
          <a:bodyPr/>
          <a:lstStyle/>
          <a:p>
            <a:fld id="{E6F3BD52-5F4C-40C5-AA9F-55B836598F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smtClean="0"/>
              <a:t>Click to edit Master title style</a:t>
            </a:r>
            <a:endParaRPr lang="en-US"/>
          </a:p>
        </p:txBody>
      </p:sp>
      <p:sp>
        <p:nvSpPr>
          <p:cNvPr id="1048582"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3" name="Date Placeholder 3"/>
          <p:cNvSpPr>
            <a:spLocks noGrp="1"/>
          </p:cNvSpPr>
          <p:nvPr>
            <p:ph type="dt" sz="half" idx="10"/>
          </p:nvPr>
        </p:nvSpPr>
        <p:spPr/>
        <p:txBody>
          <a:bodyPr/>
          <a:lstStyle/>
          <a:p>
            <a:fld id="{FBF53EFA-D2B4-4313-B007-66E87D49F67D}" type="datetimeFigureOut">
              <a:rPr lang="en-US" smtClean="0"/>
              <a:t>4/25/2020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E6F3BD52-5F4C-40C5-AA9F-55B836598F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96"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97"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98" name="Date Placeholder 3"/>
          <p:cNvSpPr>
            <a:spLocks noGrp="1"/>
          </p:cNvSpPr>
          <p:nvPr>
            <p:ph type="dt" sz="half" idx="10"/>
          </p:nvPr>
        </p:nvSpPr>
        <p:spPr/>
        <p:txBody>
          <a:bodyPr/>
          <a:lstStyle/>
          <a:p>
            <a:fld id="{FBF53EFA-D2B4-4313-B007-66E87D49F67D}" type="datetimeFigureOut">
              <a:rPr lang="en-US" smtClean="0"/>
              <a:t>4/25/2020</a:t>
            </a:fld>
            <a:endParaRPr lang="en-US"/>
          </a:p>
        </p:txBody>
      </p:sp>
      <p:sp>
        <p:nvSpPr>
          <p:cNvPr id="1048699" name="Footer Placeholder 4"/>
          <p:cNvSpPr>
            <a:spLocks noGrp="1"/>
          </p:cNvSpPr>
          <p:nvPr>
            <p:ph type="ftr" sz="quarter" idx="11"/>
          </p:nvPr>
        </p:nvSpPr>
        <p:spPr/>
        <p:txBody>
          <a:bodyPr/>
          <a:lstStyle/>
          <a:p>
            <a:endParaRPr lang="en-US"/>
          </a:p>
        </p:txBody>
      </p:sp>
      <p:sp>
        <p:nvSpPr>
          <p:cNvPr id="1048700" name="Slide Number Placeholder 5"/>
          <p:cNvSpPr>
            <a:spLocks noGrp="1"/>
          </p:cNvSpPr>
          <p:nvPr>
            <p:ph type="sldNum" sz="quarter" idx="12"/>
          </p:nvPr>
        </p:nvSpPr>
        <p:spPr/>
        <p:txBody>
          <a:bodyPr/>
          <a:lstStyle/>
          <a:p>
            <a:fld id="{E6F3BD52-5F4C-40C5-AA9F-55B836598F1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65" name="Title 1"/>
          <p:cNvSpPr>
            <a:spLocks noGrp="1"/>
          </p:cNvSpPr>
          <p:nvPr>
            <p:ph type="title"/>
          </p:nvPr>
        </p:nvSpPr>
        <p:spPr/>
        <p:txBody>
          <a:bodyPr/>
          <a:lstStyle/>
          <a:p>
            <a:r>
              <a:rPr lang="en-US" smtClean="0"/>
              <a:t>Click to edit Master title style</a:t>
            </a:r>
            <a:endParaRPr lang="en-US"/>
          </a:p>
        </p:txBody>
      </p:sp>
      <p:sp>
        <p:nvSpPr>
          <p:cNvPr id="1048666"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67"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68" name="Date Placeholder 4"/>
          <p:cNvSpPr>
            <a:spLocks noGrp="1"/>
          </p:cNvSpPr>
          <p:nvPr>
            <p:ph type="dt" sz="half" idx="10"/>
          </p:nvPr>
        </p:nvSpPr>
        <p:spPr/>
        <p:txBody>
          <a:bodyPr/>
          <a:lstStyle/>
          <a:p>
            <a:fld id="{FBF53EFA-D2B4-4313-B007-66E87D49F67D}" type="datetimeFigureOut">
              <a:rPr lang="en-US" smtClean="0"/>
              <a:t>4/25/2020</a:t>
            </a:fld>
            <a:endParaRPr lang="en-US"/>
          </a:p>
        </p:txBody>
      </p:sp>
      <p:sp>
        <p:nvSpPr>
          <p:cNvPr id="1048669" name="Footer Placeholder 5"/>
          <p:cNvSpPr>
            <a:spLocks noGrp="1"/>
          </p:cNvSpPr>
          <p:nvPr>
            <p:ph type="ftr" sz="quarter" idx="11"/>
          </p:nvPr>
        </p:nvSpPr>
        <p:spPr/>
        <p:txBody>
          <a:bodyPr/>
          <a:lstStyle/>
          <a:p>
            <a:endParaRPr lang="en-US"/>
          </a:p>
        </p:txBody>
      </p:sp>
      <p:sp>
        <p:nvSpPr>
          <p:cNvPr id="1048670" name="Slide Number Placeholder 6"/>
          <p:cNvSpPr>
            <a:spLocks noGrp="1"/>
          </p:cNvSpPr>
          <p:nvPr>
            <p:ph type="sldNum" sz="quarter" idx="12"/>
          </p:nvPr>
        </p:nvSpPr>
        <p:spPr/>
        <p:txBody>
          <a:bodyPr/>
          <a:lstStyle/>
          <a:p>
            <a:fld id="{E6F3BD52-5F4C-40C5-AA9F-55B836598F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71" name="Title 1"/>
          <p:cNvSpPr>
            <a:spLocks noGrp="1"/>
          </p:cNvSpPr>
          <p:nvPr>
            <p:ph type="title"/>
          </p:nvPr>
        </p:nvSpPr>
        <p:spPr/>
        <p:txBody>
          <a:bodyPr/>
          <a:lstStyle/>
          <a:p>
            <a:r>
              <a:rPr lang="en-US" smtClean="0"/>
              <a:t>Click to edit Master title style</a:t>
            </a:r>
            <a:endParaRPr lang="en-US"/>
          </a:p>
        </p:txBody>
      </p:sp>
      <p:sp>
        <p:nvSpPr>
          <p:cNvPr id="1048672"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73"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74"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75"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76" name="Date Placeholder 6"/>
          <p:cNvSpPr>
            <a:spLocks noGrp="1"/>
          </p:cNvSpPr>
          <p:nvPr>
            <p:ph type="dt" sz="half" idx="10"/>
          </p:nvPr>
        </p:nvSpPr>
        <p:spPr/>
        <p:txBody>
          <a:bodyPr/>
          <a:lstStyle/>
          <a:p>
            <a:fld id="{FBF53EFA-D2B4-4313-B007-66E87D49F67D}" type="datetimeFigureOut">
              <a:rPr lang="en-US" smtClean="0"/>
              <a:t>4/25/2020</a:t>
            </a:fld>
            <a:endParaRPr lang="en-US"/>
          </a:p>
        </p:txBody>
      </p:sp>
      <p:sp>
        <p:nvSpPr>
          <p:cNvPr id="1048677" name="Footer Placeholder 7"/>
          <p:cNvSpPr>
            <a:spLocks noGrp="1"/>
          </p:cNvSpPr>
          <p:nvPr>
            <p:ph type="ftr" sz="quarter" idx="11"/>
          </p:nvPr>
        </p:nvSpPr>
        <p:spPr/>
        <p:txBody>
          <a:bodyPr/>
          <a:lstStyle/>
          <a:p>
            <a:endParaRPr lang="en-US"/>
          </a:p>
        </p:txBody>
      </p:sp>
      <p:sp>
        <p:nvSpPr>
          <p:cNvPr id="1048678" name="Slide Number Placeholder 8"/>
          <p:cNvSpPr>
            <a:spLocks noGrp="1"/>
          </p:cNvSpPr>
          <p:nvPr>
            <p:ph type="sldNum" sz="quarter" idx="12"/>
          </p:nvPr>
        </p:nvSpPr>
        <p:spPr/>
        <p:txBody>
          <a:bodyPr/>
          <a:lstStyle/>
          <a:p>
            <a:fld id="{E6F3BD52-5F4C-40C5-AA9F-55B836598F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79" name="Title 1"/>
          <p:cNvSpPr>
            <a:spLocks noGrp="1"/>
          </p:cNvSpPr>
          <p:nvPr>
            <p:ph type="title"/>
          </p:nvPr>
        </p:nvSpPr>
        <p:spPr/>
        <p:txBody>
          <a:bodyPr/>
          <a:lstStyle/>
          <a:p>
            <a:r>
              <a:rPr lang="en-US" smtClean="0"/>
              <a:t>Click to edit Master title style</a:t>
            </a:r>
            <a:endParaRPr lang="en-US"/>
          </a:p>
        </p:txBody>
      </p:sp>
      <p:sp>
        <p:nvSpPr>
          <p:cNvPr id="1048680" name="Date Placeholder 2"/>
          <p:cNvSpPr>
            <a:spLocks noGrp="1"/>
          </p:cNvSpPr>
          <p:nvPr>
            <p:ph type="dt" sz="half" idx="10"/>
          </p:nvPr>
        </p:nvSpPr>
        <p:spPr/>
        <p:txBody>
          <a:bodyPr/>
          <a:lstStyle/>
          <a:p>
            <a:fld id="{FBF53EFA-D2B4-4313-B007-66E87D49F67D}" type="datetimeFigureOut">
              <a:rPr lang="en-US" smtClean="0"/>
              <a:t>4/25/2020</a:t>
            </a:fld>
            <a:endParaRPr lang="en-US"/>
          </a:p>
        </p:txBody>
      </p:sp>
      <p:sp>
        <p:nvSpPr>
          <p:cNvPr id="1048681" name="Footer Placeholder 3"/>
          <p:cNvSpPr>
            <a:spLocks noGrp="1"/>
          </p:cNvSpPr>
          <p:nvPr>
            <p:ph type="ftr" sz="quarter" idx="11"/>
          </p:nvPr>
        </p:nvSpPr>
        <p:spPr/>
        <p:txBody>
          <a:bodyPr/>
          <a:lstStyle/>
          <a:p>
            <a:endParaRPr lang="en-US"/>
          </a:p>
        </p:txBody>
      </p:sp>
      <p:sp>
        <p:nvSpPr>
          <p:cNvPr id="1048682" name="Slide Number Placeholder 4"/>
          <p:cNvSpPr>
            <a:spLocks noGrp="1"/>
          </p:cNvSpPr>
          <p:nvPr>
            <p:ph type="sldNum" sz="quarter" idx="12"/>
          </p:nvPr>
        </p:nvSpPr>
        <p:spPr/>
        <p:txBody>
          <a:bodyPr/>
          <a:lstStyle/>
          <a:p>
            <a:fld id="{E6F3BD52-5F4C-40C5-AA9F-55B836598F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88" name="Date Placeholder 1"/>
          <p:cNvSpPr>
            <a:spLocks noGrp="1"/>
          </p:cNvSpPr>
          <p:nvPr>
            <p:ph type="dt" sz="half" idx="10"/>
          </p:nvPr>
        </p:nvSpPr>
        <p:spPr/>
        <p:txBody>
          <a:bodyPr/>
          <a:lstStyle/>
          <a:p>
            <a:fld id="{FBF53EFA-D2B4-4313-B007-66E87D49F67D}" type="datetimeFigureOut">
              <a:rPr lang="en-US" smtClean="0"/>
              <a:t>4/25/2020</a:t>
            </a:fld>
            <a:endParaRPr lang="en-US"/>
          </a:p>
        </p:txBody>
      </p:sp>
      <p:sp>
        <p:nvSpPr>
          <p:cNvPr id="1048689" name="Footer Placeholder 2"/>
          <p:cNvSpPr>
            <a:spLocks noGrp="1"/>
          </p:cNvSpPr>
          <p:nvPr>
            <p:ph type="ftr" sz="quarter" idx="11"/>
          </p:nvPr>
        </p:nvSpPr>
        <p:spPr/>
        <p:txBody>
          <a:bodyPr/>
          <a:lstStyle/>
          <a:p>
            <a:endParaRPr lang="en-US"/>
          </a:p>
        </p:txBody>
      </p:sp>
      <p:sp>
        <p:nvSpPr>
          <p:cNvPr id="1048690" name="Slide Number Placeholder 3"/>
          <p:cNvSpPr>
            <a:spLocks noGrp="1"/>
          </p:cNvSpPr>
          <p:nvPr>
            <p:ph type="sldNum" sz="quarter" idx="12"/>
          </p:nvPr>
        </p:nvSpPr>
        <p:spPr/>
        <p:txBody>
          <a:bodyPr/>
          <a:lstStyle/>
          <a:p>
            <a:fld id="{E6F3BD52-5F4C-40C5-AA9F-55B836598F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0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70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0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709" name="Date Placeholder 4"/>
          <p:cNvSpPr>
            <a:spLocks noGrp="1"/>
          </p:cNvSpPr>
          <p:nvPr>
            <p:ph type="dt" sz="half" idx="10"/>
          </p:nvPr>
        </p:nvSpPr>
        <p:spPr/>
        <p:txBody>
          <a:bodyPr/>
          <a:lstStyle/>
          <a:p>
            <a:fld id="{FBF53EFA-D2B4-4313-B007-66E87D49F67D}" type="datetimeFigureOut">
              <a:rPr lang="en-US" smtClean="0"/>
              <a:t>4/25/2020</a:t>
            </a:fld>
            <a:endParaRPr lang="en-US"/>
          </a:p>
        </p:txBody>
      </p:sp>
      <p:sp>
        <p:nvSpPr>
          <p:cNvPr id="1048710" name="Footer Placeholder 5"/>
          <p:cNvSpPr>
            <a:spLocks noGrp="1"/>
          </p:cNvSpPr>
          <p:nvPr>
            <p:ph type="ftr" sz="quarter" idx="11"/>
          </p:nvPr>
        </p:nvSpPr>
        <p:spPr/>
        <p:txBody>
          <a:bodyPr/>
          <a:lstStyle/>
          <a:p>
            <a:endParaRPr lang="en-US"/>
          </a:p>
        </p:txBody>
      </p:sp>
      <p:sp>
        <p:nvSpPr>
          <p:cNvPr id="1048711" name="Slide Number Placeholder 6"/>
          <p:cNvSpPr>
            <a:spLocks noGrp="1"/>
          </p:cNvSpPr>
          <p:nvPr>
            <p:ph type="sldNum" sz="quarter" idx="12"/>
          </p:nvPr>
        </p:nvSpPr>
        <p:spPr/>
        <p:txBody>
          <a:bodyPr/>
          <a:lstStyle/>
          <a:p>
            <a:fld id="{E6F3BD52-5F4C-40C5-AA9F-55B836598F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587"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588"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589"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590" name="Date Placeholder 4"/>
          <p:cNvSpPr>
            <a:spLocks noGrp="1"/>
          </p:cNvSpPr>
          <p:nvPr>
            <p:ph type="dt" sz="half" idx="10"/>
          </p:nvPr>
        </p:nvSpPr>
        <p:spPr/>
        <p:txBody>
          <a:bodyPr/>
          <a:lstStyle/>
          <a:p>
            <a:fld id="{FBF53EFA-D2B4-4313-B007-66E87D49F67D}" type="datetimeFigureOut">
              <a:rPr lang="en-US" smtClean="0"/>
              <a:t>4/25/2020</a:t>
            </a:fld>
            <a:endParaRPr lang="en-US"/>
          </a:p>
        </p:txBody>
      </p:sp>
      <p:sp>
        <p:nvSpPr>
          <p:cNvPr id="1048591" name="Footer Placeholder 5"/>
          <p:cNvSpPr>
            <a:spLocks noGrp="1"/>
          </p:cNvSpPr>
          <p:nvPr>
            <p:ph type="ftr" sz="quarter" idx="11"/>
          </p:nvPr>
        </p:nvSpPr>
        <p:spPr/>
        <p:txBody>
          <a:bodyPr/>
          <a:lstStyle/>
          <a:p>
            <a:endParaRPr lang="en-US"/>
          </a:p>
        </p:txBody>
      </p:sp>
      <p:sp>
        <p:nvSpPr>
          <p:cNvPr id="1048592" name="Slide Number Placeholder 6"/>
          <p:cNvSpPr>
            <a:spLocks noGrp="1"/>
          </p:cNvSpPr>
          <p:nvPr>
            <p:ph type="sldNum" sz="quarter" idx="12"/>
          </p:nvPr>
        </p:nvSpPr>
        <p:spPr/>
        <p:txBody>
          <a:bodyPr/>
          <a:lstStyle/>
          <a:p>
            <a:fld id="{E6F3BD52-5F4C-40C5-AA9F-55B836598F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53EFA-D2B4-4313-B007-66E87D49F67D}" type="datetimeFigureOut">
              <a:rPr lang="en-US" smtClean="0"/>
              <a:t>4/25/2020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3BD52-5F4C-40C5-AA9F-55B836598F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Content Placeholder 2"/>
          <p:cNvSpPr>
            <a:spLocks noGrp="1"/>
          </p:cNvSpPr>
          <p:nvPr>
            <p:ph idx="1"/>
          </p:nvPr>
        </p:nvSpPr>
        <p:spPr>
          <a:xfrm>
            <a:off x="101590" y="631276"/>
            <a:ext cx="8534400" cy="5867400"/>
          </a:xfrm>
        </p:spPr>
        <p:txBody>
          <a:bodyPr>
            <a:normAutofit fontScale="77031" lnSpcReduction="10000"/>
          </a:bodyPr>
          <a:lstStyle/>
          <a:p>
            <a:pPr algn="just">
              <a:buNone/>
            </a:pPr>
            <a:r>
              <a:rPr lang="en-US" b="1" dirty="0" smtClean="0"/>
              <a:t>CHAPTER ONE:   ENTREPRENEURSHIP AND FREE ENTERPRISE </a:t>
            </a:r>
          </a:p>
          <a:p>
            <a:pPr algn="just">
              <a:buNone/>
            </a:pPr>
            <a:r>
              <a:rPr lang="en-US" b="1" dirty="0" smtClean="0"/>
              <a:t>Introduction </a:t>
            </a:r>
            <a:endParaRPr lang="en-US" dirty="0" smtClean="0"/>
          </a:p>
          <a:p>
            <a:pPr algn="just">
              <a:buFont typeface="Wingdings" pitchFamily="2" charset="2"/>
              <a:buChar char="Ø"/>
            </a:pPr>
            <a:r>
              <a:rPr lang="en-US" dirty="0" smtClean="0"/>
              <a:t>Entrepreneurship is a necessary </a:t>
            </a:r>
            <a:r>
              <a:rPr lang="en-US" u="sng" dirty="0" smtClean="0"/>
              <a:t>ingredient for stimulating economic growth and employment opportunities in all societies</a:t>
            </a:r>
            <a:r>
              <a:rPr lang="en-US" dirty="0" smtClean="0"/>
              <a:t>. It is the primary engines of job creation, income growth, and poverty reduction. </a:t>
            </a:r>
          </a:p>
          <a:p>
            <a:pPr algn="just">
              <a:buFont typeface="Wingdings" pitchFamily="2" charset="2"/>
              <a:buChar char="Ø"/>
            </a:pPr>
            <a:r>
              <a:rPr lang="en-US" dirty="0" smtClean="0"/>
              <a:t>it is widely accepted as a </a:t>
            </a:r>
            <a:r>
              <a:rPr lang="en-US" dirty="0" smtClean="0">
                <a:solidFill>
                  <a:srgbClr val="FF0000"/>
                </a:solidFill>
              </a:rPr>
              <a:t>key aspects of economic dynamism. </a:t>
            </a:r>
          </a:p>
          <a:p>
            <a:pPr algn="just">
              <a:buFont typeface="Wingdings" pitchFamily="2" charset="2"/>
              <a:buChar char="Ø"/>
            </a:pPr>
            <a:r>
              <a:rPr lang="en-US" dirty="0" smtClean="0"/>
              <a:t>Transforming ideas into economic opportunities is the decisive issues of entrepreneurship in the world. </a:t>
            </a:r>
          </a:p>
          <a:p>
            <a:pPr algn="just">
              <a:buFont typeface="Wingdings" pitchFamily="2" charset="2"/>
              <a:buChar char="Ø"/>
            </a:pPr>
            <a:r>
              <a:rPr lang="en-US" dirty="0" smtClean="0"/>
              <a:t>However, the role of entrepreneurship and entrepreneurial culture in economic and social development has often been </a:t>
            </a:r>
            <a:r>
              <a:rPr lang="en-US" dirty="0" smtClean="0">
                <a:solidFill>
                  <a:srgbClr val="FF0000"/>
                </a:solidFill>
              </a:rPr>
              <a:t>underestimated</a:t>
            </a:r>
            <a:endParaRPr 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Content Placeholder 2"/>
          <p:cNvSpPr>
            <a:spLocks noGrp="1"/>
          </p:cNvSpPr>
          <p:nvPr>
            <p:ph idx="1"/>
          </p:nvPr>
        </p:nvSpPr>
        <p:spPr>
          <a:xfrm>
            <a:off x="152400" y="381000"/>
            <a:ext cx="8839200" cy="6477000"/>
          </a:xfrm>
        </p:spPr>
        <p:txBody>
          <a:bodyPr>
            <a:normAutofit fontScale="94844" lnSpcReduction="20000"/>
          </a:bodyPr>
          <a:lstStyle/>
          <a:p>
            <a:pPr algn="just">
              <a:buFont typeface="Wingdings" pitchFamily="2" charset="2"/>
              <a:buChar char="Ø"/>
            </a:pPr>
            <a:r>
              <a:rPr lang="en-US" dirty="0" smtClean="0"/>
              <a:t>Entrepreneurship </a:t>
            </a:r>
            <a:r>
              <a:rPr lang="en-US" dirty="0"/>
              <a:t>is a </a:t>
            </a:r>
            <a:r>
              <a:rPr lang="en-US" u="sng" dirty="0"/>
              <a:t>distinct feature</a:t>
            </a:r>
            <a:r>
              <a:rPr lang="en-US" dirty="0"/>
              <a:t> whether of an individual or of an institution. </a:t>
            </a:r>
            <a:r>
              <a:rPr lang="en-US" u="sng" dirty="0"/>
              <a:t>It is not a personality trait </a:t>
            </a:r>
            <a:r>
              <a:rPr lang="en-US" dirty="0"/>
              <a:t>as it is common to see people of the most diverse personalities and temperaments perform well in entrepreneurial challenges. </a:t>
            </a:r>
            <a:endParaRPr lang="en-US" dirty="0" smtClean="0"/>
          </a:p>
          <a:p>
            <a:pPr algn="just">
              <a:buFont typeface="Wingdings" pitchFamily="2" charset="2"/>
              <a:buChar char="Ø"/>
            </a:pPr>
            <a:r>
              <a:rPr lang="en-US" dirty="0" smtClean="0"/>
              <a:t>But People </a:t>
            </a:r>
            <a:r>
              <a:rPr lang="en-US" dirty="0"/>
              <a:t>who </a:t>
            </a:r>
            <a:r>
              <a:rPr lang="en-US" dirty="0">
                <a:solidFill>
                  <a:srgbClr val="FF0000"/>
                </a:solidFill>
              </a:rPr>
              <a:t>need certainty are unlikely to make good entrepreneurs</a:t>
            </a:r>
            <a:r>
              <a:rPr lang="en-US" dirty="0"/>
              <a:t>. </a:t>
            </a:r>
            <a:endParaRPr lang="en-US" dirty="0" smtClean="0"/>
          </a:p>
          <a:p>
            <a:pPr algn="just">
              <a:buFont typeface="Wingdings" pitchFamily="2" charset="2"/>
              <a:buChar char="Ø"/>
            </a:pPr>
            <a:r>
              <a:rPr lang="en-US" dirty="0" smtClean="0"/>
              <a:t>But </a:t>
            </a:r>
            <a:r>
              <a:rPr lang="en-US" dirty="0"/>
              <a:t>everyone who </a:t>
            </a:r>
            <a:r>
              <a:rPr lang="en-US" dirty="0">
                <a:solidFill>
                  <a:srgbClr val="FF0000"/>
                </a:solidFill>
              </a:rPr>
              <a:t>can face up to decision </a:t>
            </a:r>
            <a:r>
              <a:rPr lang="en-US" dirty="0"/>
              <a:t>making can learn to be an entrepreneur and to behave </a:t>
            </a:r>
            <a:r>
              <a:rPr lang="en-US" dirty="0" smtClean="0"/>
              <a:t>entrepreneurially.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Content Placeholder 2"/>
          <p:cNvSpPr>
            <a:spLocks noGrp="1"/>
          </p:cNvSpPr>
          <p:nvPr>
            <p:ph idx="1"/>
          </p:nvPr>
        </p:nvSpPr>
        <p:spPr>
          <a:xfrm>
            <a:off x="152400" y="304800"/>
            <a:ext cx="8839200" cy="6019800"/>
          </a:xfrm>
        </p:spPr>
        <p:txBody>
          <a:bodyPr>
            <a:normAutofit fontScale="94844" lnSpcReduction="10000"/>
          </a:bodyPr>
          <a:lstStyle/>
          <a:p>
            <a:pPr>
              <a:buNone/>
            </a:pPr>
            <a:r>
              <a:rPr lang="en-US" b="1" dirty="0"/>
              <a:t>1.2 Entrepreneurship – Historical Perspective</a:t>
            </a:r>
            <a:endParaRPr lang="en-US" dirty="0"/>
          </a:p>
          <a:p>
            <a:pPr>
              <a:buFont typeface="Wingdings" pitchFamily="2" charset="2"/>
              <a:buChar char="Ø"/>
            </a:pPr>
            <a:r>
              <a:rPr lang="en-US" dirty="0" smtClean="0"/>
              <a:t>During </a:t>
            </a:r>
            <a:r>
              <a:rPr lang="en-US" dirty="0"/>
              <a:t>the </a:t>
            </a:r>
            <a:r>
              <a:rPr lang="en-US" u="sng" dirty="0"/>
              <a:t>ancient period</a:t>
            </a:r>
            <a:r>
              <a:rPr lang="en-US" dirty="0"/>
              <a:t> the word entrepreneur was used to refer to a </a:t>
            </a:r>
            <a:r>
              <a:rPr lang="en-US" u="sng" dirty="0"/>
              <a:t>person managing large commercial projects through the resources provided to </a:t>
            </a:r>
            <a:r>
              <a:rPr lang="en-US" u="sng" dirty="0" smtClean="0"/>
              <a:t>him</a:t>
            </a:r>
          </a:p>
          <a:p>
            <a:pPr>
              <a:buFont typeface="Wingdings" pitchFamily="2" charset="2"/>
              <a:buChar char="Ø"/>
            </a:pPr>
            <a:r>
              <a:rPr lang="en-US" dirty="0" smtClean="0"/>
              <a:t>In the 17</a:t>
            </a:r>
            <a:r>
              <a:rPr lang="en-US" baseline="30000" dirty="0" smtClean="0"/>
              <a:t>th</a:t>
            </a:r>
            <a:r>
              <a:rPr lang="en-US" dirty="0" smtClean="0"/>
              <a:t> Century a person who has s</a:t>
            </a:r>
            <a:r>
              <a:rPr lang="en-US" u="sng" dirty="0" smtClean="0"/>
              <a:t>igned a contractual agreement with the government to </a:t>
            </a:r>
            <a:r>
              <a:rPr lang="en-US" u="sng" dirty="0" smtClean="0">
                <a:solidFill>
                  <a:srgbClr val="FF0000"/>
                </a:solidFill>
              </a:rPr>
              <a:t>provide stipulated products or to perform service</a:t>
            </a:r>
            <a:r>
              <a:rPr lang="en-US" dirty="0" smtClean="0">
                <a:solidFill>
                  <a:srgbClr val="FF0000"/>
                </a:solidFill>
              </a:rPr>
              <a:t> </a:t>
            </a:r>
            <a:r>
              <a:rPr lang="en-US" dirty="0" smtClean="0"/>
              <a:t>was considered as entrepreneur. </a:t>
            </a:r>
          </a:p>
          <a:p>
            <a:pPr>
              <a:buFont typeface="Wingdings" pitchFamily="2" charset="2"/>
              <a:buChar char="Ø"/>
            </a:pPr>
            <a:r>
              <a:rPr lang="en-US" dirty="0" smtClean="0"/>
              <a:t>In this case, the </a:t>
            </a:r>
            <a:r>
              <a:rPr lang="en-US" u="sng" dirty="0" smtClean="0"/>
              <a:t>contract price is fixed</a:t>
            </a:r>
            <a:r>
              <a:rPr lang="en-US" dirty="0" smtClean="0"/>
              <a:t> so any resulting profit or loss reflects the effort of the entrepreneur. </a:t>
            </a:r>
          </a:p>
          <a:p>
            <a:pPr>
              <a:buFont typeface="Wingdings" pitchFamily="2" charset="2"/>
              <a:buChar char="Ø"/>
            </a:pPr>
            <a:endParaRPr lang="en-US"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Content Placeholder 2"/>
          <p:cNvSpPr>
            <a:spLocks noGrp="1"/>
          </p:cNvSpPr>
          <p:nvPr>
            <p:ph idx="1"/>
          </p:nvPr>
        </p:nvSpPr>
        <p:spPr>
          <a:xfrm>
            <a:off x="152400" y="228600"/>
            <a:ext cx="8763000" cy="6096000"/>
          </a:xfrm>
        </p:spPr>
        <p:txBody>
          <a:bodyPr>
            <a:normAutofit fontScale="94844" lnSpcReduction="10000"/>
          </a:bodyPr>
          <a:lstStyle/>
          <a:p>
            <a:pPr algn="just">
              <a:buFont typeface="Wingdings" pitchFamily="2" charset="2"/>
              <a:buChar char="ü"/>
            </a:pPr>
            <a:r>
              <a:rPr lang="en-US" dirty="0" smtClean="0"/>
              <a:t>In the middle of the 20</a:t>
            </a:r>
            <a:r>
              <a:rPr lang="en-US" baseline="30000" dirty="0" smtClean="0"/>
              <a:t>th</a:t>
            </a:r>
            <a:r>
              <a:rPr lang="en-US" dirty="0" smtClean="0"/>
              <a:t> Century the notion of an entrepreneur as an </a:t>
            </a:r>
            <a:r>
              <a:rPr lang="en-US" dirty="0" smtClean="0">
                <a:solidFill>
                  <a:schemeClr val="tx2">
                    <a:lumMod val="60000"/>
                    <a:lumOff val="40000"/>
                  </a:schemeClr>
                </a:solidFill>
              </a:rPr>
              <a:t>inventor was established. </a:t>
            </a:r>
          </a:p>
          <a:p>
            <a:pPr algn="just">
              <a:buFont typeface="Wingdings" pitchFamily="2" charset="2"/>
              <a:buChar char="ü"/>
            </a:pPr>
            <a:r>
              <a:rPr lang="en-US" dirty="0" smtClean="0"/>
              <a:t>In this fashion the function of the </a:t>
            </a:r>
            <a:r>
              <a:rPr lang="en-US" u="sng" dirty="0" smtClean="0"/>
              <a:t>entrepreneur is </a:t>
            </a:r>
          </a:p>
          <a:p>
            <a:pPr algn="just">
              <a:buFont typeface="Wingdings" pitchFamily="2" charset="2"/>
              <a:buChar char="v"/>
            </a:pPr>
            <a:r>
              <a:rPr lang="en-US" u="sng" dirty="0" smtClean="0"/>
              <a:t>to </a:t>
            </a:r>
            <a:r>
              <a:rPr lang="en-US" u="sng" dirty="0" smtClean="0">
                <a:solidFill>
                  <a:srgbClr val="FF0000"/>
                </a:solidFill>
              </a:rPr>
              <a:t>reform or revolutionize the pattern of production </a:t>
            </a:r>
            <a:r>
              <a:rPr lang="en-US" u="sng" dirty="0" smtClean="0"/>
              <a:t>by  </a:t>
            </a:r>
          </a:p>
          <a:p>
            <a:pPr algn="just">
              <a:buFont typeface="Wingdings" pitchFamily="2" charset="2"/>
              <a:buChar char="v"/>
            </a:pPr>
            <a:r>
              <a:rPr lang="en-US" u="sng" dirty="0" smtClean="0"/>
              <a:t>exploiting an invention or more generally</a:t>
            </a:r>
          </a:p>
          <a:p>
            <a:pPr algn="just">
              <a:buFont typeface="Wingdings" pitchFamily="2" charset="2"/>
              <a:buChar char="v"/>
            </a:pPr>
            <a:r>
              <a:rPr lang="en-US" u="sng" dirty="0" smtClean="0"/>
              <a:t> </a:t>
            </a:r>
            <a:r>
              <a:rPr lang="en-US" u="sng" dirty="0" smtClean="0">
                <a:solidFill>
                  <a:srgbClr val="FF0000"/>
                </a:solidFill>
              </a:rPr>
              <a:t>untried technological possibility for producing </a:t>
            </a:r>
          </a:p>
          <a:p>
            <a:pPr algn="just">
              <a:buFont typeface="Wingdings" pitchFamily="2" charset="2"/>
              <a:buChar char="Ø"/>
            </a:pPr>
            <a:r>
              <a:rPr lang="en-US" u="sng" dirty="0" smtClean="0">
                <a:solidFill>
                  <a:srgbClr val="FF0000"/>
                </a:solidFill>
              </a:rPr>
              <a:t>new commodities/services</a:t>
            </a:r>
            <a:r>
              <a:rPr lang="en-US" u="sng" dirty="0" smtClean="0"/>
              <a:t> or </a:t>
            </a:r>
          </a:p>
          <a:p>
            <a:pPr algn="just">
              <a:buFont typeface="Wingdings" pitchFamily="2" charset="2"/>
              <a:buChar char="Ø"/>
            </a:pPr>
            <a:r>
              <a:rPr lang="en-US" u="sng" dirty="0" smtClean="0">
                <a:solidFill>
                  <a:srgbClr val="00B0F0"/>
                </a:solidFill>
              </a:rPr>
              <a:t>producing an old one in a new way (method)</a:t>
            </a:r>
            <a:r>
              <a:rPr lang="en-US" u="sng" dirty="0" smtClean="0"/>
              <a:t> or </a:t>
            </a:r>
          </a:p>
          <a:p>
            <a:pPr algn="just">
              <a:buFont typeface="Wingdings" pitchFamily="2" charset="2"/>
              <a:buChar char="v"/>
            </a:pPr>
            <a:r>
              <a:rPr lang="en-US" u="sng" dirty="0" smtClean="0">
                <a:solidFill>
                  <a:srgbClr val="00B050"/>
                </a:solidFill>
              </a:rPr>
              <a:t>opening a new outlet (market) </a:t>
            </a:r>
            <a:r>
              <a:rPr lang="en-US" u="sng" dirty="0" smtClean="0"/>
              <a:t>for products by reorganizing a new industry.</a:t>
            </a:r>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Content Placeholder 2"/>
          <p:cNvSpPr>
            <a:spLocks noGrp="1"/>
          </p:cNvSpPr>
          <p:nvPr>
            <p:ph idx="1"/>
          </p:nvPr>
        </p:nvSpPr>
        <p:spPr>
          <a:xfrm>
            <a:off x="457200" y="457200"/>
            <a:ext cx="8229600" cy="5668963"/>
          </a:xfrm>
        </p:spPr>
        <p:txBody>
          <a:bodyPr/>
          <a:lstStyle/>
          <a:p>
            <a:pPr algn="just">
              <a:buFont typeface="Wingdings" pitchFamily="2" charset="2"/>
              <a:buChar char="Ø"/>
            </a:pPr>
            <a:r>
              <a:rPr lang="en-US" dirty="0" smtClean="0"/>
              <a:t>The concept of </a:t>
            </a:r>
            <a:r>
              <a:rPr lang="en-US" dirty="0" smtClean="0">
                <a:solidFill>
                  <a:schemeClr val="tx2">
                    <a:lumMod val="60000"/>
                    <a:lumOff val="40000"/>
                  </a:schemeClr>
                </a:solidFill>
              </a:rPr>
              <a:t>innovation and newness </a:t>
            </a:r>
            <a:r>
              <a:rPr lang="en-US" dirty="0" smtClean="0"/>
              <a:t>are at the heart of the above definition.  </a:t>
            </a:r>
          </a:p>
          <a:p>
            <a:pPr algn="just">
              <a:buNone/>
            </a:pPr>
            <a:r>
              <a:rPr lang="en-US" dirty="0" smtClean="0"/>
              <a:t>Thus, From the historical development; it is possible to understand the fact that: </a:t>
            </a:r>
          </a:p>
          <a:p>
            <a:pPr>
              <a:buFont typeface="Wingdings" pitchFamily="2" charset="2"/>
              <a:buChar char="Ø"/>
            </a:pPr>
            <a:r>
              <a:rPr lang="en-US" dirty="0" smtClean="0"/>
              <a:t>The perception of the word entrepreneur was </a:t>
            </a:r>
            <a:r>
              <a:rPr lang="en-US" dirty="0" smtClean="0">
                <a:solidFill>
                  <a:srgbClr val="FF0000"/>
                </a:solidFill>
              </a:rPr>
              <a:t>evolved from managing commercial project to the application of innovation (creativity) in the business idea. </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Content Placeholder 2"/>
          <p:cNvSpPr>
            <a:spLocks noGrp="1"/>
          </p:cNvSpPr>
          <p:nvPr>
            <p:ph idx="1"/>
          </p:nvPr>
        </p:nvSpPr>
        <p:spPr>
          <a:xfrm>
            <a:off x="304800" y="304800"/>
            <a:ext cx="8686800" cy="6096000"/>
          </a:xfrm>
        </p:spPr>
        <p:txBody>
          <a:bodyPr>
            <a:normAutofit fontScale="73125" lnSpcReduction="20000"/>
          </a:bodyPr>
          <a:lstStyle/>
          <a:p>
            <a:pPr>
              <a:buNone/>
            </a:pPr>
            <a:r>
              <a:rPr lang="en-US" b="1" dirty="0"/>
              <a:t>1.3. Entrepreneur Vs manager and Entrepreneur Vs </a:t>
            </a:r>
            <a:r>
              <a:rPr lang="en-US" b="1" dirty="0" err="1"/>
              <a:t>Intrapreneur</a:t>
            </a:r>
            <a:endParaRPr lang="en-US" dirty="0"/>
          </a:p>
          <a:p>
            <a:pPr>
              <a:buFont typeface="Wingdings" pitchFamily="2" charset="2"/>
              <a:buChar char="Ø"/>
            </a:pPr>
            <a:r>
              <a:rPr lang="en-US" dirty="0"/>
              <a:t>Entrepreneurs versus Managers</a:t>
            </a:r>
          </a:p>
          <a:p>
            <a:pPr algn="just">
              <a:buFont typeface="Wingdings" pitchFamily="2" charset="2"/>
              <a:buChar char="v"/>
            </a:pPr>
            <a:r>
              <a:rPr lang="en-US" dirty="0"/>
              <a:t>A manager is a person who plans, organizes, staffs, directs and controls the activities of an already established business. It is the manager who leads the business to its targets and who is responsible for the business's success or failure. However, unlike the entrepreneur, a manager is not necessarily the owner or the founder of the business. </a:t>
            </a:r>
            <a:endParaRPr lang="en-US" dirty="0" smtClean="0"/>
          </a:p>
          <a:p>
            <a:pPr algn="just">
              <a:buFont typeface="Wingdings" pitchFamily="2" charset="2"/>
              <a:buChar char="v"/>
            </a:pPr>
            <a:r>
              <a:rPr lang="en-US" dirty="0" smtClean="0"/>
              <a:t>Alternatively</a:t>
            </a:r>
            <a:r>
              <a:rPr lang="en-US" dirty="0"/>
              <a:t>, the entrepreneur may not be the manager of the business. Even though it is true that most entrepreneurs are the managers of their businesses, an entrepreneur may hire a manager to run her/his business. </a:t>
            </a:r>
            <a:endParaRPr lang="en-US" dirty="0" smtClean="0"/>
          </a:p>
          <a:p>
            <a:pPr algn="just">
              <a:buFont typeface="Wingdings" pitchFamily="2" charset="2"/>
              <a:buChar char="v"/>
            </a:pPr>
            <a:r>
              <a:rPr lang="en-US" dirty="0" smtClean="0"/>
              <a:t>Moreover</a:t>
            </a:r>
            <a:r>
              <a:rPr lang="en-US" dirty="0"/>
              <a:t>, a manager may not have the qualities of an entrepreneur while the entrepreneur may not have the skills to effectively manage an organization like a good manager does. </a:t>
            </a:r>
            <a:endParaRPr lang="en-US" dirty="0" smtClean="0"/>
          </a:p>
          <a:p>
            <a:pPr algn="just"/>
            <a:r>
              <a:rPr lang="en-US" dirty="0" smtClean="0"/>
              <a:t>In </a:t>
            </a:r>
            <a:r>
              <a:rPr lang="en-US" dirty="0"/>
              <a:t>fact, the problem many entrepreneurs face is leading their businesses to success in today's dynamic environment.</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Content Placeholder 2"/>
          <p:cNvSpPr>
            <a:spLocks noGrp="1"/>
          </p:cNvSpPr>
          <p:nvPr>
            <p:ph idx="1"/>
          </p:nvPr>
        </p:nvSpPr>
        <p:spPr>
          <a:xfrm>
            <a:off x="152400" y="609600"/>
            <a:ext cx="8763000" cy="5516563"/>
          </a:xfrm>
        </p:spPr>
        <p:txBody>
          <a:bodyPr/>
          <a:lstStyle/>
          <a:p>
            <a:pPr algn="just">
              <a:buFont typeface="Wingdings" pitchFamily="2" charset="2"/>
              <a:buChar char="Ø"/>
            </a:pPr>
            <a:r>
              <a:rPr lang="en-US" dirty="0" smtClean="0"/>
              <a:t>A </a:t>
            </a:r>
            <a:r>
              <a:rPr lang="en-US" dirty="0"/>
              <a:t>manager is an employed person while an entrepreneur manages the enterprise for his personal gain. The role of the entrepreneur and the manager may, however, overlap in many cases. </a:t>
            </a:r>
            <a:endParaRPr lang="en-US" dirty="0" smtClean="0"/>
          </a:p>
          <a:p>
            <a:pPr algn="just">
              <a:buFont typeface="Wingdings" pitchFamily="2" charset="2"/>
              <a:buChar char="Ø"/>
            </a:pPr>
            <a:r>
              <a:rPr lang="en-US" dirty="0" smtClean="0"/>
              <a:t>Generally</a:t>
            </a:r>
            <a:r>
              <a:rPr lang="en-US" dirty="0"/>
              <a:t>, the major points of differences between the managerial and entrepreneurial qualities are summarized below.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4" name="Picture Placeholder 6"/>
          <p:cNvGraphicFramePr>
            <a:graphicFrameLocks noGrp="1"/>
          </p:cNvGraphicFramePr>
          <p:nvPr>
            <p:ph type="pic" idx="1"/>
          </p:nvPr>
        </p:nvGraphicFramePr>
        <p:xfrm>
          <a:off x="533400" y="533402"/>
          <a:ext cx="8382000" cy="5362956"/>
        </p:xfrm>
        <a:graphic>
          <a:graphicData uri="http://schemas.openxmlformats.org/drawingml/2006/table">
            <a:tbl>
              <a:tblPr/>
              <a:tblGrid>
                <a:gridCol w="3789667"/>
                <a:gridCol w="4592333"/>
              </a:tblGrid>
              <a:tr h="152398">
                <a:tc>
                  <a:txBody>
                    <a:bodyPr/>
                    <a:lstStyle/>
                    <a:p>
                      <a:pPr marL="0" marR="0">
                        <a:lnSpc>
                          <a:spcPct val="115000"/>
                        </a:lnSpc>
                        <a:spcBef>
                          <a:spcPts val="0"/>
                        </a:spcBef>
                        <a:spcAft>
                          <a:spcPts val="1000"/>
                        </a:spcAft>
                      </a:pPr>
                      <a:r>
                        <a:rPr lang="en-US" sz="1800" dirty="0" smtClean="0">
                          <a:latin typeface="Times New Roman"/>
                          <a:ea typeface="Times New Roman"/>
                          <a:cs typeface="Times New Roman"/>
                        </a:rPr>
                        <a:t>An </a:t>
                      </a:r>
                      <a:r>
                        <a:rPr lang="en-US" sz="1800" dirty="0">
                          <a:latin typeface="Times New Roman"/>
                          <a:ea typeface="Times New Roman"/>
                          <a:cs typeface="Times New Roman"/>
                        </a:rPr>
                        <a:t>entrepreneur</a:t>
                      </a:r>
                      <a:endParaRPr lang="en-US" sz="1800" dirty="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1000"/>
                        </a:spcAft>
                      </a:pPr>
                      <a:r>
                        <a:rPr lang="en-US" sz="1800">
                          <a:latin typeface="Times New Roman"/>
                          <a:ea typeface="Times New Roman"/>
                          <a:cs typeface="Times New Roman"/>
                        </a:rPr>
                        <a:t>A manager</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01651">
                <a:tc>
                  <a:txBody>
                    <a:bodyPr/>
                    <a:lstStyle/>
                    <a:p>
                      <a:pPr marL="0" marR="0">
                        <a:lnSpc>
                          <a:spcPct val="115000"/>
                        </a:lnSpc>
                        <a:spcBef>
                          <a:spcPts val="0"/>
                        </a:spcBef>
                        <a:spcAft>
                          <a:spcPts val="1000"/>
                        </a:spcAft>
                      </a:pPr>
                      <a:r>
                        <a:rPr lang="en-US" sz="1800">
                          <a:latin typeface="Times New Roman"/>
                          <a:ea typeface="Times New Roman"/>
                          <a:cs typeface="Times New Roman"/>
                        </a:rPr>
                        <a:t>Launches a new business</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800">
                          <a:latin typeface="Times New Roman"/>
                          <a:ea typeface="Times New Roman"/>
                          <a:cs typeface="Times New Roman"/>
                        </a:rPr>
                        <a:t>Operates an existing enterprise</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1">
                <a:tc>
                  <a:txBody>
                    <a:bodyPr/>
                    <a:lstStyle/>
                    <a:p>
                      <a:pPr marL="0" marR="0">
                        <a:lnSpc>
                          <a:spcPct val="115000"/>
                        </a:lnSpc>
                        <a:spcBef>
                          <a:spcPts val="0"/>
                        </a:spcBef>
                        <a:spcAft>
                          <a:spcPts val="1000"/>
                        </a:spcAft>
                      </a:pPr>
                      <a:r>
                        <a:rPr lang="en-US" sz="1800">
                          <a:latin typeface="Times New Roman"/>
                          <a:ea typeface="Times New Roman"/>
                          <a:cs typeface="Times New Roman"/>
                        </a:rPr>
                        <a:t>Is more than an innovator </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1000"/>
                        </a:spcAft>
                      </a:pPr>
                      <a:r>
                        <a:rPr lang="en-US" sz="1800">
                          <a:latin typeface="Times New Roman"/>
                          <a:ea typeface="Times New Roman"/>
                          <a:cs typeface="Times New Roman"/>
                        </a:rPr>
                        <a:t>Is neither an innovator nor inventor</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01651">
                <a:tc>
                  <a:txBody>
                    <a:bodyPr/>
                    <a:lstStyle/>
                    <a:p>
                      <a:pPr marL="0" marR="0">
                        <a:lnSpc>
                          <a:spcPct val="115000"/>
                        </a:lnSpc>
                        <a:spcBef>
                          <a:spcPts val="0"/>
                        </a:spcBef>
                        <a:spcAft>
                          <a:spcPts val="1000"/>
                        </a:spcAft>
                      </a:pPr>
                      <a:r>
                        <a:rPr lang="en-US" sz="1800">
                          <a:latin typeface="Times New Roman"/>
                          <a:ea typeface="Times New Roman"/>
                          <a:cs typeface="Times New Roman"/>
                        </a:rPr>
                        <a:t>Is a change agent </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800">
                          <a:latin typeface="Times New Roman"/>
                          <a:ea typeface="Times New Roman"/>
                          <a:cs typeface="Times New Roman"/>
                        </a:rPr>
                        <a:t>Is the product of change </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1">
                <a:tc>
                  <a:txBody>
                    <a:bodyPr/>
                    <a:lstStyle/>
                    <a:p>
                      <a:pPr marL="0" marR="0">
                        <a:lnSpc>
                          <a:spcPct val="115000"/>
                        </a:lnSpc>
                        <a:spcBef>
                          <a:spcPts val="0"/>
                        </a:spcBef>
                        <a:spcAft>
                          <a:spcPts val="1000"/>
                        </a:spcAft>
                      </a:pPr>
                      <a:r>
                        <a:rPr lang="en-US" sz="1800">
                          <a:latin typeface="Times New Roman"/>
                          <a:ea typeface="Times New Roman"/>
                          <a:cs typeface="Times New Roman"/>
                        </a:rPr>
                        <a:t>Is strategic oriented to survive </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1000"/>
                        </a:spcAft>
                      </a:pPr>
                      <a:r>
                        <a:rPr lang="en-US" sz="1800" dirty="0">
                          <a:latin typeface="Times New Roman"/>
                          <a:ea typeface="Times New Roman"/>
                          <a:cs typeface="Times New Roman"/>
                        </a:rPr>
                        <a:t>Short term oriented to meet quotas and budgets </a:t>
                      </a:r>
                      <a:endParaRPr lang="en-US" sz="1800" dirty="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01651">
                <a:tc>
                  <a:txBody>
                    <a:bodyPr/>
                    <a:lstStyle/>
                    <a:p>
                      <a:pPr marL="0" marR="0">
                        <a:lnSpc>
                          <a:spcPct val="115000"/>
                        </a:lnSpc>
                        <a:spcBef>
                          <a:spcPts val="0"/>
                        </a:spcBef>
                        <a:spcAft>
                          <a:spcPts val="1000"/>
                        </a:spcAft>
                      </a:pPr>
                      <a:r>
                        <a:rPr lang="en-US" sz="1800" dirty="0">
                          <a:latin typeface="Times New Roman"/>
                          <a:ea typeface="Times New Roman"/>
                          <a:cs typeface="Times New Roman"/>
                        </a:rPr>
                        <a:t>Is her/his own boss</a:t>
                      </a:r>
                      <a:endParaRPr lang="en-US" sz="1800" dirty="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800">
                          <a:latin typeface="Times New Roman"/>
                          <a:ea typeface="Times New Roman"/>
                          <a:cs typeface="Times New Roman"/>
                        </a:rPr>
                        <a:t>Is not independent of his/her employer</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173">
                <a:tc>
                  <a:txBody>
                    <a:bodyPr/>
                    <a:lstStyle/>
                    <a:p>
                      <a:pPr marL="0" marR="0">
                        <a:lnSpc>
                          <a:spcPct val="115000"/>
                        </a:lnSpc>
                        <a:spcBef>
                          <a:spcPts val="0"/>
                        </a:spcBef>
                        <a:spcAft>
                          <a:spcPts val="1000"/>
                        </a:spcAft>
                      </a:pPr>
                      <a:r>
                        <a:rPr lang="en-US" sz="1800" dirty="0">
                          <a:latin typeface="Times New Roman"/>
                          <a:ea typeface="Times New Roman"/>
                          <a:cs typeface="Times New Roman"/>
                        </a:rPr>
                        <a:t>Follows dreams in making decisions </a:t>
                      </a:r>
                      <a:endParaRPr lang="en-US" sz="1800" dirty="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1000"/>
                        </a:spcAft>
                      </a:pPr>
                      <a:r>
                        <a:rPr lang="en-US" sz="1800" dirty="0">
                          <a:latin typeface="Times New Roman"/>
                          <a:ea typeface="Times New Roman"/>
                          <a:cs typeface="Times New Roman"/>
                        </a:rPr>
                        <a:t>Usually aggressive with upper management positions</a:t>
                      </a:r>
                      <a:endParaRPr lang="en-US" sz="1800" dirty="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603304">
                <a:tc>
                  <a:txBody>
                    <a:bodyPr/>
                    <a:lstStyle/>
                    <a:p>
                      <a:pPr marL="0" marR="0">
                        <a:lnSpc>
                          <a:spcPct val="115000"/>
                        </a:lnSpc>
                        <a:spcBef>
                          <a:spcPts val="0"/>
                        </a:spcBef>
                        <a:spcAft>
                          <a:spcPts val="1000"/>
                        </a:spcAft>
                      </a:pPr>
                      <a:r>
                        <a:rPr lang="en-US" sz="1800" dirty="0">
                          <a:latin typeface="Times New Roman"/>
                          <a:ea typeface="Times New Roman"/>
                          <a:cs typeface="Times New Roman"/>
                        </a:rPr>
                        <a:t>Involves directly more than delegation of tasks</a:t>
                      </a:r>
                      <a:endParaRPr lang="en-US" sz="1800" dirty="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800">
                          <a:latin typeface="Times New Roman"/>
                          <a:ea typeface="Times New Roman"/>
                          <a:cs typeface="Times New Roman"/>
                        </a:rPr>
                        <a:t>Delegates and supervises more than direct involvement</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1">
                <a:tc>
                  <a:txBody>
                    <a:bodyPr/>
                    <a:lstStyle/>
                    <a:p>
                      <a:pPr marL="0" marR="0">
                        <a:lnSpc>
                          <a:spcPct val="115000"/>
                        </a:lnSpc>
                        <a:spcBef>
                          <a:spcPts val="0"/>
                        </a:spcBef>
                        <a:spcAft>
                          <a:spcPts val="1000"/>
                        </a:spcAft>
                      </a:pPr>
                      <a:r>
                        <a:rPr lang="en-US" sz="1800">
                          <a:latin typeface="Times New Roman"/>
                          <a:ea typeface="Times New Roman"/>
                          <a:cs typeface="Times New Roman"/>
                        </a:rPr>
                        <a:t>Takes calculated risk</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1000"/>
                        </a:spcAft>
                      </a:pPr>
                      <a:r>
                        <a:rPr lang="en-US" sz="1800">
                          <a:latin typeface="Times New Roman"/>
                          <a:ea typeface="Times New Roman"/>
                          <a:cs typeface="Times New Roman"/>
                        </a:rPr>
                        <a:t>Does not share in the business share directly</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01651">
                <a:tc>
                  <a:txBody>
                    <a:bodyPr/>
                    <a:lstStyle/>
                    <a:p>
                      <a:pPr marL="0" marR="0">
                        <a:lnSpc>
                          <a:spcPct val="115000"/>
                        </a:lnSpc>
                        <a:spcBef>
                          <a:spcPts val="0"/>
                        </a:spcBef>
                        <a:spcAft>
                          <a:spcPts val="1000"/>
                        </a:spcAft>
                      </a:pPr>
                      <a:r>
                        <a:rPr lang="en-US" sz="1800">
                          <a:latin typeface="Times New Roman"/>
                          <a:ea typeface="Times New Roman"/>
                          <a:cs typeface="Times New Roman"/>
                        </a:rPr>
                        <a:t>Faces uncertainty </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800">
                          <a:latin typeface="Times New Roman"/>
                          <a:ea typeface="Times New Roman"/>
                          <a:cs typeface="Times New Roman"/>
                        </a:rPr>
                        <a:t>Is less tolerant of uncertainty</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304">
                <a:tc>
                  <a:txBody>
                    <a:bodyPr/>
                    <a:lstStyle/>
                    <a:p>
                      <a:pPr marL="0" marR="0">
                        <a:lnSpc>
                          <a:spcPct val="115000"/>
                        </a:lnSpc>
                        <a:spcBef>
                          <a:spcPts val="0"/>
                        </a:spcBef>
                        <a:spcAft>
                          <a:spcPts val="1000"/>
                        </a:spcAft>
                      </a:pPr>
                      <a:r>
                        <a:rPr lang="en-US" sz="1800">
                          <a:latin typeface="Times New Roman"/>
                          <a:ea typeface="Times New Roman"/>
                          <a:cs typeface="Times New Roman"/>
                        </a:rPr>
                        <a:t>Is motivated by perception of opportunities and profit </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1000"/>
                        </a:spcAft>
                      </a:pPr>
                      <a:r>
                        <a:rPr lang="en-US" sz="1800">
                          <a:latin typeface="Times New Roman"/>
                          <a:ea typeface="Times New Roman"/>
                          <a:cs typeface="Times New Roman"/>
                        </a:rPr>
                        <a:t>Is motivated by externally imposed goals (office, promotion, power)</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603304">
                <a:tc>
                  <a:txBody>
                    <a:bodyPr/>
                    <a:lstStyle/>
                    <a:p>
                      <a:pPr marL="0" marR="0">
                        <a:lnSpc>
                          <a:spcPct val="115000"/>
                        </a:lnSpc>
                        <a:spcBef>
                          <a:spcPts val="0"/>
                        </a:spcBef>
                        <a:spcAft>
                          <a:spcPts val="1000"/>
                        </a:spcAft>
                      </a:pPr>
                      <a:r>
                        <a:rPr lang="en-US" sz="1800" dirty="0">
                          <a:latin typeface="Times New Roman"/>
                          <a:ea typeface="Times New Roman"/>
                          <a:cs typeface="Times New Roman"/>
                        </a:rPr>
                        <a:t>Profits are uncertain and irregular, which may be negative</a:t>
                      </a:r>
                      <a:endParaRPr lang="en-US" sz="1800" dirty="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800">
                          <a:latin typeface="Times New Roman"/>
                          <a:ea typeface="Times New Roman"/>
                          <a:cs typeface="Times New Roman"/>
                        </a:rPr>
                        <a:t>Is paid fixed and regular salary</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1">
                <a:tc>
                  <a:txBody>
                    <a:bodyPr/>
                    <a:lstStyle/>
                    <a:p>
                      <a:pPr marL="0" marR="0">
                        <a:lnSpc>
                          <a:spcPct val="115000"/>
                        </a:lnSpc>
                        <a:spcBef>
                          <a:spcPts val="0"/>
                        </a:spcBef>
                        <a:spcAft>
                          <a:spcPts val="1000"/>
                        </a:spcAft>
                      </a:pPr>
                      <a:r>
                        <a:rPr lang="en-US" sz="1800">
                          <a:latin typeface="Times New Roman"/>
                          <a:ea typeface="Times New Roman"/>
                          <a:cs typeface="Times New Roman"/>
                        </a:rPr>
                        <a:t>Is self employed </a:t>
                      </a:r>
                      <a:endParaRPr lang="en-US" sz="180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1000"/>
                        </a:spcAft>
                      </a:pPr>
                      <a:r>
                        <a:rPr lang="en-US" sz="1800" dirty="0">
                          <a:latin typeface="Times New Roman"/>
                          <a:ea typeface="Times New Roman"/>
                          <a:cs typeface="Times New Roman"/>
                        </a:rPr>
                        <a:t>Is salaried person.</a:t>
                      </a:r>
                      <a:endParaRPr lang="en-US" sz="1800" dirty="0">
                        <a:latin typeface="Calibri"/>
                        <a:ea typeface="Times New Roman"/>
                        <a:cs typeface="Times New Roman"/>
                      </a:endParaRPr>
                    </a:p>
                  </a:txBody>
                  <a:tcPr marL="55439" marR="554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Content Placeholder 5"/>
          <p:cNvSpPr>
            <a:spLocks noGrp="1"/>
          </p:cNvSpPr>
          <p:nvPr>
            <p:ph idx="1"/>
          </p:nvPr>
        </p:nvSpPr>
        <p:spPr>
          <a:xfrm>
            <a:off x="304800" y="304800"/>
            <a:ext cx="8686800" cy="6248400"/>
          </a:xfrm>
        </p:spPr>
        <p:txBody>
          <a:bodyPr>
            <a:normAutofit fontScale="90000" lnSpcReduction="20000"/>
          </a:bodyPr>
          <a:lstStyle/>
          <a:p>
            <a:pPr>
              <a:buFont typeface="Wingdings" pitchFamily="2" charset="2"/>
              <a:buChar char="Ø"/>
            </a:pPr>
            <a:r>
              <a:rPr lang="en-US" b="1" dirty="0"/>
              <a:t>Entrepreneurship versus </a:t>
            </a:r>
            <a:r>
              <a:rPr lang="en-US" b="1" dirty="0" err="1"/>
              <a:t>Intrapreneurship</a:t>
            </a:r>
            <a:endParaRPr lang="en-US" dirty="0"/>
          </a:p>
          <a:p>
            <a:pPr algn="just"/>
            <a:r>
              <a:rPr lang="en-US" dirty="0" err="1"/>
              <a:t>Intrapreneurship</a:t>
            </a:r>
            <a:r>
              <a:rPr lang="en-US" dirty="0"/>
              <a:t> is a form of entrepreneurship within an existing </a:t>
            </a:r>
            <a:r>
              <a:rPr lang="en-US" dirty="0" smtClean="0"/>
              <a:t>organization. The </a:t>
            </a:r>
            <a:r>
              <a:rPr lang="en-US" dirty="0" err="1"/>
              <a:t>intrapreneurs</a:t>
            </a:r>
            <a:r>
              <a:rPr lang="en-US" dirty="0"/>
              <a:t>’ acts like an entrepreneur in that they realize their own ideas without being the owner of the enterprise</a:t>
            </a:r>
            <a:r>
              <a:rPr lang="en-US" dirty="0" smtClean="0"/>
              <a:t>..</a:t>
            </a:r>
            <a:endParaRPr lang="en-US" dirty="0"/>
          </a:p>
          <a:p>
            <a:pPr algn="just"/>
            <a:r>
              <a:rPr lang="en-US" dirty="0"/>
              <a:t>At some point an entrepreneurial venture reaches the point of being an </a:t>
            </a:r>
            <a:r>
              <a:rPr lang="en-US" dirty="0">
                <a:solidFill>
                  <a:schemeClr val="tx2">
                    <a:lumMod val="60000"/>
                    <a:lumOff val="40000"/>
                  </a:schemeClr>
                </a:solidFill>
              </a:rPr>
              <a:t>established business.</a:t>
            </a:r>
            <a:r>
              <a:rPr lang="en-US" dirty="0"/>
              <a:t> </a:t>
            </a:r>
            <a:endParaRPr lang="en-US" dirty="0" smtClean="0"/>
          </a:p>
          <a:p>
            <a:pPr algn="just"/>
            <a:r>
              <a:rPr lang="en-US" dirty="0" smtClean="0"/>
              <a:t>While </a:t>
            </a:r>
            <a:r>
              <a:rPr lang="en-US" dirty="0"/>
              <a:t>becoming </a:t>
            </a:r>
            <a:r>
              <a:rPr lang="en-US" dirty="0" smtClean="0"/>
              <a:t>established </a:t>
            </a:r>
            <a:r>
              <a:rPr lang="en-US" dirty="0"/>
              <a:t>is an achievement, a real worry for most businesses is that somehow </a:t>
            </a:r>
            <a:r>
              <a:rPr lang="en-US" dirty="0">
                <a:solidFill>
                  <a:schemeClr val="tx2">
                    <a:lumMod val="60000"/>
                    <a:lumOff val="40000"/>
                  </a:schemeClr>
                </a:solidFill>
              </a:rPr>
              <a:t>becoming an established business means that the </a:t>
            </a:r>
            <a:r>
              <a:rPr lang="en-US" dirty="0">
                <a:solidFill>
                  <a:srgbClr val="FF0000"/>
                </a:solidFill>
              </a:rPr>
              <a:t>entrepreneurial spirit has been lost</a:t>
            </a:r>
            <a:r>
              <a:rPr lang="en-US" dirty="0"/>
              <a:t>. </a:t>
            </a:r>
            <a:endParaRPr lang="en-US" dirty="0" smtClean="0"/>
          </a:p>
          <a:p>
            <a:pPr algn="just"/>
            <a:r>
              <a:rPr lang="en-US" dirty="0" smtClean="0"/>
              <a:t>Thus</a:t>
            </a:r>
            <a:r>
              <a:rPr lang="en-US" dirty="0"/>
              <a:t>, such organizations focus on fostering </a:t>
            </a:r>
            <a:r>
              <a:rPr lang="en-US" dirty="0" err="1"/>
              <a:t>intrapreneurship</a:t>
            </a:r>
            <a:r>
              <a:rPr lang="en-US" dirty="0"/>
              <a:t>, which is essential for organizational survival, growth, and profitability.</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Content Placeholder 5"/>
          <p:cNvSpPr>
            <a:spLocks noGrp="1"/>
          </p:cNvSpPr>
          <p:nvPr>
            <p:ph idx="1"/>
          </p:nvPr>
        </p:nvSpPr>
        <p:spPr>
          <a:xfrm>
            <a:off x="381000" y="457200"/>
            <a:ext cx="8534400" cy="6400800"/>
          </a:xfrm>
        </p:spPr>
        <p:txBody>
          <a:bodyPr>
            <a:normAutofit fontScale="94844" lnSpcReduction="20000"/>
          </a:bodyPr>
          <a:lstStyle/>
          <a:p>
            <a:pPr>
              <a:buNone/>
            </a:pPr>
            <a:r>
              <a:rPr lang="en-US" b="1" dirty="0" smtClean="0"/>
              <a:t>Entrepreneurs versus inventors</a:t>
            </a:r>
            <a:endParaRPr lang="en-US" dirty="0" smtClean="0"/>
          </a:p>
          <a:p>
            <a:pPr algn="just">
              <a:buFont typeface="Wingdings" pitchFamily="2" charset="2"/>
              <a:buChar char="Ø"/>
            </a:pPr>
            <a:r>
              <a:rPr lang="en-US" u="sng" dirty="0" smtClean="0"/>
              <a:t>An inventor is an individual who creates something for the first time.</a:t>
            </a:r>
            <a:r>
              <a:rPr lang="en-US" dirty="0" smtClean="0"/>
              <a:t> The typical inventors, who are motivated by their own work and personal ideas, tend to be </a:t>
            </a:r>
            <a:r>
              <a:rPr lang="en-US" u="sng" dirty="0" smtClean="0"/>
              <a:t>well educated</a:t>
            </a:r>
            <a:r>
              <a:rPr lang="en-US" dirty="0" smtClean="0"/>
              <a:t>. </a:t>
            </a:r>
          </a:p>
          <a:p>
            <a:pPr algn="just">
              <a:buFont typeface="Wingdings" pitchFamily="2" charset="2"/>
              <a:buChar char="Ø"/>
            </a:pPr>
            <a:r>
              <a:rPr lang="en-US" dirty="0" smtClean="0"/>
              <a:t>They are highly self-confident and willing to take risks. Moreover, they </a:t>
            </a:r>
            <a:r>
              <a:rPr lang="en-US" u="sng" dirty="0" smtClean="0"/>
              <a:t>unlikely regard money as a measure of success</a:t>
            </a:r>
            <a:r>
              <a:rPr lang="en-US" dirty="0" smtClean="0"/>
              <a:t>, </a:t>
            </a:r>
            <a:r>
              <a:rPr lang="en-US" u="sng" dirty="0" smtClean="0"/>
              <a:t>instead place high emphasis on being achievers</a:t>
            </a:r>
            <a:r>
              <a:rPr lang="en-US" dirty="0" smtClean="0"/>
              <a:t>.</a:t>
            </a:r>
          </a:p>
          <a:p>
            <a:pPr algn="just">
              <a:buFont typeface="Wingdings" pitchFamily="2" charset="2"/>
              <a:buChar char="Ø"/>
            </a:pPr>
            <a:r>
              <a:rPr lang="en-US" dirty="0" smtClean="0"/>
              <a:t>The </a:t>
            </a:r>
            <a:r>
              <a:rPr lang="en-US" u="sng" dirty="0" smtClean="0"/>
              <a:t>entrepreneurs fall in love with the new venture and take all the risks to make sure it survives and grows into new venture.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Content Placeholder 5"/>
          <p:cNvSpPr>
            <a:spLocks noGrp="1"/>
          </p:cNvSpPr>
          <p:nvPr>
            <p:ph idx="1"/>
          </p:nvPr>
        </p:nvSpPr>
        <p:spPr>
          <a:xfrm>
            <a:off x="228600" y="381000"/>
            <a:ext cx="8915400" cy="6019800"/>
          </a:xfrm>
        </p:spPr>
        <p:txBody>
          <a:bodyPr>
            <a:normAutofit fontScale="65781" lnSpcReduction="20000"/>
          </a:bodyPr>
          <a:lstStyle/>
          <a:p>
            <a:pPr>
              <a:buNone/>
            </a:pPr>
            <a:r>
              <a:rPr lang="en-US" b="1" dirty="0" smtClean="0">
                <a:effectLst>
                  <a:outerShdw blurRad="50800" dist="38100" algn="tr" rotWithShape="0">
                    <a:prstClr val="black">
                      <a:alpha val="40000"/>
                    </a:prstClr>
                  </a:outerShdw>
                </a:effectLst>
              </a:rPr>
              <a:t>   1.3 </a:t>
            </a:r>
            <a:r>
              <a:rPr lang="en-US" b="1" dirty="0" smtClean="0">
                <a:effectLst>
                  <a:outerShdw blurRad="50800" dist="38100" algn="tr" rotWithShape="0">
                    <a:prstClr val="black">
                      <a:alpha val="40000"/>
                    </a:prstClr>
                  </a:outerShdw>
                </a:effectLst>
                <a:latin typeface="Times New Roman" pitchFamily="18" charset="0"/>
                <a:cs typeface="Times New Roman" pitchFamily="18" charset="0"/>
              </a:rPr>
              <a:t>C</a:t>
            </a:r>
            <a:r>
              <a:rPr lang="en-US" b="1" dirty="0" smtClean="0">
                <a:latin typeface="Times New Roman" pitchFamily="18" charset="0"/>
                <a:cs typeface="Times New Roman" pitchFamily="18" charset="0"/>
              </a:rPr>
              <a:t>ompetencies (Characteristics) </a:t>
            </a:r>
            <a:r>
              <a:rPr lang="en-US" b="1" dirty="0">
                <a:latin typeface="Times New Roman" pitchFamily="18" charset="0"/>
                <a:cs typeface="Times New Roman" pitchFamily="18" charset="0"/>
              </a:rPr>
              <a:t>of </a:t>
            </a:r>
            <a:r>
              <a:rPr lang="en-US" b="1" dirty="0" smtClean="0">
                <a:latin typeface="Times New Roman" pitchFamily="18" charset="0"/>
                <a:cs typeface="Times New Roman" pitchFamily="18" charset="0"/>
              </a:rPr>
              <a:t>entrepreneurs</a:t>
            </a:r>
            <a:endParaRPr lang="en-US" dirty="0">
              <a:latin typeface="Times New Roman" pitchFamily="18" charset="0"/>
              <a:cs typeface="Times New Roman" pitchFamily="18" charset="0"/>
            </a:endParaRPr>
          </a:p>
          <a:p>
            <a:pPr algn="just"/>
            <a:r>
              <a:rPr lang="en-US" dirty="0"/>
              <a:t>Competencies refer to underlying characteristics of a person which results in effective or superior performance in a job. The following are major competencies that contribute towards top performance.</a:t>
            </a:r>
          </a:p>
          <a:p>
            <a:pPr algn="just"/>
            <a:r>
              <a:rPr lang="en-US" b="1" dirty="0"/>
              <a:t>Initiative </a:t>
            </a:r>
            <a:r>
              <a:rPr lang="en-US" dirty="0"/>
              <a:t>– taking action beyond job requirements or the demand for the situation. </a:t>
            </a:r>
            <a:r>
              <a:rPr lang="en-US" dirty="0">
                <a:solidFill>
                  <a:srgbClr val="FF0000"/>
                </a:solidFill>
              </a:rPr>
              <a:t>Doing things before being asked or forced by the events</a:t>
            </a:r>
            <a:r>
              <a:rPr lang="en-US" dirty="0"/>
              <a:t>. Acts to extend the business in to new areas, product or service.</a:t>
            </a:r>
          </a:p>
          <a:p>
            <a:r>
              <a:rPr lang="en-US" b="1" dirty="0"/>
              <a:t>Desire for Independence</a:t>
            </a:r>
            <a:r>
              <a:rPr lang="en-US" dirty="0"/>
              <a:t/>
            </a:r>
            <a:br>
              <a:rPr lang="en-US" dirty="0"/>
            </a:br>
            <a:r>
              <a:rPr lang="en-US" dirty="0"/>
              <a:t>- Entrepreneurs often seek independence from others</a:t>
            </a:r>
            <a:br>
              <a:rPr lang="en-US" dirty="0"/>
            </a:br>
            <a:r>
              <a:rPr lang="en-US" dirty="0"/>
              <a:t>- As a result, they generally aren’t motivated to perform well in large, </a:t>
            </a:r>
            <a:r>
              <a:rPr lang="en-US" dirty="0" smtClean="0"/>
              <a:t>bureaucratic organizations</a:t>
            </a:r>
            <a:r>
              <a:rPr lang="en-US" dirty="0"/>
              <a:t/>
            </a:r>
            <a:br>
              <a:rPr lang="en-US" dirty="0"/>
            </a:br>
            <a:r>
              <a:rPr lang="en-US" dirty="0"/>
              <a:t>- Entrepreneurs have internal drive, </a:t>
            </a:r>
            <a:r>
              <a:rPr lang="en-US" dirty="0">
                <a:solidFill>
                  <a:srgbClr val="FF0000"/>
                </a:solidFill>
              </a:rPr>
              <a:t>are confident in their own abilities, and possess a </a:t>
            </a:r>
            <a:r>
              <a:rPr lang="en-US" dirty="0" smtClean="0">
                <a:solidFill>
                  <a:srgbClr val="FF0000"/>
                </a:solidFill>
              </a:rPr>
              <a:t>great deal </a:t>
            </a:r>
            <a:r>
              <a:rPr lang="en-US" dirty="0">
                <a:solidFill>
                  <a:srgbClr val="FF0000"/>
                </a:solidFill>
              </a:rPr>
              <a:t>of self-respect</a:t>
            </a:r>
          </a:p>
          <a:p>
            <a:r>
              <a:rPr lang="en-US" b="1" dirty="0"/>
              <a:t>Need for Achievement</a:t>
            </a:r>
            <a:r>
              <a:rPr lang="en-US" dirty="0"/>
              <a:t/>
            </a:r>
            <a:br>
              <a:rPr lang="en-US" dirty="0"/>
            </a:br>
            <a:r>
              <a:rPr lang="en-US" dirty="0"/>
              <a:t>- </a:t>
            </a:r>
            <a:r>
              <a:rPr lang="en-US" dirty="0" smtClean="0"/>
              <a:t> </a:t>
            </a:r>
            <a:r>
              <a:rPr lang="en-US" dirty="0"/>
              <a:t>desire either for excellence or to succeed in competitive situations</a:t>
            </a:r>
            <a:br>
              <a:rPr lang="en-US" dirty="0"/>
            </a:br>
            <a:r>
              <a:rPr lang="en-US" dirty="0"/>
              <a:t>- High achievers take responsibility for attaining their goals, set moderately difficult goals, </a:t>
            </a:r>
            <a:r>
              <a:rPr lang="en-US" dirty="0" smtClean="0"/>
              <a:t>and want </a:t>
            </a:r>
            <a:r>
              <a:rPr lang="en-US" dirty="0"/>
              <a:t>immediate feedback on their performance</a:t>
            </a:r>
            <a:br>
              <a:rPr lang="en-US" dirty="0"/>
            </a:br>
            <a:r>
              <a:rPr lang="en-US" dirty="0"/>
              <a:t>- Success is measured in terms of what those efforts have accomplished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152400" y="274638"/>
            <a:ext cx="8763000" cy="1143000"/>
          </a:xfrm>
        </p:spPr>
        <p:txBody>
          <a:bodyPr>
            <a:normAutofit fontScale="90000"/>
          </a:bodyPr>
          <a:lstStyle/>
          <a:p>
            <a:r>
              <a:rPr lang="en-US" sz="3200" b="1" dirty="0" smtClean="0"/>
              <a:t>1.1 Definition and philosophy of Entrepreneurship</a:t>
            </a:r>
            <a:endParaRPr lang="en-US" sz="3200" dirty="0"/>
          </a:p>
        </p:txBody>
      </p:sp>
      <p:sp>
        <p:nvSpPr>
          <p:cNvPr id="1048600" name="Content Placeholder 2"/>
          <p:cNvSpPr>
            <a:spLocks noGrp="1"/>
          </p:cNvSpPr>
          <p:nvPr>
            <p:ph idx="1"/>
          </p:nvPr>
        </p:nvSpPr>
        <p:spPr>
          <a:xfrm>
            <a:off x="304800" y="1371600"/>
            <a:ext cx="8382000" cy="4754563"/>
          </a:xfrm>
        </p:spPr>
        <p:txBody>
          <a:bodyPr/>
          <a:lstStyle/>
          <a:p>
            <a:pPr algn="just">
              <a:buFont typeface="Wingdings" pitchFamily="2" charset="2"/>
              <a:buChar char="ü"/>
            </a:pPr>
            <a:r>
              <a:rPr lang="en-US" dirty="0" smtClean="0"/>
              <a:t>There is no agreement among authors regarding the definitions of entrepreneurship. </a:t>
            </a:r>
          </a:p>
          <a:p>
            <a:pPr algn="just">
              <a:buFont typeface="Wingdings" pitchFamily="2" charset="2"/>
              <a:buChar char="ü"/>
            </a:pPr>
            <a:r>
              <a:rPr lang="en-US" dirty="0" smtClean="0"/>
              <a:t>Different authors tried to define it in different manners. This does not mean however that there are no common elements among authors. Below Some of the definitions are given presented.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Content Placeholder 2"/>
          <p:cNvSpPr>
            <a:spLocks noGrp="1"/>
          </p:cNvSpPr>
          <p:nvPr>
            <p:ph idx="1"/>
          </p:nvPr>
        </p:nvSpPr>
        <p:spPr>
          <a:xfrm>
            <a:off x="0" y="304800"/>
            <a:ext cx="9144000" cy="6553200"/>
          </a:xfrm>
        </p:spPr>
        <p:txBody>
          <a:bodyPr>
            <a:noAutofit/>
          </a:bodyPr>
          <a:lstStyle/>
          <a:p>
            <a:pPr>
              <a:buNone/>
            </a:pPr>
            <a:r>
              <a:rPr lang="en-US" sz="1800" b="1" dirty="0" smtClean="0"/>
              <a:t>Self-Confidence: </a:t>
            </a:r>
            <a:r>
              <a:rPr lang="en-US" sz="1800" dirty="0" smtClean="0"/>
              <a:t>They </a:t>
            </a:r>
            <a:r>
              <a:rPr lang="en-US" sz="1800" dirty="0"/>
              <a:t>have a sense of mastery over the types of problems they might </a:t>
            </a:r>
            <a:r>
              <a:rPr lang="en-US" sz="1800" dirty="0" smtClean="0"/>
              <a:t>face. </a:t>
            </a:r>
            <a:endParaRPr lang="en-US" sz="1800" dirty="0"/>
          </a:p>
          <a:p>
            <a:pPr>
              <a:buNone/>
            </a:pPr>
            <a:r>
              <a:rPr lang="en-US" sz="2400" b="1" dirty="0"/>
              <a:t>Willingness to Take </a:t>
            </a:r>
            <a:r>
              <a:rPr lang="en-US" sz="2400" b="1" dirty="0" smtClean="0"/>
              <a:t>Risks</a:t>
            </a:r>
            <a:endParaRPr lang="en-US" sz="2400" dirty="0" smtClean="0"/>
          </a:p>
          <a:p>
            <a:pPr lvl="0"/>
            <a:r>
              <a:rPr lang="en-US" sz="2400" dirty="0" smtClean="0"/>
              <a:t>The risks that entrepreneurs take in starting and/or operating their own business are varied.  </a:t>
            </a:r>
          </a:p>
          <a:p>
            <a:pPr lvl="0"/>
            <a:r>
              <a:rPr lang="en-US" sz="2400" dirty="0" smtClean="0"/>
              <a:t>By investing their own money, they assume a </a:t>
            </a:r>
          </a:p>
          <a:p>
            <a:pPr lvl="0">
              <a:buNone/>
            </a:pPr>
            <a:r>
              <a:rPr lang="en-US" sz="2400" dirty="0" smtClean="0"/>
              <a:t>financial risk, the </a:t>
            </a:r>
            <a:r>
              <a:rPr lang="en-US" sz="2400" dirty="0"/>
              <a:t>stress and time required in starting and running a </a:t>
            </a:r>
            <a:r>
              <a:rPr lang="en-US" sz="2400" dirty="0" smtClean="0"/>
              <a:t>business (family risk), if </a:t>
            </a:r>
            <a:r>
              <a:rPr lang="en-US" sz="2400" dirty="0"/>
              <a:t>leave secured jobs, they risk their careers</a:t>
            </a:r>
          </a:p>
          <a:p>
            <a:pPr lvl="0">
              <a:buNone/>
            </a:pPr>
            <a:r>
              <a:rPr lang="en-US" sz="2400" b="1" dirty="0" smtClean="0"/>
              <a:t>Self-Sacrifice</a:t>
            </a:r>
            <a:r>
              <a:rPr lang="en-US" sz="2400" dirty="0"/>
              <a:t/>
            </a:r>
            <a:br>
              <a:rPr lang="en-US" sz="2400" dirty="0"/>
            </a:br>
            <a:r>
              <a:rPr lang="en-US" sz="2400" dirty="0"/>
              <a:t>- Nothing worth having is free</a:t>
            </a:r>
            <a:br>
              <a:rPr lang="en-US" sz="2400" dirty="0"/>
            </a:br>
            <a:r>
              <a:rPr lang="en-US" sz="2400" dirty="0"/>
              <a:t>- Success has a high price, and entrepreneurs have to be willing to sacrifice certain things</a:t>
            </a:r>
          </a:p>
          <a:p>
            <a:r>
              <a:rPr lang="en-US" sz="2400" b="1" dirty="0"/>
              <a:t>Assess and acts on opportunities</a:t>
            </a:r>
            <a:r>
              <a:rPr lang="en-US" sz="2400" dirty="0"/>
              <a:t> – looks forward and take action on opportunities ( business, educational or personal growth) seizes unusual opportunities to obtain financing equipment, land, workspace or </a:t>
            </a:r>
            <a:r>
              <a:rPr lang="en-US" sz="2400" dirty="0" smtClean="0"/>
              <a:t>assistance.</a:t>
            </a:r>
          </a:p>
          <a:p>
            <a:r>
              <a:rPr lang="en-US" sz="2400" b="1" dirty="0" smtClean="0"/>
              <a:t>Persistence-</a:t>
            </a:r>
            <a:r>
              <a:rPr lang="en-US" sz="2400" dirty="0" smtClean="0"/>
              <a:t> </a:t>
            </a:r>
            <a:r>
              <a:rPr lang="en-US" sz="2400" dirty="0"/>
              <a:t>takes repeated action to overcome obstacle.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Content Placeholder 2"/>
          <p:cNvSpPr>
            <a:spLocks noGrp="1"/>
          </p:cNvSpPr>
          <p:nvPr>
            <p:ph idx="1"/>
          </p:nvPr>
        </p:nvSpPr>
        <p:spPr>
          <a:xfrm>
            <a:off x="228600" y="381000"/>
            <a:ext cx="8686800" cy="6477000"/>
          </a:xfrm>
        </p:spPr>
        <p:txBody>
          <a:bodyPr>
            <a:normAutofit fontScale="62344" lnSpcReduction="20000"/>
          </a:bodyPr>
          <a:lstStyle/>
          <a:p>
            <a:pPr>
              <a:buFont typeface="Wingdings" pitchFamily="2" charset="2"/>
              <a:buChar char="Ø"/>
            </a:pPr>
            <a:r>
              <a:rPr lang="en-US" b="1" dirty="0"/>
              <a:t>Information seeking</a:t>
            </a:r>
            <a:r>
              <a:rPr lang="en-US" dirty="0"/>
              <a:t>- take action to get information to help reach objectives or clarify problems. Here the entrepreneur:</a:t>
            </a:r>
          </a:p>
          <a:p>
            <a:pPr lvl="0"/>
            <a:r>
              <a:rPr lang="en-US" dirty="0"/>
              <a:t>Does personal research on how to provide a product or service</a:t>
            </a:r>
          </a:p>
          <a:p>
            <a:pPr lvl="0"/>
            <a:r>
              <a:rPr lang="en-US" dirty="0"/>
              <a:t>Consults experts for business or technical advice</a:t>
            </a:r>
          </a:p>
          <a:p>
            <a:pPr>
              <a:buFont typeface="Wingdings" pitchFamily="2" charset="2"/>
              <a:buChar char="Ø"/>
            </a:pPr>
            <a:r>
              <a:rPr lang="en-US" b="1" dirty="0" smtClean="0"/>
              <a:t>Systematic </a:t>
            </a:r>
            <a:r>
              <a:rPr lang="en-US" b="1" dirty="0"/>
              <a:t>planning</a:t>
            </a:r>
            <a:r>
              <a:rPr lang="en-US" dirty="0"/>
              <a:t>- plans by breaking a large task down in to subtasks. Develops plans that anticipate obstacles. Evaluate alternatives. Take a logical and systematic approach to </a:t>
            </a:r>
            <a:r>
              <a:rPr lang="en-US" dirty="0" smtClean="0"/>
              <a:t>activities.</a:t>
            </a:r>
          </a:p>
          <a:p>
            <a:pPr>
              <a:buFont typeface="Wingdings" pitchFamily="2" charset="2"/>
              <a:buChar char="Ø"/>
            </a:pPr>
            <a:r>
              <a:rPr lang="en-US" b="1" dirty="0" smtClean="0"/>
              <a:t>Problem </a:t>
            </a:r>
            <a:r>
              <a:rPr lang="en-US" b="1" dirty="0"/>
              <a:t>solving-</a:t>
            </a:r>
            <a:r>
              <a:rPr lang="en-US" dirty="0"/>
              <a:t> generates new ideas or innovations sometimes. Switches to an alternative strategy to reach a </a:t>
            </a:r>
            <a:r>
              <a:rPr lang="en-US" dirty="0" smtClean="0"/>
              <a:t>goal</a:t>
            </a:r>
          </a:p>
          <a:p>
            <a:pPr algn="just">
              <a:buFont typeface="Wingdings" pitchFamily="2" charset="2"/>
              <a:buChar char="Ø"/>
            </a:pPr>
            <a:r>
              <a:rPr lang="en-US" b="1" dirty="0" smtClean="0"/>
              <a:t>Assertiveness</a:t>
            </a:r>
            <a:r>
              <a:rPr lang="en-US" dirty="0" smtClean="0"/>
              <a:t> </a:t>
            </a:r>
            <a:r>
              <a:rPr lang="en-US" dirty="0"/>
              <a:t>- confronts problems and issues with others directly tell others what they have to do and disciplines those failing to perform as expected. </a:t>
            </a:r>
            <a:endParaRPr lang="en-US" dirty="0" smtClean="0"/>
          </a:p>
          <a:p>
            <a:pPr>
              <a:buFont typeface="Wingdings" pitchFamily="2" charset="2"/>
              <a:buChar char="Ø"/>
            </a:pPr>
            <a:r>
              <a:rPr lang="en-US" b="1" dirty="0" smtClean="0"/>
              <a:t>Persuasion</a:t>
            </a:r>
            <a:r>
              <a:rPr lang="en-US" dirty="0" smtClean="0"/>
              <a:t> </a:t>
            </a:r>
            <a:r>
              <a:rPr lang="en-US" dirty="0"/>
              <a:t>– Successfully persuade others. Convince someone to buy a product or service. Convince someone to provide financing. Convinces someone to do something else that he would like that person to </a:t>
            </a:r>
            <a:r>
              <a:rPr lang="en-US" dirty="0" smtClean="0"/>
              <a:t>do.</a:t>
            </a:r>
          </a:p>
          <a:p>
            <a:pPr algn="just">
              <a:buFont typeface="Wingdings" pitchFamily="2" charset="2"/>
              <a:buChar char="Ø"/>
            </a:pPr>
            <a:r>
              <a:rPr lang="en-US" b="1" dirty="0" smtClean="0"/>
              <a:t>Use </a:t>
            </a:r>
            <a:r>
              <a:rPr lang="en-US" b="1" dirty="0"/>
              <a:t>of influential strategies:</a:t>
            </a:r>
            <a:r>
              <a:rPr lang="en-US" dirty="0"/>
              <a:t> Use of variety of strategies to affect others Acts to develop business contacts. Uses influential peoples as agent to accomplish objectives. Selectively limits the information given to </a:t>
            </a:r>
            <a:r>
              <a:rPr lang="en-US" dirty="0" smtClean="0"/>
              <a:t>others.</a:t>
            </a:r>
          </a:p>
          <a:p>
            <a:pPr>
              <a:buFont typeface="Wingdings" pitchFamily="2" charset="2"/>
              <a:buChar char="Ø"/>
            </a:pPr>
            <a:r>
              <a:rPr lang="en-US" b="1" dirty="0" smtClean="0"/>
              <a:t>Monitoring</a:t>
            </a:r>
            <a:r>
              <a:rPr lang="en-US" dirty="0" smtClean="0"/>
              <a:t> </a:t>
            </a:r>
            <a:r>
              <a:rPr lang="en-US" dirty="0"/>
              <a:t>personally supervises all aspects of a </a:t>
            </a:r>
            <a:r>
              <a:rPr lang="en-US" dirty="0" smtClean="0"/>
              <a:t>project.</a:t>
            </a:r>
          </a:p>
          <a:p>
            <a:pPr algn="just">
              <a:buFont typeface="Wingdings" pitchFamily="2" charset="2"/>
              <a:buChar char="Ø"/>
            </a:pPr>
            <a:r>
              <a:rPr lang="en-US" b="1" dirty="0" smtClean="0"/>
              <a:t>Concern </a:t>
            </a:r>
            <a:r>
              <a:rPr lang="en-US" b="1" dirty="0"/>
              <a:t>for employee welfare</a:t>
            </a:r>
            <a:r>
              <a:rPr lang="en-US" dirty="0"/>
              <a:t> Take positive action in response to employees’ personal concern and improving the welfare of the employees. </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Content Placeholder 2"/>
          <p:cNvSpPr>
            <a:spLocks noGrp="1"/>
          </p:cNvSpPr>
          <p:nvPr>
            <p:ph idx="1"/>
          </p:nvPr>
        </p:nvSpPr>
        <p:spPr>
          <a:xfrm>
            <a:off x="990599" y="533400"/>
            <a:ext cx="7360443" cy="5410200"/>
          </a:xfrm>
        </p:spPr>
        <p:txBody>
          <a:bodyPr>
            <a:normAutofit fontScale="94821" lnSpcReduction="20000"/>
          </a:bodyPr>
          <a:lstStyle/>
          <a:p>
            <a:pPr marL="525780" indent="-457200">
              <a:buNone/>
            </a:pPr>
            <a:r>
              <a:rPr lang="en-US" sz="2800" dirty="0" smtClean="0"/>
              <a:t>Generally, entrepreneurs have</a:t>
            </a:r>
          </a:p>
          <a:p>
            <a:pPr marL="525780" indent="-457200">
              <a:buFont typeface="+mj-lt"/>
              <a:buAutoNum type="alphaLcPeriod"/>
            </a:pPr>
            <a:r>
              <a:rPr lang="en-US" sz="2800" dirty="0" smtClean="0"/>
              <a:t>Drive </a:t>
            </a:r>
            <a:r>
              <a:rPr lang="en-US" sz="2800" dirty="0"/>
              <a:t>and energy (physical and mental</a:t>
            </a:r>
            <a:r>
              <a:rPr lang="en-US" sz="2800" dirty="0" smtClean="0"/>
              <a:t>) </a:t>
            </a:r>
          </a:p>
          <a:p>
            <a:pPr marL="525780" indent="-457200">
              <a:buFont typeface="+mj-lt"/>
              <a:buAutoNum type="alphaLcPeriod"/>
            </a:pPr>
            <a:r>
              <a:rPr lang="en-US" sz="2800" dirty="0" smtClean="0"/>
              <a:t>Self-confidence</a:t>
            </a:r>
          </a:p>
          <a:p>
            <a:pPr marL="525780" indent="-457200">
              <a:buFont typeface="+mj-lt"/>
              <a:buAutoNum type="alphaLcPeriod"/>
            </a:pPr>
            <a:r>
              <a:rPr lang="en-US" sz="2800" dirty="0" smtClean="0"/>
              <a:t>Long-term involvement </a:t>
            </a:r>
          </a:p>
          <a:p>
            <a:pPr marL="525780" indent="-457200">
              <a:buFont typeface="+mj-lt"/>
              <a:buAutoNum type="alphaLcPeriod"/>
            </a:pPr>
            <a:r>
              <a:rPr lang="en-US" sz="2800" dirty="0" smtClean="0">
                <a:ea typeface="Calibri"/>
              </a:rPr>
              <a:t>Perseverance </a:t>
            </a:r>
            <a:r>
              <a:rPr lang="en-US" sz="2800" dirty="0">
                <a:ea typeface="Calibri"/>
              </a:rPr>
              <a:t>and persistent problem </a:t>
            </a:r>
            <a:r>
              <a:rPr lang="en-US" sz="2800" dirty="0" smtClean="0">
                <a:ea typeface="Calibri"/>
              </a:rPr>
              <a:t>solving</a:t>
            </a:r>
          </a:p>
          <a:p>
            <a:pPr marL="525780" indent="-457200">
              <a:buFont typeface="+mj-lt"/>
              <a:buAutoNum type="alphaLcPeriod"/>
            </a:pPr>
            <a:r>
              <a:rPr lang="en-US" sz="2800" dirty="0" smtClean="0">
                <a:ea typeface="Calibri"/>
              </a:rPr>
              <a:t>Goal </a:t>
            </a:r>
            <a:r>
              <a:rPr lang="en-US" sz="2800" dirty="0">
                <a:ea typeface="Calibri"/>
              </a:rPr>
              <a:t>setting: Moderate risk </a:t>
            </a:r>
            <a:r>
              <a:rPr lang="en-US" sz="2800" dirty="0" smtClean="0">
                <a:ea typeface="Calibri"/>
              </a:rPr>
              <a:t>taking </a:t>
            </a:r>
          </a:p>
          <a:p>
            <a:pPr marL="525780" indent="-457200">
              <a:buFont typeface="+mj-lt"/>
              <a:buAutoNum type="alphaLcPeriod"/>
            </a:pPr>
            <a:r>
              <a:rPr lang="en-US" sz="2800" dirty="0" smtClean="0">
                <a:ea typeface="Calibri"/>
              </a:rPr>
              <a:t>Dealing </a:t>
            </a:r>
            <a:r>
              <a:rPr lang="en-US" sz="2800" dirty="0">
                <a:ea typeface="Calibri"/>
              </a:rPr>
              <a:t>with </a:t>
            </a:r>
            <a:r>
              <a:rPr lang="en-US" sz="2800" dirty="0" smtClean="0">
                <a:ea typeface="Calibri"/>
              </a:rPr>
              <a:t>failure</a:t>
            </a:r>
          </a:p>
          <a:p>
            <a:pPr marL="525780" indent="-457200">
              <a:buFont typeface="+mj-lt"/>
              <a:buAutoNum type="alphaLcPeriod"/>
            </a:pPr>
            <a:r>
              <a:rPr lang="en-US" sz="2800" dirty="0" smtClean="0">
                <a:ea typeface="Calibri"/>
              </a:rPr>
              <a:t>Use </a:t>
            </a:r>
            <a:r>
              <a:rPr lang="en-US" sz="2800" dirty="0">
                <a:ea typeface="Calibri"/>
              </a:rPr>
              <a:t>of </a:t>
            </a:r>
            <a:r>
              <a:rPr lang="en-US" sz="2800" dirty="0" smtClean="0">
                <a:ea typeface="Calibri"/>
              </a:rPr>
              <a:t>feedback </a:t>
            </a:r>
          </a:p>
          <a:p>
            <a:pPr marL="525780" indent="-457200">
              <a:buFont typeface="+mj-lt"/>
              <a:buAutoNum type="alphaLcPeriod"/>
            </a:pPr>
            <a:r>
              <a:rPr lang="en-US" sz="2800" dirty="0" smtClean="0">
                <a:ea typeface="Calibri"/>
              </a:rPr>
              <a:t>Initiative </a:t>
            </a:r>
            <a:r>
              <a:rPr lang="en-US" sz="2800" dirty="0">
                <a:ea typeface="Calibri"/>
              </a:rPr>
              <a:t>and personal </a:t>
            </a:r>
            <a:r>
              <a:rPr lang="en-US" sz="2800" dirty="0" smtClean="0">
                <a:ea typeface="Calibri"/>
              </a:rPr>
              <a:t>responsibility</a:t>
            </a:r>
          </a:p>
          <a:p>
            <a:pPr marL="525780" indent="-457200">
              <a:buNone/>
            </a:pPr>
            <a:r>
              <a:rPr lang="en-US" sz="2800" dirty="0" smtClean="0">
                <a:ea typeface="Calibri"/>
              </a:rPr>
              <a:t> </a:t>
            </a:r>
            <a:endParaRPr lang="en-US" sz="2800" dirty="0" smtClean="0"/>
          </a:p>
        </p:txBody>
      </p:sp>
      <p:sp>
        <p:nvSpPr>
          <p:cNvPr id="1048614" name="Date Placeholder 3"/>
          <p:cNvSpPr>
            <a:spLocks noGrp="1"/>
          </p:cNvSpPr>
          <p:nvPr>
            <p:ph type="dt" sz="half" idx="10"/>
          </p:nvPr>
        </p:nvSpPr>
        <p:spPr/>
        <p:txBody>
          <a:bodyPr/>
          <a:lstStyle/>
          <a:p>
            <a:fld id="{0065D80E-6AF7-4E01-8BD9-11DAE1F33ED4}" type="datetime1">
              <a:rPr lang="en-US" smtClean="0"/>
              <a:t>4/25/2020</a:t>
            </a:fld>
            <a:endParaRPr lang="en-US"/>
          </a:p>
        </p:txBody>
      </p:sp>
      <p:sp>
        <p:nvSpPr>
          <p:cNvPr id="1048615" name="Slide Number Placeholder 4"/>
          <p:cNvSpPr>
            <a:spLocks noGrp="1"/>
          </p:cNvSpPr>
          <p:nvPr>
            <p:ph type="sldNum" sz="quarter" idx="12"/>
          </p:nvPr>
        </p:nvSpPr>
        <p:spPr/>
        <p:txBody>
          <a:bodyPr/>
          <a:lstStyle/>
          <a:p>
            <a:fld id="{FBB02DAA-9FC7-4FAF-9EFC-B3464635B749}"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5" name="Content Placeholder 3"/>
          <p:cNvGraphicFramePr>
            <a:graphicFrameLocks noGrp="1"/>
          </p:cNvGraphicFramePr>
          <p:nvPr>
            <p:ph idx="1"/>
          </p:nvPr>
        </p:nvGraphicFramePr>
        <p:xfrm>
          <a:off x="228600" y="761999"/>
          <a:ext cx="8686799" cy="6292862"/>
        </p:xfrm>
        <a:graphic>
          <a:graphicData uri="http://schemas.openxmlformats.org/drawingml/2006/table">
            <a:tbl>
              <a:tblPr/>
              <a:tblGrid>
                <a:gridCol w="2734742"/>
                <a:gridCol w="1013523"/>
                <a:gridCol w="1371241"/>
                <a:gridCol w="1490478"/>
                <a:gridCol w="1132764"/>
                <a:gridCol w="834669"/>
                <a:gridCol w="109382"/>
              </a:tblGrid>
              <a:tr h="201423">
                <a:tc gridSpan="6">
                  <a:txBody>
                    <a:bodyPr/>
                    <a:lstStyle/>
                    <a:p>
                      <a:pPr marL="0" marR="0">
                        <a:lnSpc>
                          <a:spcPct val="115000"/>
                        </a:lnSpc>
                        <a:spcBef>
                          <a:spcPts val="0"/>
                        </a:spcBef>
                        <a:spcAft>
                          <a:spcPts val="0"/>
                        </a:spcAft>
                      </a:pPr>
                      <a:r>
                        <a:rPr lang="en-US" sz="900" dirty="0">
                          <a:latin typeface="Times New Roman"/>
                          <a:ea typeface="Calibri"/>
                          <a:cs typeface="Times New Roman"/>
                        </a:rPr>
                        <a:t>Competency self </a:t>
                      </a:r>
                      <a:r>
                        <a:rPr lang="en-US" sz="900" dirty="0" smtClean="0">
                          <a:latin typeface="Times New Roman"/>
                          <a:ea typeface="Calibri"/>
                          <a:cs typeface="Times New Roman"/>
                        </a:rPr>
                        <a:t>assessment for business related competencies</a:t>
                      </a:r>
                      <a:r>
                        <a:rPr lang="en-US" sz="900" baseline="0" dirty="0" smtClean="0">
                          <a:latin typeface="Times New Roman"/>
                          <a:ea typeface="Calibri"/>
                          <a:cs typeface="Times New Roman"/>
                        </a:rPr>
                        <a:t> </a:t>
                      </a:r>
                      <a:r>
                        <a:rPr lang="en-US" sz="900" dirty="0" smtClean="0">
                          <a:latin typeface="Times New Roman"/>
                          <a:ea typeface="Calibri"/>
                          <a:cs typeface="Times New Roman"/>
                        </a:rPr>
                        <a:t> </a:t>
                      </a:r>
                      <a:endParaRPr lang="en-US" sz="800" dirty="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gridSpan="2">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4">
                  <a:txBody>
                    <a:bodyPr/>
                    <a:lstStyle/>
                    <a:p>
                      <a:pPr marL="0" marR="0">
                        <a:lnSpc>
                          <a:spcPct val="115000"/>
                        </a:lnSpc>
                        <a:spcBef>
                          <a:spcPts val="0"/>
                        </a:spcBef>
                        <a:spcAft>
                          <a:spcPts val="0"/>
                        </a:spcAft>
                      </a:pPr>
                      <a:r>
                        <a:rPr lang="en-US" sz="900" dirty="0">
                          <a:latin typeface="Times New Roman"/>
                          <a:ea typeface="Calibri"/>
                          <a:cs typeface="Times New Roman"/>
                        </a:rPr>
                        <a:t>                                              Level of  Competency</a:t>
                      </a:r>
                      <a:endParaRPr lang="en-US" sz="800" dirty="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99678">
                <a:tc>
                  <a:txBody>
                    <a:bodyPr/>
                    <a:lstStyle/>
                    <a:p>
                      <a:pPr marL="0" marR="0">
                        <a:lnSpc>
                          <a:spcPct val="115000"/>
                        </a:lnSpc>
                        <a:spcBef>
                          <a:spcPts val="0"/>
                        </a:spcBef>
                        <a:spcAft>
                          <a:spcPts val="0"/>
                        </a:spcAft>
                      </a:pPr>
                      <a:r>
                        <a:rPr lang="en-US" sz="900" dirty="0">
                          <a:latin typeface="Times New Roman"/>
                          <a:ea typeface="Calibri"/>
                          <a:cs typeface="Times New Roman"/>
                        </a:rPr>
                        <a:t>skill</a:t>
                      </a:r>
                      <a:endParaRPr lang="en-US" sz="800" dirty="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Role model</a:t>
                      </a:r>
                      <a:endParaRPr lang="en-US" sz="8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Needs Development</a:t>
                      </a:r>
                      <a:endParaRPr lang="en-US" sz="8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Needs Refinement </a:t>
                      </a:r>
                      <a:endParaRPr lang="en-US" sz="8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Competent</a:t>
                      </a:r>
                      <a:endParaRPr lang="en-US" sz="8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Times New Roman"/>
                          <a:ea typeface="Calibri"/>
                          <a:cs typeface="Times New Roman"/>
                        </a:rPr>
                        <a:t>Excellent</a:t>
                      </a:r>
                      <a:endParaRPr lang="en-US" sz="8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900" dirty="0">
                          <a:latin typeface="Times New Roman"/>
                          <a:ea typeface="Calibri"/>
                          <a:cs typeface="Times New Roman"/>
                        </a:rPr>
                        <a:t>Basic Business Functions</a:t>
                      </a:r>
                      <a:endParaRPr lang="en-US" sz="800" dirty="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gridSpan="5">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900">
                          <a:latin typeface="Times New Roman"/>
                          <a:ea typeface="Calibri"/>
                          <a:cs typeface="Times New Roman"/>
                        </a:rPr>
                        <a:t>Sales</a:t>
                      </a:r>
                      <a:endParaRPr lang="en-US" sz="8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900" dirty="0">
                          <a:latin typeface="Times New Roman"/>
                          <a:ea typeface="Calibri"/>
                          <a:cs typeface="Times New Roman"/>
                        </a:rPr>
                        <a:t> Operations  ( Production)</a:t>
                      </a:r>
                      <a:endParaRPr lang="en-US" sz="800" dirty="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900">
                          <a:latin typeface="Times New Roman"/>
                          <a:ea typeface="Calibri"/>
                          <a:cs typeface="Times New Roman"/>
                        </a:rPr>
                        <a:t>Accounting</a:t>
                      </a:r>
                      <a:endParaRPr lang="en-US" sz="8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dirty="0">
                          <a:latin typeface="Times New Roman"/>
                          <a:ea typeface="Calibri"/>
                          <a:cs typeface="Times New Roman"/>
                        </a:rPr>
                        <a:t>Finance</a:t>
                      </a:r>
                      <a:endParaRPr lang="en-US" sz="1100" dirty="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dirty="0">
                          <a:latin typeface="Times New Roman"/>
                          <a:ea typeface="Calibri"/>
                          <a:cs typeface="Times New Roman"/>
                        </a:rPr>
                        <a:t>Human resources</a:t>
                      </a:r>
                      <a:endParaRPr lang="en-US" sz="1100" dirty="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a:latin typeface="Times New Roman"/>
                          <a:ea typeface="Calibri"/>
                          <a:cs typeface="Times New Roman"/>
                        </a:rPr>
                        <a:t>Industry Spesfic knowledge </a:t>
                      </a:r>
                      <a:endParaRPr lang="en-US" sz="11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gridSpan="5">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a:latin typeface="Times New Roman"/>
                          <a:ea typeface="Calibri"/>
                          <a:cs typeface="Times New Roman"/>
                        </a:rPr>
                        <a:t>Industry expertise</a:t>
                      </a:r>
                      <a:endParaRPr lang="en-US" sz="11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a:latin typeface="Times New Roman"/>
                          <a:ea typeface="Calibri"/>
                          <a:cs typeface="Times New Roman"/>
                        </a:rPr>
                        <a:t>Industry  skill</a:t>
                      </a:r>
                      <a:endParaRPr lang="en-US" sz="11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dirty="0">
                          <a:latin typeface="Times New Roman"/>
                          <a:ea typeface="Calibri"/>
                          <a:cs typeface="Times New Roman"/>
                        </a:rPr>
                        <a:t>Market knowledge</a:t>
                      </a:r>
                      <a:endParaRPr lang="en-US" sz="1100" dirty="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a:latin typeface="Times New Roman"/>
                          <a:ea typeface="Calibri"/>
                          <a:cs typeface="Times New Roman"/>
                        </a:rPr>
                        <a:t>Ability to  diagnose</a:t>
                      </a:r>
                      <a:endParaRPr lang="en-US" sz="11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a:latin typeface="Times New Roman"/>
                          <a:ea typeface="Calibri"/>
                          <a:cs typeface="Times New Roman"/>
                        </a:rPr>
                        <a:t>Ability to see opportunities</a:t>
                      </a:r>
                      <a:endParaRPr lang="en-US" sz="11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a:latin typeface="Times New Roman"/>
                          <a:ea typeface="Calibri"/>
                          <a:cs typeface="Times New Roman"/>
                        </a:rPr>
                        <a:t>Resource Competencies</a:t>
                      </a:r>
                      <a:endParaRPr lang="en-US" sz="11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gridSpan="5">
                  <a:txBody>
                    <a:bodyPr/>
                    <a:lstStyle/>
                    <a:p>
                      <a:pPr marL="0" marR="0">
                        <a:lnSpc>
                          <a:spcPct val="115000"/>
                        </a:lnSpc>
                        <a:spcBef>
                          <a:spcPts val="0"/>
                        </a:spcBef>
                        <a:spcAft>
                          <a:spcPts val="0"/>
                        </a:spcAft>
                      </a:pPr>
                      <a:endParaRPr lang="en-US" sz="900" dirty="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a:latin typeface="Times New Roman"/>
                          <a:ea typeface="Calibri"/>
                          <a:cs typeface="Times New Roman"/>
                        </a:rPr>
                        <a:t>Business information</a:t>
                      </a:r>
                      <a:endParaRPr lang="en-US" sz="11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a:latin typeface="Times New Roman"/>
                          <a:ea typeface="Calibri"/>
                          <a:cs typeface="Times New Roman"/>
                        </a:rPr>
                        <a:t>Business finance-ing</a:t>
                      </a:r>
                      <a:endParaRPr lang="en-US" sz="11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a:latin typeface="Times New Roman"/>
                          <a:ea typeface="Calibri"/>
                          <a:cs typeface="Times New Roman"/>
                        </a:rPr>
                        <a:t>Space for the business</a:t>
                      </a:r>
                      <a:endParaRPr lang="en-US" sz="11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a:latin typeface="Times New Roman"/>
                          <a:ea typeface="Calibri"/>
                          <a:cs typeface="Times New Roman"/>
                        </a:rPr>
                        <a:t>Raw materials</a:t>
                      </a:r>
                      <a:endParaRPr lang="en-US" sz="11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dirty="0">
                          <a:latin typeface="Times New Roman"/>
                          <a:ea typeface="Calibri"/>
                          <a:cs typeface="Times New Roman"/>
                        </a:rPr>
                        <a:t>Support people</a:t>
                      </a:r>
                      <a:endParaRPr lang="en-US" sz="1100" dirty="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a:latin typeface="Times New Roman"/>
                          <a:ea typeface="Calibri"/>
                          <a:cs typeface="Times New Roman"/>
                        </a:rPr>
                        <a:t>Determination  Competencies</a:t>
                      </a:r>
                      <a:endParaRPr lang="en-US" sz="11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gridSpan="5">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a:latin typeface="Times New Roman"/>
                          <a:ea typeface="Calibri"/>
                          <a:cs typeface="Times New Roman"/>
                        </a:rPr>
                        <a:t>Business as primary focus</a:t>
                      </a:r>
                      <a:endParaRPr lang="en-US" sz="11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a:latin typeface="Times New Roman"/>
                          <a:ea typeface="Calibri"/>
                          <a:cs typeface="Times New Roman"/>
                        </a:rPr>
                        <a:t> Willingness to act</a:t>
                      </a:r>
                      <a:endParaRPr lang="en-US" sz="11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dirty="0">
                          <a:latin typeface="Times New Roman"/>
                          <a:ea typeface="Calibri"/>
                          <a:cs typeface="Times New Roman"/>
                        </a:rPr>
                        <a:t> </a:t>
                      </a:r>
                      <a:r>
                        <a:rPr lang="en-US" sz="1100" dirty="0" smtClean="0">
                          <a:latin typeface="Times New Roman"/>
                          <a:ea typeface="Calibri"/>
                          <a:cs typeface="Times New Roman"/>
                        </a:rPr>
                        <a:t>Opportunity </a:t>
                      </a:r>
                      <a:r>
                        <a:rPr lang="en-US" sz="1100" dirty="0">
                          <a:latin typeface="Times New Roman"/>
                          <a:ea typeface="Calibri"/>
                          <a:cs typeface="Times New Roman"/>
                        </a:rPr>
                        <a:t>Competencies</a:t>
                      </a:r>
                      <a:endParaRPr lang="en-US" sz="1100" dirty="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gridSpan="5">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a:latin typeface="Times New Roman"/>
                          <a:ea typeface="Calibri"/>
                          <a:cs typeface="Times New Roman"/>
                        </a:rPr>
                        <a:t>Found profitable idea</a:t>
                      </a:r>
                      <a:endParaRPr lang="en-US" sz="11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a:latin typeface="Times New Roman"/>
                          <a:ea typeface="Calibri"/>
                          <a:cs typeface="Times New Roman"/>
                        </a:rPr>
                        <a:t>Idea is   distinictive</a:t>
                      </a:r>
                      <a:endParaRPr lang="en-US" sz="110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a:noFill/>
                      <a:headEnd type="none" w="med" len="med"/>
                      <a:tailEnd type="none" w="med" len="med"/>
                    </a:lnB>
                  </a:tcPr>
                </a:tc>
              </a:tr>
              <a:tr h="215013">
                <a:tc>
                  <a:txBody>
                    <a:bodyPr/>
                    <a:lstStyle/>
                    <a:p>
                      <a:pPr marL="0" marR="0">
                        <a:lnSpc>
                          <a:spcPct val="115000"/>
                        </a:lnSpc>
                        <a:spcBef>
                          <a:spcPts val="0"/>
                        </a:spcBef>
                        <a:spcAft>
                          <a:spcPts val="0"/>
                        </a:spcAft>
                      </a:pPr>
                      <a:r>
                        <a:rPr lang="en-US" sz="1100" dirty="0">
                          <a:latin typeface="Times New Roman"/>
                          <a:ea typeface="Calibri"/>
                          <a:cs typeface="Times New Roman"/>
                        </a:rPr>
                        <a:t>Idea is hard to copy</a:t>
                      </a:r>
                      <a:endParaRPr lang="en-US" sz="1100" dirty="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a:latin typeface="Times New Roman"/>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headEnd type="none" w="med" len="med"/>
                      <a:tailEnd type="none" w="med" len="med"/>
                    </a:lnR>
                    <a:lnT>
                      <a:noFill/>
                      <a:headEnd type="none" w="med" len="med"/>
                      <a:tailEnd type="none" w="med" len="med"/>
                    </a:lnT>
                    <a:lnB w="12700" cap="flat" cmpd="sng" algn="ctr">
                      <a:solidFill>
                        <a:srgbClr val="000000"/>
                      </a:solidFill>
                      <a:prstDash val="solid"/>
                      <a:round/>
                      <a:headEnd type="none" w="med" len="med"/>
                      <a:tailEnd type="none" w="med" len="med"/>
                    </a:lnB>
                  </a:tcPr>
                </a:tc>
              </a:tr>
              <a:tr h="201423">
                <a:tc gridSpan="7">
                  <a:txBody>
                    <a:bodyPr/>
                    <a:lstStyle/>
                    <a:p>
                      <a:pPr marL="0" marR="0">
                        <a:lnSpc>
                          <a:spcPct val="115000"/>
                        </a:lnSpc>
                        <a:spcBef>
                          <a:spcPts val="0"/>
                        </a:spcBef>
                        <a:spcAft>
                          <a:spcPts val="0"/>
                        </a:spcAft>
                      </a:pPr>
                      <a:r>
                        <a:rPr lang="en-US" sz="900" dirty="0">
                          <a:latin typeface="Times New Roman"/>
                          <a:ea typeface="Calibri"/>
                          <a:cs typeface="Times New Roman"/>
                        </a:rPr>
                        <a:t>   </a:t>
                      </a:r>
                      <a:endParaRPr lang="en-US" sz="800" dirty="0">
                        <a:latin typeface="Calibri"/>
                        <a:ea typeface="Calibri"/>
                        <a:cs typeface="Times New Roman"/>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Content Placeholder 2"/>
          <p:cNvSpPr>
            <a:spLocks noGrp="1"/>
          </p:cNvSpPr>
          <p:nvPr>
            <p:ph idx="1"/>
          </p:nvPr>
        </p:nvSpPr>
        <p:spPr>
          <a:xfrm>
            <a:off x="228600" y="304800"/>
            <a:ext cx="8686800" cy="5821363"/>
          </a:xfrm>
        </p:spPr>
        <p:txBody>
          <a:bodyPr>
            <a:normAutofit fontScale="62321" lnSpcReduction="20000"/>
          </a:bodyPr>
          <a:lstStyle/>
          <a:p>
            <a:pPr lvl="1">
              <a:buNone/>
            </a:pPr>
            <a:r>
              <a:rPr lang="en-US" sz="3800" b="1" dirty="0" smtClean="0"/>
              <a:t>1.4 Role </a:t>
            </a:r>
            <a:r>
              <a:rPr lang="en-US" sz="3800" b="1" dirty="0"/>
              <a:t>of Entrepreneur in an economy </a:t>
            </a:r>
            <a:r>
              <a:rPr lang="en-US" b="1" i="1" dirty="0"/>
              <a:t> </a:t>
            </a:r>
            <a:endParaRPr lang="en-US" sz="2800" dirty="0"/>
          </a:p>
          <a:p>
            <a:pPr algn="just"/>
            <a:r>
              <a:rPr lang="en-US" b="1" i="1" dirty="0"/>
              <a:t>Capital formation</a:t>
            </a:r>
            <a:r>
              <a:rPr lang="en-US" b="1" dirty="0"/>
              <a:t>:</a:t>
            </a:r>
            <a:r>
              <a:rPr lang="en-US" dirty="0"/>
              <a:t> Entrepreneurs mobilize the idle savings of the public through the issue of industrial securities.  Investment of public savings in industry results in productive utilization of national resources.  Rate of capital formation increases which is essential for rapid economic growth. Thus, an entrepreneur is the creator of wealth</a:t>
            </a:r>
            <a:endParaRPr lang="en-US" sz="2800" dirty="0"/>
          </a:p>
          <a:p>
            <a:pPr algn="just"/>
            <a:r>
              <a:rPr lang="en-US" b="1" i="1" dirty="0"/>
              <a:t>Improvement in per capital income</a:t>
            </a:r>
            <a:r>
              <a:rPr lang="en-US" b="1" dirty="0"/>
              <a:t>:</a:t>
            </a:r>
            <a:r>
              <a:rPr lang="en-US" dirty="0"/>
              <a:t> Entrepreneurs locate and exploit opportunities. They convert the latent and idle resources like land, </a:t>
            </a:r>
            <a:r>
              <a:rPr lang="en-US" dirty="0" err="1"/>
              <a:t>labour</a:t>
            </a:r>
            <a:r>
              <a:rPr lang="en-US" dirty="0"/>
              <a:t> and capital into national income and wealth in the form of goods and services.</a:t>
            </a:r>
            <a:endParaRPr lang="en-US" sz="2800" dirty="0"/>
          </a:p>
          <a:p>
            <a:pPr algn="just"/>
            <a:r>
              <a:rPr lang="en-US" b="1" i="1" dirty="0"/>
              <a:t>Generation of employment</a:t>
            </a:r>
            <a:r>
              <a:rPr lang="en-US" b="1" dirty="0"/>
              <a:t>:</a:t>
            </a:r>
            <a:r>
              <a:rPr lang="en-US" dirty="0"/>
              <a:t> Entrepreneurs generate employment both directly and indirectly. </a:t>
            </a:r>
            <a:endParaRPr lang="en-US" sz="2800" dirty="0"/>
          </a:p>
          <a:p>
            <a:pPr algn="just"/>
            <a:r>
              <a:rPr lang="en-US" b="1" dirty="0"/>
              <a:t>Balanced regional development:</a:t>
            </a:r>
            <a:r>
              <a:rPr lang="en-US" dirty="0"/>
              <a:t> Entrepreneurs in the public and private sectors help to remove regional disparities in economic development. </a:t>
            </a:r>
            <a:endParaRPr lang="en-US" sz="2800" dirty="0"/>
          </a:p>
          <a:p>
            <a:pPr algn="just"/>
            <a:r>
              <a:rPr lang="en-US" b="1" i="1" dirty="0"/>
              <a:t>Improvement in living standards</a:t>
            </a:r>
            <a:r>
              <a:rPr lang="en-US" b="1" dirty="0"/>
              <a:t>:</a:t>
            </a:r>
            <a:r>
              <a:rPr lang="en-US" dirty="0"/>
              <a:t> Entrepreneurs set up industries which remove scarcity of essential commodities and introduce new products</a:t>
            </a:r>
            <a:endParaRPr lang="en-US" sz="2800" dirty="0"/>
          </a:p>
          <a:p>
            <a:pPr algn="just"/>
            <a:r>
              <a:rPr lang="en-US" b="1" dirty="0"/>
              <a:t>Economic independence</a:t>
            </a:r>
            <a:r>
              <a:rPr lang="en-US" dirty="0"/>
              <a:t>: Entrepreneurship is essential for national self-reliance</a:t>
            </a:r>
            <a:r>
              <a:rPr lang="en-US" b="1" dirty="0"/>
              <a:t>. </a:t>
            </a:r>
            <a:endParaRPr lang="en-US" sz="2800" dirty="0"/>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Content Placeholder 2"/>
          <p:cNvSpPr>
            <a:spLocks noGrp="1"/>
          </p:cNvSpPr>
          <p:nvPr>
            <p:ph idx="1"/>
          </p:nvPr>
        </p:nvSpPr>
        <p:spPr>
          <a:xfrm>
            <a:off x="457200" y="533400"/>
            <a:ext cx="8458200" cy="6172200"/>
          </a:xfrm>
        </p:spPr>
        <p:txBody>
          <a:bodyPr>
            <a:normAutofit fontScale="77031" lnSpcReduction="10000"/>
          </a:bodyPr>
          <a:lstStyle/>
          <a:p>
            <a:pPr>
              <a:buNone/>
            </a:pPr>
            <a:r>
              <a:rPr lang="en-US" b="1" dirty="0">
                <a:latin typeface="Times New Roman" pitchFamily="18" charset="0"/>
                <a:cs typeface="Times New Roman" pitchFamily="18" charset="0"/>
              </a:rPr>
              <a:t>1.5  Types and functions of Entrepreneurs</a:t>
            </a:r>
            <a:endParaRPr lang="en-US" dirty="0">
              <a:latin typeface="Times New Roman" pitchFamily="18" charset="0"/>
              <a:cs typeface="Times New Roman" pitchFamily="18" charset="0"/>
            </a:endParaRPr>
          </a:p>
          <a:p>
            <a:pPr>
              <a:buFont typeface="Wingdings" pitchFamily="2" charset="2"/>
              <a:buChar char="Ø"/>
            </a:pPr>
            <a:r>
              <a:rPr lang="en-US" dirty="0"/>
              <a:t>There are various ways by which entrepreneurs have been classified:-</a:t>
            </a:r>
          </a:p>
          <a:p>
            <a:pPr lvl="0">
              <a:buFont typeface="Wingdings" pitchFamily="2" charset="2"/>
              <a:buChar char="v"/>
            </a:pPr>
            <a:r>
              <a:rPr lang="en-US" b="1" dirty="0"/>
              <a:t>Based on the </a:t>
            </a:r>
            <a:r>
              <a:rPr lang="en-US" b="1" u="sng" dirty="0"/>
              <a:t>Type of Business</a:t>
            </a:r>
          </a:p>
          <a:p>
            <a:pPr>
              <a:buFont typeface="Wingdings" pitchFamily="2" charset="2"/>
              <a:buChar char="q"/>
            </a:pPr>
            <a:r>
              <a:rPr lang="en-US" dirty="0"/>
              <a:t>Business Entrepreneurs</a:t>
            </a:r>
          </a:p>
          <a:p>
            <a:r>
              <a:rPr lang="en-US" dirty="0"/>
              <a:t>These are individuals </a:t>
            </a:r>
            <a:r>
              <a:rPr lang="en-US" dirty="0">
                <a:solidFill>
                  <a:srgbClr val="FF0000"/>
                </a:solidFill>
              </a:rPr>
              <a:t>who conceive an idea for a new product or service and then create a business to materialize their idea in to reality</a:t>
            </a:r>
            <a:r>
              <a:rPr lang="en-US" dirty="0" smtClean="0">
                <a:solidFill>
                  <a:srgbClr val="FF0000"/>
                </a:solidFill>
              </a:rPr>
              <a:t>.</a:t>
            </a:r>
            <a:r>
              <a:rPr lang="en-US" dirty="0" smtClean="0"/>
              <a:t>.</a:t>
            </a:r>
            <a:endParaRPr lang="en-US" dirty="0"/>
          </a:p>
          <a:p>
            <a:pPr>
              <a:buFont typeface="Wingdings" pitchFamily="2" charset="2"/>
              <a:buChar char="q"/>
            </a:pPr>
            <a:r>
              <a:rPr lang="en-US" dirty="0"/>
              <a:t> Trade Entrepreneur</a:t>
            </a:r>
          </a:p>
          <a:p>
            <a:r>
              <a:rPr lang="en-US" dirty="0" smtClean="0"/>
              <a:t>undertakes </a:t>
            </a:r>
            <a:r>
              <a:rPr lang="en-US" dirty="0"/>
              <a:t>trading activities but not concerned with the manufacturing work. </a:t>
            </a:r>
          </a:p>
          <a:p>
            <a:pPr>
              <a:buFont typeface="Wingdings" pitchFamily="2" charset="2"/>
              <a:buChar char="q"/>
            </a:pPr>
            <a:r>
              <a:rPr lang="en-US" dirty="0"/>
              <a:t>Industrial Entrepreneur </a:t>
            </a:r>
          </a:p>
          <a:p>
            <a:pPr algn="just"/>
            <a:r>
              <a:rPr lang="en-US" dirty="0" smtClean="0"/>
              <a:t>identifies </a:t>
            </a:r>
            <a:r>
              <a:rPr lang="en-US" dirty="0"/>
              <a:t>the </a:t>
            </a:r>
            <a:r>
              <a:rPr lang="en-US" dirty="0">
                <a:solidFill>
                  <a:srgbClr val="FF0000"/>
                </a:solidFill>
              </a:rPr>
              <a:t>potential needs of customers and </a:t>
            </a:r>
            <a:r>
              <a:rPr lang="en-US" b="1" dirty="0">
                <a:solidFill>
                  <a:srgbClr val="FF0000"/>
                </a:solidFill>
              </a:rPr>
              <a:t>tailors a product/service </a:t>
            </a:r>
            <a:r>
              <a:rPr lang="en-US" b="1" dirty="0"/>
              <a:t>to meet the marketing need</a:t>
            </a:r>
            <a:r>
              <a:rPr lang="en-US" dirty="0" smtClean="0"/>
              <a: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Content Placeholder 2"/>
          <p:cNvSpPr>
            <a:spLocks noGrp="1"/>
          </p:cNvSpPr>
          <p:nvPr>
            <p:ph idx="1"/>
          </p:nvPr>
        </p:nvSpPr>
        <p:spPr>
          <a:xfrm>
            <a:off x="228600" y="152400"/>
            <a:ext cx="8915400" cy="6705600"/>
          </a:xfrm>
        </p:spPr>
        <p:txBody>
          <a:bodyPr>
            <a:normAutofit fontScale="62344" lnSpcReduction="20000"/>
          </a:bodyPr>
          <a:lstStyle/>
          <a:p>
            <a:pPr>
              <a:buFont typeface="Wingdings" pitchFamily="2" charset="2"/>
              <a:buChar char="q"/>
            </a:pPr>
            <a:r>
              <a:rPr lang="en-US" b="1" dirty="0"/>
              <a:t>Corporate </a:t>
            </a:r>
            <a:r>
              <a:rPr lang="en-US" b="1" dirty="0" smtClean="0"/>
              <a:t>Entrepreneurs </a:t>
            </a:r>
            <a:endParaRPr lang="en-US" b="1" dirty="0"/>
          </a:p>
          <a:p>
            <a:r>
              <a:rPr lang="en-US" dirty="0"/>
              <a:t>Corporate entrepreneur is an individual who </a:t>
            </a:r>
            <a:r>
              <a:rPr lang="en-US" dirty="0" smtClean="0"/>
              <a:t>plans, develops </a:t>
            </a:r>
            <a:r>
              <a:rPr lang="en-US" dirty="0"/>
              <a:t>and manages a corporate body. Corporate is a separate legal entity</a:t>
            </a:r>
          </a:p>
          <a:p>
            <a:pPr>
              <a:buFont typeface="Wingdings" pitchFamily="2" charset="2"/>
              <a:buChar char="q"/>
            </a:pPr>
            <a:r>
              <a:rPr lang="en-US" b="1" dirty="0"/>
              <a:t>Agricultural Entrepreneurs </a:t>
            </a:r>
          </a:p>
          <a:p>
            <a:r>
              <a:rPr lang="en-US" dirty="0"/>
              <a:t>Agricultural entrepreneurs are those entrepreneurs who undertake agricultural activities as raising and marketing of crops, fertilizers and other inputs of agriculture. </a:t>
            </a:r>
          </a:p>
          <a:p>
            <a:pPr lvl="0">
              <a:buFont typeface="Wingdings" pitchFamily="2" charset="2"/>
              <a:buChar char="v"/>
            </a:pPr>
            <a:r>
              <a:rPr lang="en-US" b="1" u="sng" dirty="0"/>
              <a:t>Based on Motivation</a:t>
            </a:r>
          </a:p>
          <a:p>
            <a:r>
              <a:rPr lang="en-US" dirty="0"/>
              <a:t>Motivation is the force that influences the effort of the entrepreneur to achieve his/her objective. Based on motivation </a:t>
            </a:r>
            <a:r>
              <a:rPr lang="en-US" dirty="0" smtClean="0"/>
              <a:t>entrepreneurs </a:t>
            </a:r>
            <a:r>
              <a:rPr lang="en-US" dirty="0"/>
              <a:t>can be classified as: </a:t>
            </a:r>
          </a:p>
          <a:p>
            <a:pPr>
              <a:buFont typeface="Wingdings" pitchFamily="2" charset="2"/>
              <a:buChar char="q"/>
            </a:pPr>
            <a:r>
              <a:rPr lang="en-US" b="1" dirty="0"/>
              <a:t>Pure </a:t>
            </a:r>
            <a:r>
              <a:rPr lang="en-US" b="1" dirty="0" smtClean="0"/>
              <a:t>Entrepreneurs</a:t>
            </a:r>
            <a:r>
              <a:rPr lang="en-US" dirty="0" smtClean="0"/>
              <a:t>: </a:t>
            </a:r>
            <a:r>
              <a:rPr lang="en-US" dirty="0"/>
              <a:t>Pure entrepreneur is an individual who is motivated by </a:t>
            </a:r>
            <a:r>
              <a:rPr lang="en-US" dirty="0">
                <a:solidFill>
                  <a:srgbClr val="FF0000"/>
                </a:solidFill>
              </a:rPr>
              <a:t>psychological and economical rewards</a:t>
            </a:r>
            <a:r>
              <a:rPr lang="en-US" dirty="0"/>
              <a:t>.</a:t>
            </a:r>
          </a:p>
          <a:p>
            <a:pPr>
              <a:buFont typeface="Wingdings" pitchFamily="2" charset="2"/>
              <a:buChar char="q"/>
            </a:pPr>
            <a:r>
              <a:rPr lang="en-US" dirty="0"/>
              <a:t> </a:t>
            </a:r>
            <a:r>
              <a:rPr lang="en-US" b="1" dirty="0"/>
              <a:t>Induced </a:t>
            </a:r>
            <a:r>
              <a:rPr lang="en-US" b="1" dirty="0" smtClean="0"/>
              <a:t>Entrepreneurs:</a:t>
            </a:r>
            <a:r>
              <a:rPr lang="en-US" dirty="0" smtClean="0"/>
              <a:t> </a:t>
            </a:r>
            <a:r>
              <a:rPr lang="en-US" dirty="0"/>
              <a:t>Induced entrepreneur is one who is induced to take up an entrepreneurial task </a:t>
            </a:r>
            <a:r>
              <a:rPr lang="en-US" dirty="0">
                <a:solidFill>
                  <a:srgbClr val="FF0000"/>
                </a:solidFill>
              </a:rPr>
              <a:t>due to the policy measures </a:t>
            </a:r>
            <a:r>
              <a:rPr lang="en-US" dirty="0"/>
              <a:t>of the government that provides assistance, incentives and necessary over head facilities to start a venture</a:t>
            </a:r>
          </a:p>
          <a:p>
            <a:pPr>
              <a:buFont typeface="Wingdings" pitchFamily="2" charset="2"/>
              <a:buChar char="q"/>
            </a:pPr>
            <a:r>
              <a:rPr lang="en-US" b="1" dirty="0"/>
              <a:t>Motivated Entrepreneurs:</a:t>
            </a:r>
            <a:r>
              <a:rPr lang="en-US" dirty="0"/>
              <a:t> Motivated entrepreneurs </a:t>
            </a:r>
            <a:r>
              <a:rPr lang="en-US" dirty="0" smtClean="0"/>
              <a:t> </a:t>
            </a:r>
            <a:r>
              <a:rPr lang="en-US" dirty="0"/>
              <a:t>come in to being </a:t>
            </a:r>
            <a:r>
              <a:rPr lang="en-US" dirty="0">
                <a:solidFill>
                  <a:srgbClr val="FF0000"/>
                </a:solidFill>
              </a:rPr>
              <a:t>because of the possibility of making and marketing some </a:t>
            </a:r>
            <a:r>
              <a:rPr lang="en-US" dirty="0"/>
              <a:t>new product/service for the use of the customers.</a:t>
            </a:r>
          </a:p>
          <a:p>
            <a:pPr>
              <a:buFont typeface="Wingdings" pitchFamily="2" charset="2"/>
              <a:buChar char="q"/>
            </a:pPr>
            <a:r>
              <a:rPr lang="en-US" b="1" dirty="0"/>
              <a:t>Spontaneous </a:t>
            </a:r>
            <a:r>
              <a:rPr lang="en-US" b="1" dirty="0" smtClean="0"/>
              <a:t>Entrepreneurs:</a:t>
            </a:r>
            <a:r>
              <a:rPr lang="en-US" dirty="0" smtClean="0"/>
              <a:t> </a:t>
            </a:r>
            <a:r>
              <a:rPr lang="en-US" dirty="0"/>
              <a:t>Spontaneous entrepreneurs are those types of entrepreneurs who start their business out of </a:t>
            </a:r>
            <a:r>
              <a:rPr lang="en-US" dirty="0">
                <a:solidFill>
                  <a:srgbClr val="FF0000"/>
                </a:solidFill>
              </a:rPr>
              <a:t>their natural talents</a:t>
            </a:r>
            <a:r>
              <a:rPr lang="en-US" dirty="0" smtClean="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Title 1"/>
          <p:cNvSpPr>
            <a:spLocks noGrp="1"/>
          </p:cNvSpPr>
          <p:nvPr>
            <p:ph type="title"/>
          </p:nvPr>
        </p:nvSpPr>
        <p:spPr>
          <a:xfrm>
            <a:off x="457200" y="274638"/>
            <a:ext cx="8229600" cy="792162"/>
          </a:xfrm>
        </p:spPr>
        <p:txBody>
          <a:bodyPr>
            <a:normAutofit fontScale="90000"/>
          </a:bodyPr>
          <a:lstStyle/>
          <a:p>
            <a:r>
              <a:rPr lang="en-US" b="1" dirty="0" smtClean="0">
                <a:effectLst>
                  <a:outerShdw blurRad="50800" dist="38100" algn="tr" rotWithShape="0">
                    <a:prstClr val="black">
                      <a:alpha val="40000"/>
                    </a:prstClr>
                  </a:outerShdw>
                </a:effectLst>
              </a:rPr>
              <a:t/>
            </a:r>
            <a:br>
              <a:rPr lang="en-US" b="1" dirty="0" smtClean="0">
                <a:effectLst>
                  <a:outerShdw blurRad="50800" dist="38100" algn="tr" rotWithShape="0">
                    <a:prstClr val="black">
                      <a:alpha val="40000"/>
                    </a:prstClr>
                  </a:outerShdw>
                </a:effectLst>
              </a:rPr>
            </a:br>
            <a:r>
              <a:rPr lang="en-US" sz="2700" b="1" dirty="0" smtClean="0"/>
              <a:t>Entrepreneurial role, venture and style</a:t>
            </a:r>
            <a:r>
              <a:rPr lang="en-US" dirty="0" smtClean="0"/>
              <a:t/>
            </a:r>
            <a:br>
              <a:rPr lang="en-US" dirty="0" smtClean="0"/>
            </a:br>
            <a:endParaRPr lang="en-US" dirty="0"/>
          </a:p>
        </p:txBody>
      </p:sp>
      <p:sp>
        <p:nvSpPr>
          <p:cNvPr id="1048623" name="Content Placeholder 2"/>
          <p:cNvSpPr>
            <a:spLocks noGrp="1"/>
          </p:cNvSpPr>
          <p:nvPr>
            <p:ph idx="1"/>
          </p:nvPr>
        </p:nvSpPr>
        <p:spPr>
          <a:xfrm>
            <a:off x="228600" y="1143000"/>
            <a:ext cx="8686800" cy="5181600"/>
          </a:xfrm>
        </p:spPr>
        <p:txBody>
          <a:bodyPr>
            <a:normAutofit fontScale="90000" lnSpcReduction="20000"/>
          </a:bodyPr>
          <a:lstStyle/>
          <a:p>
            <a:pPr>
              <a:buFont typeface="Wingdings" pitchFamily="2" charset="2"/>
              <a:buChar char="Ø"/>
            </a:pPr>
            <a:r>
              <a:rPr lang="en-US" b="1" dirty="0" smtClean="0"/>
              <a:t>Types </a:t>
            </a:r>
            <a:r>
              <a:rPr lang="en-US" b="1" dirty="0"/>
              <a:t>of Entrepreneurial Role</a:t>
            </a:r>
          </a:p>
          <a:p>
            <a:pPr>
              <a:buFont typeface="Wingdings" pitchFamily="2" charset="2"/>
              <a:buChar char="q"/>
            </a:pPr>
            <a:r>
              <a:rPr lang="en-US" dirty="0"/>
              <a:t> Founders /Pure/ Entrepreneurs </a:t>
            </a:r>
          </a:p>
          <a:p>
            <a:r>
              <a:rPr lang="en-US" dirty="0"/>
              <a:t>These are those who initiate business on the basis of new or improved products/services. They are individuals who bring new firms in to existence by surveying the market, raising funds etc.  </a:t>
            </a:r>
          </a:p>
          <a:p>
            <a:pPr>
              <a:buFont typeface="Wingdings" pitchFamily="2" charset="2"/>
              <a:buChar char="q"/>
            </a:pPr>
            <a:r>
              <a:rPr lang="en-US" dirty="0" smtClean="0"/>
              <a:t>General </a:t>
            </a:r>
            <a:r>
              <a:rPr lang="en-US" dirty="0"/>
              <a:t>Managers</a:t>
            </a:r>
          </a:p>
          <a:p>
            <a:r>
              <a:rPr lang="en-US" dirty="0"/>
              <a:t>As new firms become well established, founders become less of innovators and more administrators. </a:t>
            </a:r>
            <a:r>
              <a:rPr lang="en-US" dirty="0">
                <a:solidFill>
                  <a:srgbClr val="FF0000"/>
                </a:solidFill>
              </a:rPr>
              <a:t>General Managers </a:t>
            </a:r>
            <a:r>
              <a:rPr lang="en-US" dirty="0" smtClean="0"/>
              <a:t>manage </a:t>
            </a:r>
            <a:r>
              <a:rPr lang="en-US" dirty="0"/>
              <a:t>the week to week and month to month production, marketing and financial function of enterprise.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Content Placeholder 2"/>
          <p:cNvSpPr>
            <a:spLocks noGrp="1"/>
          </p:cNvSpPr>
          <p:nvPr>
            <p:ph idx="1"/>
          </p:nvPr>
        </p:nvSpPr>
        <p:spPr>
          <a:xfrm>
            <a:off x="457200" y="304800"/>
            <a:ext cx="8229600" cy="5821363"/>
          </a:xfrm>
        </p:spPr>
        <p:txBody>
          <a:bodyPr>
            <a:normAutofit fontScale="62344" lnSpcReduction="20000"/>
          </a:bodyPr>
          <a:lstStyle/>
          <a:p>
            <a:pPr>
              <a:buFont typeface="Wingdings" pitchFamily="2" charset="2"/>
              <a:buChar char="q"/>
            </a:pPr>
            <a:r>
              <a:rPr lang="en-US" b="1" dirty="0"/>
              <a:t>Franchisees </a:t>
            </a:r>
          </a:p>
          <a:p>
            <a:r>
              <a:rPr lang="en-US" dirty="0"/>
              <a:t>Franchises differ from General Managers in the degree of their independence. Because of the constraints and guidance provided by contractual relations with franchising organizations, franchisees function as limited entrepreneurs.</a:t>
            </a:r>
          </a:p>
          <a:p>
            <a:pPr>
              <a:buNone/>
            </a:pPr>
            <a:r>
              <a:rPr lang="en-US" b="1" u="sng" dirty="0"/>
              <a:t>Types of Entrepreneurial Ventures</a:t>
            </a:r>
          </a:p>
          <a:p>
            <a:pPr>
              <a:buFont typeface="Wingdings" pitchFamily="2" charset="2"/>
              <a:buChar char="q"/>
            </a:pPr>
            <a:r>
              <a:rPr lang="en-US" b="1" dirty="0"/>
              <a:t>Marginal Firms </a:t>
            </a:r>
          </a:p>
          <a:p>
            <a:pPr>
              <a:buFont typeface="Wingdings" pitchFamily="2" charset="2"/>
              <a:buChar char="Ø"/>
            </a:pPr>
            <a:r>
              <a:rPr lang="en-US" dirty="0"/>
              <a:t>It is a </a:t>
            </a:r>
            <a:r>
              <a:rPr lang="en-US" dirty="0">
                <a:solidFill>
                  <a:srgbClr val="FF0000"/>
                </a:solidFill>
              </a:rPr>
              <a:t>small firm </a:t>
            </a:r>
            <a:r>
              <a:rPr lang="en-US" dirty="0"/>
              <a:t>which provides insignificant profit to its owners. It provides a profit return that does little more than compensating them for the time. Some examples are very small dry cleaners, beauty shops, repair shops and others. </a:t>
            </a:r>
            <a:endParaRPr lang="en-US" dirty="0" smtClean="0"/>
          </a:p>
          <a:p>
            <a:pPr>
              <a:buFont typeface="Wingdings" pitchFamily="2" charset="2"/>
              <a:buChar char="q"/>
            </a:pPr>
            <a:r>
              <a:rPr lang="en-US" b="1" dirty="0" smtClean="0"/>
              <a:t>Attractive </a:t>
            </a:r>
            <a:r>
              <a:rPr lang="en-US" b="1" dirty="0"/>
              <a:t>small companies </a:t>
            </a:r>
          </a:p>
          <a:p>
            <a:r>
              <a:rPr lang="en-US" dirty="0"/>
              <a:t>They offer substantial reward to their owner. These are strong segment of small business. ‘The good’ firms which can provide rewarding carriers even to well educated young </a:t>
            </a:r>
            <a:r>
              <a:rPr lang="en-US" dirty="0" smtClean="0"/>
              <a:t>people.</a:t>
            </a:r>
          </a:p>
          <a:p>
            <a:pPr>
              <a:buFont typeface="Wingdings" pitchFamily="2" charset="2"/>
              <a:buChar char="q"/>
            </a:pPr>
            <a:r>
              <a:rPr lang="en-US" b="1" dirty="0" smtClean="0"/>
              <a:t>High </a:t>
            </a:r>
            <a:r>
              <a:rPr lang="en-US" b="1" dirty="0"/>
              <a:t>potential ventures</a:t>
            </a:r>
          </a:p>
          <a:p>
            <a:r>
              <a:rPr lang="en-US" dirty="0"/>
              <a:t>These are firms that have great prospect for growth. Frequently these are also high-technology ventures. At the time of the firms founding the owners often anticipate rapid growth, a possible merger or going public with in a few year.</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Content Placeholder 2"/>
          <p:cNvSpPr>
            <a:spLocks noGrp="1"/>
          </p:cNvSpPr>
          <p:nvPr>
            <p:ph idx="1"/>
          </p:nvPr>
        </p:nvSpPr>
        <p:spPr>
          <a:xfrm>
            <a:off x="304800" y="457200"/>
            <a:ext cx="8610600" cy="5867400"/>
          </a:xfrm>
        </p:spPr>
        <p:txBody>
          <a:bodyPr>
            <a:normAutofit fontScale="59219" lnSpcReduction="20000"/>
          </a:bodyPr>
          <a:lstStyle/>
          <a:p>
            <a:pPr lvl="0">
              <a:buNone/>
            </a:pPr>
            <a:r>
              <a:rPr lang="en-US" dirty="0" smtClean="0"/>
              <a:t>  </a:t>
            </a:r>
            <a:r>
              <a:rPr lang="en-US" b="1" dirty="0" smtClean="0"/>
              <a:t>Types </a:t>
            </a:r>
            <a:r>
              <a:rPr lang="en-US" b="1" dirty="0"/>
              <a:t>of </a:t>
            </a:r>
            <a:r>
              <a:rPr lang="en-US" b="1" u="sng" dirty="0"/>
              <a:t>entrepreneurial styles</a:t>
            </a:r>
          </a:p>
          <a:p>
            <a:pPr>
              <a:buNone/>
            </a:pPr>
            <a:r>
              <a:rPr lang="en-US" dirty="0"/>
              <a:t>Because of varied backgrounds, entrepreneurs display great variations in their styles of doing business.</a:t>
            </a:r>
          </a:p>
          <a:p>
            <a:pPr>
              <a:buFont typeface="Wingdings" pitchFamily="2" charset="2"/>
              <a:buChar char="q"/>
            </a:pPr>
            <a:r>
              <a:rPr lang="en-US" b="1" dirty="0"/>
              <a:t>Craftsman entrepreneur</a:t>
            </a:r>
          </a:p>
          <a:p>
            <a:pPr>
              <a:buFont typeface="Wingdings" pitchFamily="2" charset="2"/>
              <a:buChar char="Ø"/>
            </a:pPr>
            <a:r>
              <a:rPr lang="en-US" dirty="0"/>
              <a:t>This is a person who starts business with primarily technical skills and little business knowledge and lack good communication skill. </a:t>
            </a:r>
            <a:endParaRPr lang="en-US" dirty="0" smtClean="0"/>
          </a:p>
          <a:p>
            <a:pPr>
              <a:buNone/>
            </a:pPr>
            <a:r>
              <a:rPr lang="en-US" dirty="0"/>
              <a:t> </a:t>
            </a:r>
            <a:r>
              <a:rPr lang="en-US" dirty="0" smtClean="0"/>
              <a:t>   </a:t>
            </a:r>
            <a:r>
              <a:rPr lang="en-US" dirty="0" smtClean="0">
                <a:solidFill>
                  <a:srgbClr val="FF0000"/>
                </a:solidFill>
              </a:rPr>
              <a:t>Characteristics </a:t>
            </a:r>
            <a:r>
              <a:rPr lang="en-US" dirty="0">
                <a:solidFill>
                  <a:srgbClr val="FF0000"/>
                </a:solidFill>
              </a:rPr>
              <a:t>of such entrepreneurs are:</a:t>
            </a:r>
          </a:p>
          <a:p>
            <a:pPr>
              <a:buFont typeface="Wingdings" pitchFamily="2" charset="2"/>
              <a:buChar char="ü"/>
            </a:pPr>
            <a:r>
              <a:rPr lang="en-US" dirty="0"/>
              <a:t>They are </a:t>
            </a:r>
            <a:r>
              <a:rPr lang="en-US" dirty="0" smtClean="0"/>
              <a:t>paternalistic</a:t>
            </a:r>
          </a:p>
          <a:p>
            <a:pPr>
              <a:buFont typeface="Wingdings" pitchFamily="2" charset="2"/>
              <a:buChar char="ü"/>
            </a:pPr>
            <a:r>
              <a:rPr lang="en-US" dirty="0" smtClean="0"/>
              <a:t>They </a:t>
            </a:r>
            <a:r>
              <a:rPr lang="en-US" dirty="0"/>
              <a:t>are reluctant to delegate </a:t>
            </a:r>
            <a:r>
              <a:rPr lang="en-US" dirty="0" smtClean="0"/>
              <a:t>authority</a:t>
            </a:r>
          </a:p>
          <a:p>
            <a:pPr>
              <a:buFont typeface="Wingdings" pitchFamily="2" charset="2"/>
              <a:buChar char="ü"/>
            </a:pPr>
            <a:r>
              <a:rPr lang="en-US" dirty="0" smtClean="0"/>
              <a:t>Use </a:t>
            </a:r>
            <a:r>
              <a:rPr lang="en-US" dirty="0"/>
              <a:t>few capital </a:t>
            </a:r>
            <a:r>
              <a:rPr lang="en-US" dirty="0" smtClean="0"/>
              <a:t>sources.</a:t>
            </a:r>
          </a:p>
          <a:p>
            <a:pPr>
              <a:buFont typeface="Wingdings" pitchFamily="2" charset="2"/>
              <a:buChar char="ü"/>
            </a:pPr>
            <a:r>
              <a:rPr lang="en-US" dirty="0" smtClean="0"/>
              <a:t>They </a:t>
            </a:r>
            <a:r>
              <a:rPr lang="en-US" dirty="0"/>
              <a:t>define marketing strategy in terms of the traditional price quantity company </a:t>
            </a:r>
            <a:r>
              <a:rPr lang="en-US" dirty="0" smtClean="0"/>
              <a:t>reputation.</a:t>
            </a:r>
          </a:p>
          <a:p>
            <a:pPr>
              <a:buFont typeface="Wingdings" pitchFamily="2" charset="2"/>
              <a:buChar char="ü"/>
            </a:pPr>
            <a:r>
              <a:rPr lang="en-US" dirty="0" smtClean="0"/>
              <a:t>Their </a:t>
            </a:r>
            <a:r>
              <a:rPr lang="en-US" dirty="0"/>
              <a:t>sales efforts are primarily </a:t>
            </a:r>
            <a:r>
              <a:rPr lang="en-US" dirty="0" smtClean="0"/>
              <a:t>personal.</a:t>
            </a:r>
          </a:p>
          <a:p>
            <a:pPr>
              <a:buFont typeface="Wingdings" pitchFamily="2" charset="2"/>
              <a:buChar char="ü"/>
            </a:pPr>
            <a:r>
              <a:rPr lang="en-US" dirty="0" smtClean="0"/>
              <a:t>Opportunistic </a:t>
            </a:r>
            <a:r>
              <a:rPr lang="en-US" dirty="0"/>
              <a:t>entrepreneur</a:t>
            </a:r>
          </a:p>
          <a:p>
            <a:r>
              <a:rPr lang="en-US" dirty="0"/>
              <a:t>This refers to person who has supplemented technical education by studying such non-technical subjects as economics, English, law etc, characteristics. </a:t>
            </a:r>
            <a:endParaRPr lang="en-US" dirty="0" smtClean="0"/>
          </a:p>
          <a:p>
            <a:pPr lvl="0">
              <a:buFont typeface="Wingdings" pitchFamily="2" charset="2"/>
              <a:buChar char="q"/>
            </a:pPr>
            <a:r>
              <a:rPr lang="en-US" dirty="0" smtClean="0">
                <a:effectLst>
                  <a:outerShdw blurRad="50800" dist="38100" algn="tr" rotWithShape="0">
                    <a:prstClr val="black">
                      <a:alpha val="40000"/>
                    </a:prstClr>
                  </a:outerShdw>
                </a:effectLst>
              </a:rPr>
              <a:t>Opportunistic entrepreneur</a:t>
            </a:r>
            <a:endParaRPr lang="en-US" dirty="0" smtClean="0"/>
          </a:p>
          <a:p>
            <a:r>
              <a:rPr lang="en-US" dirty="0" smtClean="0">
                <a:effectLst>
                  <a:outerShdw blurRad="50800" dist="38100" algn="tr" rotWithShape="0">
                    <a:prstClr val="black">
                      <a:alpha val="40000"/>
                    </a:prstClr>
                  </a:outerShdw>
                </a:effectLst>
              </a:rPr>
              <a:t>This refers to person who has supplemented technical education by studying such non-technical subjects as economics, English, law etc, characteristics. </a:t>
            </a:r>
            <a:endParaRPr lang="en-US" dirty="0" smtClean="0"/>
          </a:p>
          <a:p>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Content Placeholder 2"/>
          <p:cNvSpPr>
            <a:spLocks noGrp="1"/>
          </p:cNvSpPr>
          <p:nvPr>
            <p:ph idx="1"/>
          </p:nvPr>
        </p:nvSpPr>
        <p:spPr>
          <a:xfrm>
            <a:off x="304800" y="457200"/>
            <a:ext cx="8610600" cy="5867400"/>
          </a:xfrm>
        </p:spPr>
        <p:txBody>
          <a:bodyPr>
            <a:normAutofit fontScale="94844" lnSpcReduction="20000"/>
          </a:bodyPr>
          <a:lstStyle/>
          <a:p>
            <a:pPr>
              <a:buNone/>
            </a:pPr>
            <a:r>
              <a:rPr lang="en-US" b="1" dirty="0" smtClean="0"/>
              <a:t>  </a:t>
            </a:r>
          </a:p>
          <a:p>
            <a:pPr algn="just">
              <a:buFont typeface="Wingdings" pitchFamily="2" charset="2"/>
              <a:buChar char="Ø"/>
            </a:pPr>
            <a:r>
              <a:rPr lang="en-US" dirty="0" smtClean="0"/>
              <a:t>The </a:t>
            </a:r>
            <a:r>
              <a:rPr lang="en-US" dirty="0"/>
              <a:t>concept of entrepreneurship was first established in the </a:t>
            </a:r>
            <a:r>
              <a:rPr lang="en-US" dirty="0" smtClean="0"/>
              <a:t>17</a:t>
            </a:r>
            <a:r>
              <a:rPr lang="en-US" baseline="30000" dirty="0" smtClean="0"/>
              <a:t>th</a:t>
            </a:r>
            <a:r>
              <a:rPr lang="en-US" dirty="0" smtClean="0"/>
              <a:t> century , </a:t>
            </a:r>
            <a:r>
              <a:rPr lang="en-US" dirty="0"/>
              <a:t>and the meaning has evolved ever since. </a:t>
            </a:r>
            <a:endParaRPr lang="en-US" dirty="0" smtClean="0"/>
          </a:p>
          <a:p>
            <a:pPr algn="just">
              <a:buFont typeface="Wingdings" pitchFamily="2" charset="2"/>
              <a:buChar char="Ø"/>
            </a:pPr>
            <a:r>
              <a:rPr lang="en-US" dirty="0" smtClean="0"/>
              <a:t>Many </a:t>
            </a:r>
            <a:r>
              <a:rPr lang="en-US" dirty="0"/>
              <a:t>simply equate it with </a:t>
            </a:r>
            <a:r>
              <a:rPr lang="en-US" dirty="0">
                <a:solidFill>
                  <a:srgbClr val="FF0000"/>
                </a:solidFill>
              </a:rPr>
              <a:t>starting one’s own business</a:t>
            </a:r>
            <a:r>
              <a:rPr lang="en-US" dirty="0"/>
              <a:t>. </a:t>
            </a:r>
            <a:endParaRPr lang="en-US" dirty="0" smtClean="0"/>
          </a:p>
          <a:p>
            <a:pPr algn="just">
              <a:buNone/>
            </a:pPr>
            <a:r>
              <a:rPr lang="en-US" dirty="0" smtClean="0"/>
              <a:t>But most economists believe it </a:t>
            </a:r>
            <a:r>
              <a:rPr lang="en-US" dirty="0"/>
              <a:t>is more than </a:t>
            </a:r>
            <a:r>
              <a:rPr lang="en-US" dirty="0" smtClean="0"/>
              <a:t>that:</a:t>
            </a:r>
            <a:endParaRPr lang="en-US" dirty="0"/>
          </a:p>
          <a:p>
            <a:pPr>
              <a:buNone/>
            </a:pPr>
            <a:r>
              <a:rPr lang="en-US" dirty="0" smtClean="0"/>
              <a:t>                   The </a:t>
            </a:r>
            <a:r>
              <a:rPr lang="en-US" dirty="0"/>
              <a:t>entrepreneur is one who is </a:t>
            </a:r>
            <a:endParaRPr lang="en-US" dirty="0" smtClean="0"/>
          </a:p>
          <a:p>
            <a:pPr>
              <a:buFont typeface="Wingdings" pitchFamily="2" charset="2"/>
              <a:buChar char="Ø"/>
            </a:pPr>
            <a:r>
              <a:rPr lang="en-US" dirty="0" smtClean="0"/>
              <a:t>willing </a:t>
            </a:r>
            <a:r>
              <a:rPr lang="en-US" dirty="0"/>
              <a:t>to </a:t>
            </a:r>
            <a:r>
              <a:rPr lang="en-US" dirty="0">
                <a:solidFill>
                  <a:srgbClr val="FF0000"/>
                </a:solidFill>
              </a:rPr>
              <a:t>bear the risk </a:t>
            </a:r>
            <a:r>
              <a:rPr lang="en-US" dirty="0"/>
              <a:t>of a new venture if there is </a:t>
            </a:r>
            <a:r>
              <a:rPr lang="en-US" dirty="0" smtClean="0"/>
              <a:t>a </a:t>
            </a:r>
            <a:r>
              <a:rPr lang="en-US" dirty="0" smtClean="0">
                <a:solidFill>
                  <a:srgbClr val="FF0000"/>
                </a:solidFill>
              </a:rPr>
              <a:t>significant </a:t>
            </a:r>
            <a:r>
              <a:rPr lang="en-US" dirty="0">
                <a:solidFill>
                  <a:srgbClr val="FF0000"/>
                </a:solidFill>
              </a:rPr>
              <a:t>chance for </a:t>
            </a:r>
            <a:r>
              <a:rPr lang="en-US" dirty="0" smtClean="0">
                <a:solidFill>
                  <a:srgbClr val="FF0000"/>
                </a:solidFill>
              </a:rPr>
              <a:t>profit.</a:t>
            </a:r>
          </a:p>
          <a:p>
            <a:pPr>
              <a:buFont typeface="Wingdings" pitchFamily="2" charset="2"/>
              <a:buChar char="Ø"/>
            </a:pPr>
            <a:r>
              <a:rPr lang="en-US" dirty="0" smtClean="0">
                <a:solidFill>
                  <a:srgbClr val="FF0000"/>
                </a:solidFill>
              </a:rPr>
              <a:t>An </a:t>
            </a:r>
            <a:r>
              <a:rPr lang="en-US" dirty="0">
                <a:solidFill>
                  <a:srgbClr val="FF0000"/>
                </a:solidFill>
              </a:rPr>
              <a:t>innovator </a:t>
            </a:r>
            <a:r>
              <a:rPr lang="en-US" dirty="0"/>
              <a:t>who markets his innovation. </a:t>
            </a:r>
            <a:endParaRPr lang="en-US" dirty="0" smtClean="0"/>
          </a:p>
          <a:p>
            <a:pPr>
              <a:buFont typeface="Wingdings" pitchFamily="2" charset="2"/>
              <a:buChar char="Ø"/>
            </a:pPr>
            <a:r>
              <a:rPr lang="en-US" dirty="0" smtClean="0">
                <a:solidFill>
                  <a:srgbClr val="FF0000"/>
                </a:solidFill>
              </a:rPr>
              <a:t>Develops </a:t>
            </a:r>
            <a:r>
              <a:rPr lang="en-US" dirty="0">
                <a:solidFill>
                  <a:srgbClr val="FF0000"/>
                </a:solidFill>
              </a:rPr>
              <a:t>new goods or </a:t>
            </a:r>
            <a:r>
              <a:rPr lang="en-US" dirty="0" smtClean="0">
                <a:solidFill>
                  <a:srgbClr val="FF0000"/>
                </a:solidFill>
              </a:rPr>
              <a:t>processes (invention or innovation) </a:t>
            </a:r>
            <a:r>
              <a:rPr lang="en-US" dirty="0"/>
              <a:t>that the </a:t>
            </a:r>
            <a:r>
              <a:rPr lang="en-US" dirty="0" smtClean="0"/>
              <a:t>market demands </a:t>
            </a:r>
            <a:r>
              <a:rPr lang="en-US" dirty="0"/>
              <a:t>and are not currently being supplied. </a:t>
            </a:r>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Content Placeholder 2"/>
          <p:cNvSpPr>
            <a:spLocks noGrp="1"/>
          </p:cNvSpPr>
          <p:nvPr>
            <p:ph idx="1"/>
          </p:nvPr>
        </p:nvSpPr>
        <p:spPr>
          <a:xfrm>
            <a:off x="228600" y="381000"/>
            <a:ext cx="8686800" cy="6172200"/>
          </a:xfrm>
        </p:spPr>
        <p:txBody>
          <a:bodyPr>
            <a:normAutofit fontScale="53281" lnSpcReduction="20000"/>
          </a:bodyPr>
          <a:lstStyle/>
          <a:p>
            <a:pPr>
              <a:buNone/>
            </a:pPr>
            <a:r>
              <a:rPr lang="en-US" b="1" dirty="0" smtClean="0"/>
              <a:t>        1.5 </a:t>
            </a:r>
            <a:r>
              <a:rPr lang="en-US" b="1" dirty="0"/>
              <a:t>Innovation, creativity, and entrepreneurship</a:t>
            </a:r>
            <a:endParaRPr lang="en-US" dirty="0"/>
          </a:p>
          <a:p>
            <a:pPr>
              <a:buNone/>
            </a:pPr>
            <a:r>
              <a:rPr lang="en-US" dirty="0"/>
              <a:t>Innovation</a:t>
            </a:r>
          </a:p>
          <a:p>
            <a:pPr algn="just">
              <a:buFont typeface="Wingdings" pitchFamily="2" charset="2"/>
              <a:buChar char="Ø"/>
            </a:pPr>
            <a:r>
              <a:rPr lang="en-US" dirty="0"/>
              <a:t>Innovation is the </a:t>
            </a:r>
            <a:r>
              <a:rPr lang="en-US" dirty="0">
                <a:solidFill>
                  <a:srgbClr val="FF0000"/>
                </a:solidFill>
              </a:rPr>
              <a:t>successor of creativity</a:t>
            </a:r>
            <a:r>
              <a:rPr lang="en-US" dirty="0"/>
              <a:t>. Innovation can be defined as the successful exploitation of new ideas –incorporating new technology, design, and best practice-the key business process that enables business to compete </a:t>
            </a:r>
            <a:r>
              <a:rPr lang="en-US" dirty="0" smtClean="0"/>
              <a:t>effectively.</a:t>
            </a:r>
          </a:p>
          <a:p>
            <a:pPr algn="just">
              <a:buFont typeface="Wingdings" pitchFamily="2" charset="2"/>
              <a:buChar char="Ø"/>
            </a:pPr>
            <a:r>
              <a:rPr lang="en-US" dirty="0" smtClean="0"/>
              <a:t>Innovation </a:t>
            </a:r>
            <a:r>
              <a:rPr lang="en-US" dirty="0"/>
              <a:t>is </a:t>
            </a:r>
            <a:r>
              <a:rPr lang="en-US" dirty="0" smtClean="0"/>
              <a:t>the process </a:t>
            </a:r>
            <a:r>
              <a:rPr lang="en-US" dirty="0"/>
              <a:t>of doing new </a:t>
            </a:r>
            <a:r>
              <a:rPr lang="en-US" dirty="0" smtClean="0"/>
              <a:t>products/use mostly from existing ones. </a:t>
            </a:r>
            <a:r>
              <a:rPr lang="en-US" dirty="0"/>
              <a:t>It is more than just a good idea. Ideas have little value unless they are converted in to a useful products or </a:t>
            </a:r>
            <a:r>
              <a:rPr lang="en-US" dirty="0" smtClean="0"/>
              <a:t>services. Innovation </a:t>
            </a:r>
            <a:r>
              <a:rPr lang="en-US" dirty="0"/>
              <a:t>is a tool which the small scale- industry can exploit. </a:t>
            </a:r>
          </a:p>
          <a:p>
            <a:pPr algn="just">
              <a:buNone/>
            </a:pPr>
            <a:r>
              <a:rPr lang="en-US" dirty="0"/>
              <a:t>Creativity</a:t>
            </a:r>
          </a:p>
          <a:p>
            <a:pPr algn="just">
              <a:buFont typeface="Wingdings" pitchFamily="2" charset="2"/>
              <a:buChar char="Ø"/>
            </a:pPr>
            <a:r>
              <a:rPr lang="en-US" dirty="0"/>
              <a:t>The process of developing </a:t>
            </a:r>
            <a:r>
              <a:rPr lang="en-US" dirty="0">
                <a:solidFill>
                  <a:srgbClr val="FF0000"/>
                </a:solidFill>
              </a:rPr>
              <a:t>an original product, service or idea that makes a socially recognized contribution.</a:t>
            </a:r>
            <a:r>
              <a:rPr lang="en-US" dirty="0"/>
              <a:t> Hence creativity is the ability to bring something new into existence. </a:t>
            </a:r>
            <a:endParaRPr lang="en-US" dirty="0" smtClean="0"/>
          </a:p>
          <a:p>
            <a:pPr algn="just">
              <a:buFont typeface="Wingdings" pitchFamily="2" charset="2"/>
              <a:buChar char="Ø"/>
            </a:pPr>
            <a:r>
              <a:rPr lang="en-US" dirty="0" smtClean="0"/>
              <a:t>Entrepreneurs </a:t>
            </a:r>
            <a:r>
              <a:rPr lang="en-US" dirty="0"/>
              <a:t>bring new ideas for setting up/running new business ventures. An entrepreneur who is creative and brings her/his ideas in to reality turns to be successful in business.</a:t>
            </a:r>
          </a:p>
          <a:p>
            <a:pPr>
              <a:buFont typeface="Wingdings" pitchFamily="2" charset="2"/>
              <a:buChar char="Ø"/>
            </a:pPr>
            <a:r>
              <a:rPr lang="en-US" b="1" dirty="0"/>
              <a:t>Creativity, Innovation and Entrepreneurship: The linkage</a:t>
            </a:r>
            <a:r>
              <a:rPr lang="en-US" dirty="0"/>
              <a:t>.</a:t>
            </a:r>
          </a:p>
          <a:p>
            <a:pPr algn="just"/>
            <a:r>
              <a:rPr lang="en-US" dirty="0"/>
              <a:t>Innovation is different from invention. An invention is discovery of new methods and new materials, where as </a:t>
            </a:r>
            <a:r>
              <a:rPr lang="en-US" dirty="0">
                <a:solidFill>
                  <a:srgbClr val="FF0000"/>
                </a:solidFill>
              </a:rPr>
              <a:t>innovation is utilization of inventions to produce </a:t>
            </a:r>
            <a:r>
              <a:rPr lang="en-US" dirty="0" smtClean="0">
                <a:solidFill>
                  <a:srgbClr val="FF0000"/>
                </a:solidFill>
              </a:rPr>
              <a:t>new/ </a:t>
            </a:r>
            <a:r>
              <a:rPr lang="en-US" dirty="0">
                <a:solidFill>
                  <a:srgbClr val="FF0000"/>
                </a:solidFill>
              </a:rPr>
              <a:t>better quality of products that give greater satisfaction to the consumer and higher profits to the entrepreneur</a:t>
            </a:r>
            <a:r>
              <a:rPr lang="en-US" dirty="0" smtClean="0">
                <a:solidFill>
                  <a:srgbClr val="FF0000"/>
                </a:solidFill>
              </a:rPr>
              <a:t>.</a:t>
            </a:r>
            <a:r>
              <a:rPr lang="en-US" dirty="0" smtClean="0"/>
              <a:t> While Entrepreneurship is the motive power to drive this process (innovation) through the efforts of passionate individuals, engaged in teams and focused networks into business undertakings (decide to invest, start-grow up- manage) enterprises </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Where innovation makes a difference?</a:t>
            </a:r>
            <a:endParaRPr lang="en-US" dirty="0">
              <a:solidFill>
                <a:srgbClr val="FF0000"/>
              </a:solidFill>
            </a:endParaRPr>
          </a:p>
        </p:txBody>
      </p:sp>
      <p:sp>
        <p:nvSpPr>
          <p:cNvPr id="1048628" name="Content Placeholder 2"/>
          <p:cNvSpPr>
            <a:spLocks noGrp="1"/>
          </p:cNvSpPr>
          <p:nvPr>
            <p:ph idx="1"/>
          </p:nvPr>
        </p:nvSpPr>
        <p:spPr>
          <a:xfrm>
            <a:off x="457200" y="990600"/>
            <a:ext cx="8229600" cy="5135563"/>
          </a:xfrm>
        </p:spPr>
        <p:txBody>
          <a:bodyPr>
            <a:normAutofit fontScale="94844" lnSpcReduction="20000"/>
          </a:bodyPr>
          <a:lstStyle/>
          <a:p>
            <a:pPr>
              <a:buNone/>
            </a:pPr>
            <a:r>
              <a:rPr lang="en-US" dirty="0" smtClean="0"/>
              <a:t>Innovation is all about </a:t>
            </a:r>
          </a:p>
          <a:p>
            <a:pPr marL="514350" indent="-514350">
              <a:buAutoNum type="arabicPeriod"/>
            </a:pPr>
            <a:r>
              <a:rPr lang="en-US" dirty="0" smtClean="0"/>
              <a:t>Identifying/ creating opportunities </a:t>
            </a:r>
          </a:p>
          <a:p>
            <a:pPr marL="514350" indent="-514350">
              <a:buNone/>
            </a:pPr>
            <a:r>
              <a:rPr lang="en-US" dirty="0" smtClean="0"/>
              <a:t>-ability to see connections </a:t>
            </a:r>
          </a:p>
          <a:p>
            <a:pPr marL="514350" indent="-514350">
              <a:buNone/>
            </a:pPr>
            <a:r>
              <a:rPr lang="en-US" dirty="0" smtClean="0"/>
              <a:t>-spot opportunities </a:t>
            </a:r>
          </a:p>
          <a:p>
            <a:pPr marL="514350" indent="-514350">
              <a:buNone/>
            </a:pPr>
            <a:r>
              <a:rPr lang="en-US" dirty="0" smtClean="0"/>
              <a:t>-take advantage of them </a:t>
            </a:r>
          </a:p>
          <a:p>
            <a:pPr marL="514350" indent="-514350">
              <a:buFont typeface="Wingdings" pitchFamily="2" charset="2"/>
              <a:buChar char="v"/>
            </a:pPr>
            <a:r>
              <a:rPr lang="en-US" dirty="0" smtClean="0"/>
              <a:t>Some times it is completely new possibilities </a:t>
            </a:r>
          </a:p>
          <a:p>
            <a:pPr marL="514350" indent="-514350">
              <a:buFont typeface="Wingdings" pitchFamily="2" charset="2"/>
              <a:buChar char="v"/>
            </a:pPr>
            <a:r>
              <a:rPr lang="en-US" dirty="0" err="1" smtClean="0"/>
              <a:t>Eg</a:t>
            </a:r>
            <a:r>
              <a:rPr lang="en-US" dirty="0" smtClean="0"/>
              <a:t> mobile phones, tablets, and other devices have revolutionized where and when we communicate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Content Placeholder 2"/>
          <p:cNvSpPr>
            <a:spLocks noGrp="1"/>
          </p:cNvSpPr>
          <p:nvPr>
            <p:ph idx="1"/>
          </p:nvPr>
        </p:nvSpPr>
        <p:spPr>
          <a:xfrm>
            <a:off x="457200" y="304800"/>
            <a:ext cx="8229600" cy="5821363"/>
          </a:xfrm>
        </p:spPr>
        <p:txBody>
          <a:bodyPr>
            <a:normAutofit fontScale="94844" lnSpcReduction="10000"/>
          </a:bodyPr>
          <a:lstStyle/>
          <a:p>
            <a:pPr>
              <a:buNone/>
            </a:pPr>
            <a:r>
              <a:rPr lang="en-US" dirty="0" smtClean="0"/>
              <a:t>2. New ways of serving existing market </a:t>
            </a:r>
          </a:p>
          <a:p>
            <a:pPr>
              <a:buFont typeface="Wingdings" pitchFamily="2" charset="2"/>
              <a:buChar char="Ø"/>
            </a:pPr>
            <a:r>
              <a:rPr lang="en-US" dirty="0" smtClean="0"/>
              <a:t>Innovation is not only about opening up new markets but also new ways of serving established and matured ones. </a:t>
            </a:r>
          </a:p>
          <a:p>
            <a:pPr>
              <a:buFont typeface="Wingdings" pitchFamily="2" charset="2"/>
              <a:buChar char="Ø"/>
            </a:pPr>
            <a:r>
              <a:rPr lang="en-US" dirty="0" err="1" smtClean="0"/>
              <a:t>Eg</a:t>
            </a:r>
            <a:r>
              <a:rPr lang="en-US" dirty="0" smtClean="0"/>
              <a:t> costly airlines </a:t>
            </a:r>
            <a:r>
              <a:rPr lang="en-US" dirty="0" err="1" smtClean="0"/>
              <a:t>vs</a:t>
            </a:r>
            <a:r>
              <a:rPr lang="en-US" dirty="0" smtClean="0"/>
              <a:t> less costly ones</a:t>
            </a:r>
          </a:p>
          <a:p>
            <a:pPr>
              <a:buNone/>
            </a:pPr>
            <a:r>
              <a:rPr lang="en-US" dirty="0" smtClean="0"/>
              <a:t>3. Growing new markets </a:t>
            </a:r>
          </a:p>
          <a:p>
            <a:pPr>
              <a:buNone/>
            </a:pPr>
            <a:r>
              <a:rPr lang="en-US" dirty="0" smtClean="0"/>
              <a:t>Ability to see/spot where and how new markets can be grown</a:t>
            </a:r>
          </a:p>
          <a:p>
            <a:pPr>
              <a:buNone/>
            </a:pPr>
            <a:r>
              <a:rPr lang="en-US" dirty="0" err="1" smtClean="0"/>
              <a:t>Eg</a:t>
            </a:r>
            <a:r>
              <a:rPr lang="en-US" dirty="0" smtClean="0"/>
              <a:t>. Mobile communication </a:t>
            </a:r>
          </a:p>
          <a:p>
            <a:pPr>
              <a:buNone/>
            </a:pPr>
            <a:r>
              <a:rPr lang="en-US" dirty="0" smtClean="0"/>
              <a:t>      transportation reach</a:t>
            </a:r>
          </a:p>
          <a:p>
            <a:pPr>
              <a:buNone/>
            </a:pPr>
            <a:r>
              <a:rPr lang="en-US" dirty="0" smtClean="0"/>
              <a:t>     E-business/ selling </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Content Placeholder 2"/>
          <p:cNvSpPr>
            <a:spLocks noGrp="1"/>
          </p:cNvSpPr>
          <p:nvPr>
            <p:ph idx="1"/>
          </p:nvPr>
        </p:nvSpPr>
        <p:spPr>
          <a:xfrm>
            <a:off x="457200" y="838200"/>
            <a:ext cx="8229600" cy="5287963"/>
          </a:xfrm>
        </p:spPr>
        <p:txBody>
          <a:bodyPr>
            <a:normAutofit fontScale="73125" lnSpcReduction="20000"/>
          </a:bodyPr>
          <a:lstStyle/>
          <a:p>
            <a:pPr>
              <a:buNone/>
            </a:pPr>
            <a:r>
              <a:rPr lang="en-US" dirty="0" smtClean="0"/>
              <a:t>4. Rethinking services </a:t>
            </a:r>
          </a:p>
          <a:p>
            <a:pPr>
              <a:buNone/>
            </a:pPr>
            <a:r>
              <a:rPr lang="en-US" dirty="0" smtClean="0"/>
              <a:t>Its lower capital need involves entrants and radical changes. </a:t>
            </a:r>
          </a:p>
          <a:p>
            <a:pPr>
              <a:buNone/>
            </a:pPr>
            <a:r>
              <a:rPr lang="en-US" dirty="0" err="1" smtClean="0"/>
              <a:t>Eg</a:t>
            </a:r>
            <a:r>
              <a:rPr lang="en-US" dirty="0" smtClean="0"/>
              <a:t>       online banking and insurance</a:t>
            </a:r>
          </a:p>
          <a:p>
            <a:pPr>
              <a:buNone/>
            </a:pPr>
            <a:r>
              <a:rPr lang="en-US" dirty="0" smtClean="0"/>
              <a:t>             Google in advertisement </a:t>
            </a:r>
          </a:p>
          <a:p>
            <a:pPr>
              <a:buNone/>
            </a:pPr>
            <a:r>
              <a:rPr lang="en-US" dirty="0" smtClean="0"/>
              <a:t>              Skype / </a:t>
            </a:r>
            <a:r>
              <a:rPr lang="en-US" dirty="0" err="1" smtClean="0"/>
              <a:t>viber</a:t>
            </a:r>
            <a:r>
              <a:rPr lang="en-US" dirty="0" smtClean="0"/>
              <a:t> in telephone </a:t>
            </a:r>
          </a:p>
          <a:p>
            <a:pPr>
              <a:buNone/>
            </a:pPr>
            <a:r>
              <a:rPr lang="en-US" dirty="0" smtClean="0"/>
              <a:t>5. Meeting social needs</a:t>
            </a:r>
          </a:p>
          <a:p>
            <a:pPr>
              <a:buNone/>
            </a:pPr>
            <a:r>
              <a:rPr lang="en-US" dirty="0" smtClean="0"/>
              <a:t>Innovation offers huge challenges and opportunities for public </a:t>
            </a:r>
          </a:p>
          <a:p>
            <a:pPr>
              <a:buNone/>
            </a:pPr>
            <a:r>
              <a:rPr lang="en-US" dirty="0" err="1" smtClean="0"/>
              <a:t>Eg</a:t>
            </a:r>
            <a:r>
              <a:rPr lang="en-US" dirty="0" smtClean="0"/>
              <a:t> minimizing waiting time in service giving firms while asking additional costs</a:t>
            </a:r>
          </a:p>
          <a:p>
            <a:pPr>
              <a:buNone/>
            </a:pPr>
            <a:r>
              <a:rPr lang="en-US" dirty="0" smtClean="0"/>
              <a:t>6. Improving operations (doing what we do better) cutting, welding…….</a:t>
            </a:r>
          </a:p>
          <a:p>
            <a:pPr>
              <a:buNone/>
            </a:pPr>
            <a:endParaRPr lang="en-US" dirty="0" smtClean="0"/>
          </a:p>
          <a:p>
            <a:pPr>
              <a:buNone/>
            </a:pPr>
            <a:r>
              <a:rPr lang="en-US" dirty="0" smtClean="0"/>
              <a:t>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Content Placeholder 2"/>
          <p:cNvSpPr>
            <a:spLocks noGrp="1"/>
          </p:cNvSpPr>
          <p:nvPr>
            <p:ph idx="1"/>
          </p:nvPr>
        </p:nvSpPr>
        <p:spPr>
          <a:xfrm>
            <a:off x="457200" y="457200"/>
            <a:ext cx="8229600" cy="5668963"/>
          </a:xfrm>
        </p:spPr>
        <p:txBody>
          <a:bodyPr>
            <a:normAutofit fontScale="73125" lnSpcReduction="10000"/>
          </a:bodyPr>
          <a:lstStyle/>
          <a:p>
            <a:pPr>
              <a:buNone/>
            </a:pPr>
            <a:r>
              <a:rPr lang="en-US" u="sng" dirty="0" smtClean="0"/>
              <a:t>Innovation and entrepreneurship </a:t>
            </a:r>
          </a:p>
          <a:p>
            <a:pPr>
              <a:buNone/>
            </a:pPr>
            <a:r>
              <a:rPr lang="en-US" dirty="0" smtClean="0"/>
              <a:t>Innovation matters but it does not happen automatically. It is driven by entrepreneurship </a:t>
            </a:r>
          </a:p>
          <a:p>
            <a:pPr>
              <a:buFont typeface="Wingdings" pitchFamily="2" charset="2"/>
              <a:buChar char="v"/>
            </a:pPr>
            <a:r>
              <a:rPr lang="en-US" dirty="0" smtClean="0"/>
              <a:t>Entrepreneurship is a mixture of vision, passion, energy, enthusiasm, insight and judgment and hard work which enable good ideas to become reality.</a:t>
            </a:r>
          </a:p>
          <a:p>
            <a:pPr>
              <a:buFont typeface="Wingdings" pitchFamily="2" charset="2"/>
              <a:buChar char="v"/>
            </a:pPr>
            <a:r>
              <a:rPr lang="en-US" dirty="0" smtClean="0"/>
              <a:t>The power </a:t>
            </a:r>
            <a:r>
              <a:rPr lang="en-US" dirty="0" smtClean="0">
                <a:solidFill>
                  <a:srgbClr val="FF0000"/>
                </a:solidFill>
              </a:rPr>
              <a:t>behind changing products, process and service comes from individuals/ organizations who make innovation happen</a:t>
            </a:r>
          </a:p>
          <a:p>
            <a:pPr>
              <a:buFont typeface="Wingdings" pitchFamily="2" charset="2"/>
              <a:buChar char="v"/>
            </a:pPr>
            <a:r>
              <a:rPr lang="en-US" dirty="0" smtClean="0"/>
              <a:t>  innovation is the specific tool of entrepreneurs, the means by which they exploit change as an opportunity for a different business/ serving. It is capable of being presented as a discipline, capable of being learned and capable of being produced.</a:t>
            </a:r>
          </a:p>
          <a:p>
            <a:pPr>
              <a:buNone/>
            </a:pPr>
            <a:endParaRPr lang="en-US" dirty="0" smtClean="0"/>
          </a:p>
          <a:p>
            <a:pPr>
              <a:buNone/>
            </a:pPr>
            <a:endParaRPr lang="en-US" dirty="0" smtClean="0"/>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Content Placeholder 2"/>
          <p:cNvSpPr>
            <a:spLocks noGrp="1"/>
          </p:cNvSpPr>
          <p:nvPr>
            <p:ph idx="1"/>
          </p:nvPr>
        </p:nvSpPr>
        <p:spPr>
          <a:xfrm>
            <a:off x="228600" y="304800"/>
            <a:ext cx="8686800" cy="5821363"/>
          </a:xfrm>
        </p:spPr>
        <p:txBody>
          <a:bodyPr>
            <a:normAutofit fontScale="65781" lnSpcReduction="20000"/>
          </a:bodyPr>
          <a:lstStyle/>
          <a:p>
            <a:pPr algn="just">
              <a:buFont typeface="Wingdings" pitchFamily="2" charset="2"/>
              <a:buChar char="Ø"/>
            </a:pPr>
            <a:r>
              <a:rPr lang="en-US" dirty="0" smtClean="0"/>
              <a:t>In this context, innovation is the process which can be organized, managed whether in start-up venture or in renewing  100 years old business. </a:t>
            </a:r>
          </a:p>
          <a:p>
            <a:pPr algn="just">
              <a:buFont typeface="Wingdings" pitchFamily="2" charset="2"/>
              <a:buChar char="Ø"/>
            </a:pPr>
            <a:r>
              <a:rPr lang="en-US" dirty="0" smtClean="0"/>
              <a:t>Creating value- as the purpose of innovation whether expressed in financial terms, Employment growth Improvement of social welfare </a:t>
            </a:r>
          </a:p>
          <a:p>
            <a:pPr algn="just">
              <a:buFont typeface="Wingdings" pitchFamily="2" charset="2"/>
              <a:buChar char="Ø"/>
            </a:pPr>
            <a:r>
              <a:rPr lang="en-US" dirty="0" smtClean="0"/>
              <a:t>While Entrepreneurship is the motive power to drive this process (innovation) through the efforts of passionate individuals, engaged in teams and focused networks into business undertakings (decide to invest, start-grow up- manage) enterprises </a:t>
            </a:r>
          </a:p>
          <a:p>
            <a:pPr>
              <a:buNone/>
            </a:pPr>
            <a:r>
              <a:rPr lang="en-US" dirty="0" smtClean="0"/>
              <a:t>Therefore, Innovation is a change. What can be changed?</a:t>
            </a:r>
          </a:p>
          <a:p>
            <a:pPr marL="514350" indent="-514350">
              <a:buAutoNum type="arabicPeriod"/>
            </a:pPr>
            <a:r>
              <a:rPr lang="en-US" dirty="0" smtClean="0"/>
              <a:t>Products/services</a:t>
            </a:r>
          </a:p>
          <a:p>
            <a:pPr marL="514350" indent="-514350">
              <a:buAutoNum type="arabicPeriod"/>
            </a:pPr>
            <a:r>
              <a:rPr lang="en-US" dirty="0" smtClean="0"/>
              <a:t>Process</a:t>
            </a:r>
          </a:p>
          <a:p>
            <a:pPr marL="514350" indent="-514350">
              <a:buAutoNum type="arabicPeriod"/>
            </a:pPr>
            <a:r>
              <a:rPr lang="en-US" dirty="0" smtClean="0"/>
              <a:t>Position </a:t>
            </a:r>
          </a:p>
          <a:p>
            <a:pPr marL="514350" indent="-514350">
              <a:buAutoNum type="arabicPeriod"/>
            </a:pPr>
            <a:r>
              <a:rPr lang="en-US" dirty="0" smtClean="0"/>
              <a:t>Paradigm (mental/business model): paradigm innovation include</a:t>
            </a:r>
          </a:p>
          <a:p>
            <a:pPr marL="514350" indent="-514350">
              <a:buNone/>
            </a:pPr>
            <a:r>
              <a:rPr lang="en-US" dirty="0" smtClean="0"/>
              <a:t>      </a:t>
            </a:r>
            <a:r>
              <a:rPr lang="en-US" dirty="0" err="1" smtClean="0"/>
              <a:t>Servitization</a:t>
            </a:r>
            <a:r>
              <a:rPr lang="en-US" dirty="0" smtClean="0"/>
              <a:t> in manufacturing, ownership into rental, offline into online</a:t>
            </a:r>
          </a:p>
          <a:p>
            <a:pPr marL="514350" indent="-514350">
              <a:buNone/>
            </a:pPr>
            <a:r>
              <a:rPr lang="en-US" dirty="0" smtClean="0"/>
              <a:t>Mass production  to mass customization and co creation   </a:t>
            </a:r>
          </a:p>
          <a:p>
            <a:pPr marL="514350" indent="-514350">
              <a:buAutoNum type="arabicPeriod"/>
            </a:pP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Content Placeholder 2"/>
          <p:cNvSpPr>
            <a:spLocks noGrp="1"/>
          </p:cNvSpPr>
          <p:nvPr>
            <p:ph idx="1"/>
          </p:nvPr>
        </p:nvSpPr>
        <p:spPr>
          <a:xfrm>
            <a:off x="304800" y="304800"/>
            <a:ext cx="8686800" cy="5821363"/>
          </a:xfrm>
        </p:spPr>
        <p:txBody>
          <a:bodyPr>
            <a:normAutofit fontScale="53281" lnSpcReduction="20000"/>
          </a:bodyPr>
          <a:lstStyle/>
          <a:p>
            <a:pPr>
              <a:buNone/>
            </a:pPr>
            <a:r>
              <a:rPr lang="en-US" dirty="0" smtClean="0"/>
              <a:t>Motivation for starting a business</a:t>
            </a:r>
          </a:p>
          <a:p>
            <a:pPr>
              <a:buFont typeface="Wingdings" pitchFamily="2" charset="2"/>
              <a:buChar char="Ø"/>
            </a:pPr>
            <a:r>
              <a:rPr lang="en-US" dirty="0" smtClean="0"/>
              <a:t>Some of the reasons for the difficulties in classifying those involved in small business management are the wide variety of motives for their involvement in small firms. The reason for small business/firm formation can be divided in to “pull” and “push” influences.</a:t>
            </a:r>
          </a:p>
          <a:p>
            <a:pPr lvl="0">
              <a:buFont typeface="Wingdings" pitchFamily="2" charset="2"/>
              <a:buChar char="v"/>
            </a:pPr>
            <a:r>
              <a:rPr lang="en-US" b="1" dirty="0" smtClean="0"/>
              <a:t>Pull factors</a:t>
            </a:r>
          </a:p>
          <a:p>
            <a:pPr>
              <a:buFont typeface="Wingdings" pitchFamily="2" charset="2"/>
              <a:buChar char="q"/>
            </a:pPr>
            <a:r>
              <a:rPr lang="en-US" dirty="0" smtClean="0"/>
              <a:t>Some individuals are attracted towards small business ownership by positive motives such as a specific idea which they are convinced with work “pull” motives include:</a:t>
            </a:r>
          </a:p>
          <a:p>
            <a:pPr>
              <a:buFont typeface="Wingdings" pitchFamily="2" charset="2"/>
              <a:buChar char="Ø"/>
            </a:pPr>
            <a:r>
              <a:rPr lang="en-US" dirty="0" smtClean="0"/>
              <a:t>desire for independence </a:t>
            </a:r>
          </a:p>
          <a:p>
            <a:pPr>
              <a:buFont typeface="Wingdings" pitchFamily="2" charset="2"/>
              <a:buChar char="Ø"/>
            </a:pPr>
            <a:r>
              <a:rPr lang="en-US" dirty="0" smtClean="0"/>
              <a:t> desire to extract the opportunity</a:t>
            </a:r>
          </a:p>
          <a:p>
            <a:pPr>
              <a:buFont typeface="Wingdings" pitchFamily="2" charset="2"/>
              <a:buChar char="Ø"/>
            </a:pPr>
            <a:r>
              <a:rPr lang="en-US" dirty="0" smtClean="0"/>
              <a:t>Turning a hobby by previous work experience in to a business </a:t>
            </a:r>
          </a:p>
          <a:p>
            <a:pPr>
              <a:buFont typeface="Wingdings" pitchFamily="2" charset="2"/>
              <a:buChar char="Ø"/>
            </a:pPr>
            <a:r>
              <a:rPr lang="en-US" dirty="0" smtClean="0"/>
              <a:t>Financial incentives</a:t>
            </a:r>
          </a:p>
          <a:p>
            <a:pPr lvl="0">
              <a:buFont typeface="Wingdings" pitchFamily="2" charset="2"/>
              <a:buChar char="v"/>
            </a:pPr>
            <a:r>
              <a:rPr lang="en-US" b="1" dirty="0" smtClean="0"/>
              <a:t>Push factors</a:t>
            </a:r>
          </a:p>
          <a:p>
            <a:pPr>
              <a:buNone/>
            </a:pPr>
            <a:r>
              <a:rPr lang="en-US" dirty="0" smtClean="0"/>
              <a:t>Many people are pushed in to finding a new enterprise by a variety factors including:</a:t>
            </a:r>
          </a:p>
          <a:p>
            <a:pPr>
              <a:buFont typeface="Wingdings" pitchFamily="2" charset="2"/>
              <a:buChar char="Ø"/>
            </a:pPr>
            <a:r>
              <a:rPr lang="en-US" b="1" dirty="0" smtClean="0"/>
              <a:t>Redundancy</a:t>
            </a:r>
            <a:endParaRPr lang="en-US" dirty="0" smtClean="0"/>
          </a:p>
          <a:p>
            <a:r>
              <a:rPr lang="en-US" dirty="0" smtClean="0"/>
              <a:t>Unemployment</a:t>
            </a:r>
          </a:p>
          <a:p>
            <a:r>
              <a:rPr lang="en-US" dirty="0" smtClean="0"/>
              <a:t>Disagreement with previous employer  </a:t>
            </a:r>
            <a:endParaRPr lang="en-US" b="1" dirty="0" smtClean="0"/>
          </a:p>
          <a:p>
            <a:pPr lvl="0">
              <a:buFont typeface="Wingdings" pitchFamily="2" charset="2"/>
              <a:buChar char="Ø"/>
            </a:pPr>
            <a:r>
              <a:rPr lang="en-US" b="1" dirty="0" smtClean="0"/>
              <a:t>Barriers to entrepreneurship</a:t>
            </a:r>
          </a:p>
          <a:p>
            <a:r>
              <a:rPr lang="en-US" dirty="0" smtClean="0"/>
              <a:t>Environmental barriers </a:t>
            </a:r>
          </a:p>
          <a:p>
            <a:r>
              <a:rPr lang="en-US" dirty="0" smtClean="0"/>
              <a:t>Financial barrier</a:t>
            </a:r>
          </a:p>
          <a:p>
            <a:r>
              <a:rPr lang="en-US" dirty="0" smtClean="0"/>
              <a:t> Personal barrier</a:t>
            </a:r>
          </a:p>
          <a:p>
            <a:r>
              <a:rPr lang="en-US" dirty="0" smtClean="0"/>
              <a:t> Societal barrier</a:t>
            </a:r>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Title 1"/>
          <p:cNvSpPr>
            <a:spLocks noGrp="1"/>
          </p:cNvSpPr>
          <p:nvPr>
            <p:ph type="title"/>
          </p:nvPr>
        </p:nvSpPr>
        <p:spPr>
          <a:xfrm>
            <a:off x="1043490" y="457200"/>
            <a:ext cx="7024744" cy="6858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Exercising through brainstorming </a:t>
            </a:r>
            <a:br>
              <a:rPr lang="en-US" dirty="0" smtClean="0"/>
            </a:br>
            <a:r>
              <a:rPr lang="en-US" dirty="0" smtClean="0"/>
              <a:t/>
            </a:r>
            <a:br>
              <a:rPr lang="en-US" dirty="0" smtClean="0"/>
            </a:br>
            <a:r>
              <a:rPr lang="en-US" dirty="0" smtClean="0"/>
              <a:t>Selecting a Business idea</a:t>
            </a:r>
            <a:endParaRPr lang="en-US" dirty="0"/>
          </a:p>
        </p:txBody>
      </p:sp>
      <p:sp>
        <p:nvSpPr>
          <p:cNvPr id="1048635" name="Content Placeholder 2"/>
          <p:cNvSpPr>
            <a:spLocks noGrp="1"/>
          </p:cNvSpPr>
          <p:nvPr>
            <p:ph idx="1"/>
          </p:nvPr>
        </p:nvSpPr>
        <p:spPr>
          <a:xfrm>
            <a:off x="1043492" y="2273030"/>
            <a:ext cx="7307551" cy="2451370"/>
          </a:xfrm>
        </p:spPr>
        <p:txBody>
          <a:bodyPr>
            <a:normAutofit fontScale="73125" lnSpcReduction="20000"/>
          </a:bodyPr>
          <a:lstStyle/>
          <a:p>
            <a:pPr>
              <a:buNone/>
            </a:pPr>
            <a:r>
              <a:rPr lang="en-US" b="1" i="1" dirty="0" smtClean="0">
                <a:ea typeface="Calibri"/>
              </a:rPr>
              <a:t>Consider the following when you select business idea </a:t>
            </a:r>
          </a:p>
          <a:p>
            <a:r>
              <a:rPr lang="en-US" b="1" i="1" dirty="0" smtClean="0">
                <a:ea typeface="Calibri"/>
              </a:rPr>
              <a:t>Personal capabilities:</a:t>
            </a:r>
          </a:p>
          <a:p>
            <a:r>
              <a:rPr lang="en-US" b="1" i="1" dirty="0" smtClean="0">
                <a:ea typeface="Calibri"/>
              </a:rPr>
              <a:t>Personal Interest: </a:t>
            </a:r>
          </a:p>
          <a:p>
            <a:r>
              <a:rPr lang="en-US" b="1" i="1" dirty="0" smtClean="0">
                <a:ea typeface="Calibri"/>
              </a:rPr>
              <a:t>Support of the family: </a:t>
            </a:r>
          </a:p>
          <a:p>
            <a:r>
              <a:rPr lang="en-US" b="1" i="1" dirty="0" smtClean="0">
                <a:ea typeface="Calibri"/>
              </a:rPr>
              <a:t>Ability to raise the required capital</a:t>
            </a:r>
          </a:p>
          <a:p>
            <a:r>
              <a:rPr lang="en-US" b="1" i="1" dirty="0" smtClean="0">
                <a:ea typeface="Calibri"/>
              </a:rPr>
              <a:t>Size of-the market</a:t>
            </a:r>
            <a:endParaRPr lang="en-US" dirty="0"/>
          </a:p>
        </p:txBody>
      </p:sp>
      <p:sp>
        <p:nvSpPr>
          <p:cNvPr id="1048636" name="Date Placeholder 3"/>
          <p:cNvSpPr>
            <a:spLocks noGrp="1"/>
          </p:cNvSpPr>
          <p:nvPr>
            <p:ph type="dt" sz="half" idx="10"/>
          </p:nvPr>
        </p:nvSpPr>
        <p:spPr/>
        <p:txBody>
          <a:bodyPr/>
          <a:lstStyle/>
          <a:p>
            <a:fld id="{0065D80E-6AF7-4E01-8BD9-11DAE1F33ED4}" type="datetime1">
              <a:rPr lang="en-US" smtClean="0"/>
              <a:t>4/25/2020</a:t>
            </a:fld>
            <a:endParaRPr lang="en-US"/>
          </a:p>
        </p:txBody>
      </p:sp>
      <p:sp>
        <p:nvSpPr>
          <p:cNvPr id="1048637" name="Slide Number Placeholder 4"/>
          <p:cNvSpPr>
            <a:spLocks noGrp="1"/>
          </p:cNvSpPr>
          <p:nvPr>
            <p:ph type="sldNum" sz="quarter" idx="12"/>
          </p:nvPr>
        </p:nvSpPr>
        <p:spPr/>
        <p:txBody>
          <a:bodyPr/>
          <a:lstStyle/>
          <a:p>
            <a:fld id="{FBB02DAA-9FC7-4FAF-9EFC-B3464635B749}" type="slidenum">
              <a:rPr lang="en-US" smtClean="0"/>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Content Placeholder 2"/>
          <p:cNvSpPr>
            <a:spLocks noGrp="1"/>
          </p:cNvSpPr>
          <p:nvPr>
            <p:ph idx="1"/>
          </p:nvPr>
        </p:nvSpPr>
        <p:spPr>
          <a:xfrm>
            <a:off x="457200" y="533400"/>
            <a:ext cx="8229600" cy="5592763"/>
          </a:xfrm>
        </p:spPr>
        <p:txBody>
          <a:bodyPr>
            <a:normAutofit fontScale="94844" lnSpcReduction="10000"/>
          </a:bodyPr>
          <a:lstStyle/>
          <a:p>
            <a:pPr algn="just">
              <a:buNone/>
            </a:pPr>
            <a:r>
              <a:rPr lang="en-US" b="1" dirty="0" smtClean="0"/>
              <a:t>Creative problem solving</a:t>
            </a:r>
          </a:p>
          <a:p>
            <a:pPr algn="just">
              <a:buNone/>
            </a:pPr>
            <a:r>
              <a:rPr lang="en-US" dirty="0" smtClean="0"/>
              <a:t> creativity tends to decline with age, education, and lack of use. Creativity declines in stages, beginning when a person starts school. It continues to deteriorate through the teens and continues to progressively lessen through ages 30, 40, and 50. </a:t>
            </a:r>
          </a:p>
          <a:p>
            <a:pPr algn="just">
              <a:buFont typeface="Wingdings" pitchFamily="2" charset="2"/>
              <a:buChar char="Ø"/>
            </a:pPr>
            <a:r>
              <a:rPr lang="en-US" dirty="0" smtClean="0">
                <a:solidFill>
                  <a:srgbClr val="FF0000"/>
                </a:solidFill>
              </a:rPr>
              <a:t>Creativity can be however unlocked and creative ideas and innovations generated by using any of the creative problem solving techniques such as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Content Placeholder 2"/>
          <p:cNvSpPr>
            <a:spLocks noGrp="1"/>
          </p:cNvSpPr>
          <p:nvPr>
            <p:ph idx="1"/>
          </p:nvPr>
        </p:nvSpPr>
        <p:spPr>
          <a:xfrm>
            <a:off x="457200" y="381000"/>
            <a:ext cx="8229600" cy="5745163"/>
          </a:xfrm>
        </p:spPr>
        <p:txBody>
          <a:bodyPr>
            <a:normAutofit fontScale="85469" lnSpcReduction="20000"/>
          </a:bodyPr>
          <a:lstStyle/>
          <a:p>
            <a:pPr lvl="0" algn="just">
              <a:buNone/>
            </a:pPr>
            <a:r>
              <a:rPr lang="en-US" b="1" i="1" dirty="0" smtClean="0"/>
              <a:t>Brainstorming –</a:t>
            </a:r>
          </a:p>
          <a:p>
            <a:pPr lvl="0" algn="just">
              <a:buFont typeface="Wingdings" pitchFamily="2" charset="2"/>
              <a:buChar char="Ø"/>
            </a:pPr>
            <a:r>
              <a:rPr lang="en-US" dirty="0" smtClean="0"/>
              <a:t>It is an unstructured process for generating all possible ideas about a problem within a limited time frame through the </a:t>
            </a:r>
            <a:r>
              <a:rPr lang="en-US" dirty="0" smtClean="0">
                <a:solidFill>
                  <a:srgbClr val="FF0000"/>
                </a:solidFill>
              </a:rPr>
              <a:t>spontaneous contributions of participants</a:t>
            </a:r>
            <a:r>
              <a:rPr lang="en-US" dirty="0" smtClean="0"/>
              <a:t>. </a:t>
            </a:r>
          </a:p>
          <a:p>
            <a:pPr lvl="0" algn="just">
              <a:buFont typeface="Wingdings" pitchFamily="2" charset="2"/>
              <a:buChar char="Ø"/>
            </a:pPr>
            <a:r>
              <a:rPr lang="en-US" dirty="0" smtClean="0"/>
              <a:t>Once the problem statement is prepared, 6 to 12 individuals are selected to participate to ensure the representation of a wide range of knowledge. </a:t>
            </a:r>
          </a:p>
          <a:p>
            <a:pPr lvl="0" algn="just">
              <a:buFont typeface="Wingdings" pitchFamily="2" charset="2"/>
              <a:buChar char="Ø"/>
            </a:pPr>
            <a:r>
              <a:rPr lang="en-US" dirty="0" smtClean="0">
                <a:solidFill>
                  <a:srgbClr val="FF0000"/>
                </a:solidFill>
              </a:rPr>
              <a:t>To avoid inhibiting responses, no group member should be a recognized expert in the field of the problem</a:t>
            </a:r>
            <a:r>
              <a:rPr lang="en-US" dirty="0" smtClean="0"/>
              <a:t>. All ideas, no matter how illogical, must be recorded, with participants prohibited from criticizing or evaluating during the brainstorming session.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Content Placeholder 2"/>
          <p:cNvSpPr>
            <a:spLocks noGrp="1"/>
          </p:cNvSpPr>
          <p:nvPr>
            <p:ph idx="1"/>
          </p:nvPr>
        </p:nvSpPr>
        <p:spPr>
          <a:xfrm>
            <a:off x="457200" y="1066800"/>
            <a:ext cx="8229600" cy="5059363"/>
          </a:xfrm>
        </p:spPr>
        <p:txBody>
          <a:bodyPr>
            <a:normAutofit fontScale="81094" lnSpcReduction="20000"/>
          </a:bodyPr>
          <a:lstStyle/>
          <a:p>
            <a:pPr algn="just">
              <a:buNone/>
            </a:pPr>
            <a:r>
              <a:rPr lang="en-US" dirty="0" smtClean="0"/>
              <a:t> Definition …….cont’d</a:t>
            </a:r>
          </a:p>
          <a:p>
            <a:pPr algn="just">
              <a:buFont typeface="Wingdings" pitchFamily="2" charset="2"/>
              <a:buChar char="v"/>
            </a:pPr>
            <a:r>
              <a:rPr lang="en-US" dirty="0" smtClean="0"/>
              <a:t>Entrepreneur is an individual who</a:t>
            </a:r>
            <a:r>
              <a:rPr lang="en-US" dirty="0" smtClean="0">
                <a:solidFill>
                  <a:srgbClr val="FF0000"/>
                </a:solidFill>
              </a:rPr>
              <a:t> </a:t>
            </a:r>
            <a:r>
              <a:rPr lang="en-US" dirty="0" smtClean="0">
                <a:solidFill>
                  <a:srgbClr val="00B050"/>
                </a:solidFill>
              </a:rPr>
              <a:t>perceives needs</a:t>
            </a:r>
            <a:r>
              <a:rPr lang="en-US" dirty="0" smtClean="0"/>
              <a:t>, </a:t>
            </a:r>
            <a:r>
              <a:rPr lang="en-US" dirty="0" smtClean="0">
                <a:solidFill>
                  <a:srgbClr val="FF0000"/>
                </a:solidFill>
              </a:rPr>
              <a:t>conceives goods </a:t>
            </a:r>
            <a:r>
              <a:rPr lang="en-US" dirty="0" smtClean="0">
                <a:solidFill>
                  <a:schemeClr val="accent1">
                    <a:lumMod val="60000"/>
                    <a:lumOff val="40000"/>
                  </a:schemeClr>
                </a:solidFill>
              </a:rPr>
              <a:t>or services </a:t>
            </a:r>
            <a:r>
              <a:rPr lang="en-US" dirty="0" smtClean="0"/>
              <a:t>to satisfy the needs, </a:t>
            </a:r>
            <a:r>
              <a:rPr lang="en-US" dirty="0" smtClean="0">
                <a:solidFill>
                  <a:srgbClr val="00B050"/>
                </a:solidFill>
              </a:rPr>
              <a:t>organizes the factors of production </a:t>
            </a:r>
            <a:r>
              <a:rPr lang="en-US" dirty="0" smtClean="0"/>
              <a:t>and </a:t>
            </a:r>
            <a:r>
              <a:rPr lang="en-US" dirty="0" smtClean="0">
                <a:solidFill>
                  <a:schemeClr val="accent1"/>
                </a:solidFill>
              </a:rPr>
              <a:t>creates and markets the products. </a:t>
            </a:r>
          </a:p>
          <a:p>
            <a:pPr algn="just">
              <a:buFont typeface="Wingdings" pitchFamily="2" charset="2"/>
              <a:buChar char="v"/>
            </a:pPr>
            <a:r>
              <a:rPr lang="en-US" dirty="0" smtClean="0"/>
              <a:t>Entrepreneurship is the </a:t>
            </a:r>
            <a:r>
              <a:rPr lang="en-US" dirty="0" smtClean="0">
                <a:solidFill>
                  <a:srgbClr val="FF0000"/>
                </a:solidFill>
              </a:rPr>
              <a:t>willingness and ability </a:t>
            </a:r>
            <a:r>
              <a:rPr lang="en-US" dirty="0" smtClean="0"/>
              <a:t>of an individual (or a group of individuals) </a:t>
            </a:r>
            <a:r>
              <a:rPr lang="en-US" u="sng" dirty="0" smtClean="0"/>
              <a:t>to seek out investment opportunities</a:t>
            </a:r>
            <a:r>
              <a:rPr lang="en-US" dirty="0" smtClean="0">
                <a:solidFill>
                  <a:schemeClr val="accent2">
                    <a:lumMod val="75000"/>
                  </a:schemeClr>
                </a:solidFill>
              </a:rPr>
              <a:t>, </a:t>
            </a:r>
            <a:r>
              <a:rPr lang="en-US" u="sng" dirty="0" smtClean="0"/>
              <a:t>especially through innovation,</a:t>
            </a:r>
            <a:r>
              <a:rPr lang="en-US" dirty="0" smtClean="0"/>
              <a:t> </a:t>
            </a:r>
            <a:r>
              <a:rPr lang="en-US" u="sng" dirty="0" smtClean="0"/>
              <a:t>establish</a:t>
            </a:r>
            <a:r>
              <a:rPr lang="en-US" dirty="0" smtClean="0"/>
              <a:t> and </a:t>
            </a:r>
            <a:r>
              <a:rPr lang="en-US" u="sng" dirty="0" smtClean="0"/>
              <a:t>run the enterprise successfully. </a:t>
            </a:r>
          </a:p>
          <a:p>
            <a:pPr algn="just">
              <a:buFont typeface="Wingdings" pitchFamily="2" charset="2"/>
              <a:buChar char="v"/>
            </a:pPr>
            <a:r>
              <a:rPr lang="en-US" dirty="0" smtClean="0"/>
              <a:t>Thus, entrepreneurship incorporates </a:t>
            </a:r>
            <a:r>
              <a:rPr lang="en-US" u="sng" dirty="0" smtClean="0"/>
              <a:t>not only the process of enterprise creation but also the process of managing it effectively</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0" name="Title 1"/>
          <p:cNvSpPr>
            <a:spLocks noGrp="1"/>
          </p:cNvSpPr>
          <p:nvPr>
            <p:ph type="title"/>
          </p:nvPr>
        </p:nvSpPr>
        <p:spPr>
          <a:xfrm>
            <a:off x="457200" y="274638"/>
            <a:ext cx="8229600" cy="868362"/>
          </a:xfrm>
        </p:spPr>
        <p:txBody>
          <a:bodyPr/>
          <a:lstStyle/>
          <a:p>
            <a:r>
              <a:rPr lang="en-US" dirty="0" smtClean="0"/>
              <a:t>Six thinking hat</a:t>
            </a:r>
            <a:endParaRPr lang="en-US" dirty="0"/>
          </a:p>
        </p:txBody>
      </p:sp>
      <p:sp>
        <p:nvSpPr>
          <p:cNvPr id="1048641" name="Content Placeholder 2"/>
          <p:cNvSpPr>
            <a:spLocks noGrp="1"/>
          </p:cNvSpPr>
          <p:nvPr>
            <p:ph idx="1"/>
          </p:nvPr>
        </p:nvSpPr>
        <p:spPr>
          <a:xfrm>
            <a:off x="457200" y="1143000"/>
            <a:ext cx="8229600" cy="4983163"/>
          </a:xfrm>
        </p:spPr>
        <p:txBody>
          <a:bodyPr>
            <a:normAutofit fontScale="59219" lnSpcReduction="20000"/>
          </a:bodyPr>
          <a:lstStyle/>
          <a:p>
            <a:pPr>
              <a:buFont typeface="Wingdings" pitchFamily="2" charset="2"/>
              <a:buChar char="Ø"/>
            </a:pPr>
            <a:r>
              <a:rPr lang="en-US" dirty="0" smtClean="0"/>
              <a:t>When you are challenged with a problem, you tend to think only through your own perspective. When a complicated situation arises in your business, tackling the challenge using your habitual way of thinking can harm the overall growth of the business. </a:t>
            </a:r>
          </a:p>
          <a:p>
            <a:pPr>
              <a:buFont typeface="Wingdings" pitchFamily="2" charset="2"/>
              <a:buChar char="Ø"/>
            </a:pPr>
            <a:r>
              <a:rPr lang="en-US" dirty="0" smtClean="0"/>
              <a:t>In a collaborative thinking activity even when the objectives are crystal clear, participants tend to think in different directions. Six Thinking Hats process helps to avoid this confusion and makes everyone in the group look in the same direction.</a:t>
            </a:r>
          </a:p>
          <a:p>
            <a:pPr>
              <a:buFont typeface="Wingdings" pitchFamily="2" charset="2"/>
              <a:buChar char="Ø"/>
            </a:pPr>
            <a:r>
              <a:rPr lang="en-US" dirty="0" smtClean="0"/>
              <a:t>Six colors of the hats are for six types of thinking. Each hat identifies a type of thinking. Hats are actually directions of thinking and help the group use parallel thinking by </a:t>
            </a:r>
            <a:r>
              <a:rPr lang="en-US" dirty="0" smtClean="0">
                <a:solidFill>
                  <a:srgbClr val="00B050"/>
                </a:solidFill>
              </a:rPr>
              <a:t>“putting on” and “taking off</a:t>
            </a:r>
            <a:r>
              <a:rPr lang="en-US" dirty="0" smtClean="0"/>
              <a:t>” a hat as required making everyone think in the same way at the same time.  </a:t>
            </a:r>
          </a:p>
          <a:p>
            <a:pPr>
              <a:buFont typeface="Wingdings" pitchFamily="2" charset="2"/>
              <a:buChar char="Ø"/>
            </a:pPr>
            <a:r>
              <a:rPr lang="en-US" dirty="0" smtClean="0"/>
              <a:t>This hat systems can be used for </a:t>
            </a:r>
            <a:r>
              <a:rPr lang="en-US" dirty="0" smtClean="0">
                <a:solidFill>
                  <a:srgbClr val="FF0000"/>
                </a:solidFill>
              </a:rPr>
              <a:t>problem solving, strategic planning and running meetings</a:t>
            </a:r>
            <a:r>
              <a:rPr lang="en-US" dirty="0" smtClean="0"/>
              <a:t>. The switching between thinking styles helps broaden your mind and forces each of the participants in the group to adopt to a particular thinking style as represented by the hat.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Content Placeholder 2"/>
          <p:cNvSpPr>
            <a:spLocks noGrp="1"/>
          </p:cNvSpPr>
          <p:nvPr>
            <p:ph idx="1"/>
          </p:nvPr>
        </p:nvSpPr>
        <p:spPr>
          <a:xfrm>
            <a:off x="304800" y="152400"/>
            <a:ext cx="8534400" cy="5973763"/>
          </a:xfrm>
        </p:spPr>
        <p:txBody>
          <a:bodyPr>
            <a:normAutofit fontScale="65781" lnSpcReduction="20000"/>
          </a:bodyPr>
          <a:lstStyle/>
          <a:p>
            <a:pPr>
              <a:buFont typeface="Wingdings" pitchFamily="2" charset="2"/>
              <a:buChar char="Ø"/>
            </a:pPr>
            <a:r>
              <a:rPr lang="en-US" dirty="0" smtClean="0"/>
              <a:t>Your brain is your most valuable asset in your business – and personally. Feed your brain with positive energy and the right brain candy, and you will always succeed as an entrepreneur, investor, inventor, startup or whatever you do. </a:t>
            </a:r>
            <a:r>
              <a:rPr lang="en-US" dirty="0" smtClean="0">
                <a:solidFill>
                  <a:srgbClr val="FF0000"/>
                </a:solidFill>
              </a:rPr>
              <a:t>Thinking leads to feeling, which leads to action!!!</a:t>
            </a:r>
          </a:p>
          <a:p>
            <a:pPr>
              <a:buFont typeface="Wingdings" pitchFamily="2" charset="2"/>
              <a:buChar char="Ø"/>
            </a:pPr>
            <a:r>
              <a:rPr lang="en-US" dirty="0" smtClean="0"/>
              <a:t>Six Thinking Hats is an effective thinking technique which results in productive discussions with solid outcomes in less time also providing alternative and creative solutions to all problems discussed. This unique and positive approach has been adopted by business officials, professionals, educators and government leaders around the world with great success.</a:t>
            </a:r>
          </a:p>
          <a:p>
            <a:pPr>
              <a:buNone/>
            </a:pPr>
            <a:r>
              <a:rPr lang="en-US" dirty="0" smtClean="0"/>
              <a:t/>
            </a:r>
            <a:br>
              <a:rPr lang="en-US" dirty="0" smtClean="0"/>
            </a:br>
            <a:r>
              <a:rPr lang="en-US" b="1" dirty="0" smtClean="0"/>
              <a:t>White Hat:</a:t>
            </a:r>
            <a:r>
              <a:rPr lang="en-US" dirty="0" smtClean="0"/>
              <a:t> facts, figures and objective information</a:t>
            </a:r>
            <a:br>
              <a:rPr lang="en-US" dirty="0" smtClean="0"/>
            </a:br>
            <a:r>
              <a:rPr lang="en-US" b="1" dirty="0" smtClean="0"/>
              <a:t>Red Hat:</a:t>
            </a:r>
            <a:r>
              <a:rPr lang="en-US" dirty="0" smtClean="0"/>
              <a:t> emotions and feelings about the problem</a:t>
            </a:r>
            <a:br>
              <a:rPr lang="en-US" dirty="0" smtClean="0"/>
            </a:br>
            <a:r>
              <a:rPr lang="en-US" b="1" dirty="0" smtClean="0"/>
              <a:t>Black Hat:</a:t>
            </a:r>
            <a:r>
              <a:rPr lang="en-US" dirty="0" smtClean="0"/>
              <a:t> logical negative thoughts,  weak points, risks, fatal flaws are highlighted </a:t>
            </a:r>
            <a:br>
              <a:rPr lang="en-US" dirty="0" smtClean="0"/>
            </a:br>
            <a:r>
              <a:rPr lang="en-US" b="1" dirty="0" smtClean="0"/>
              <a:t>Yellow Hat:</a:t>
            </a:r>
            <a:r>
              <a:rPr lang="en-US" dirty="0" smtClean="0"/>
              <a:t> positive constructive thoughts, optimistic views to the problem</a:t>
            </a:r>
            <a:br>
              <a:rPr lang="en-US" dirty="0" smtClean="0"/>
            </a:br>
            <a:r>
              <a:rPr lang="en-US" b="1" dirty="0" smtClean="0"/>
              <a:t>Green Hat:</a:t>
            </a:r>
            <a:r>
              <a:rPr lang="en-US" dirty="0" smtClean="0"/>
              <a:t> creativity and new ideas</a:t>
            </a:r>
            <a:br>
              <a:rPr lang="en-US" dirty="0" smtClean="0"/>
            </a:br>
            <a:r>
              <a:rPr lang="en-US" b="1" dirty="0" smtClean="0"/>
              <a:t>Blue Hat:</a:t>
            </a:r>
            <a:r>
              <a:rPr lang="en-US" dirty="0" smtClean="0"/>
              <a:t> control of the other hats and thinking steps</a:t>
            </a:r>
          </a:p>
          <a:p>
            <a:pPr>
              <a:buNone/>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3" name="Segnaposto numero diapositiva 1"/>
          <p:cNvSpPr>
            <a:spLocks noGrp="1"/>
          </p:cNvSpPr>
          <p:nvPr>
            <p:ph type="sldNum" sz="quarter" idx="4294967295"/>
          </p:nvPr>
        </p:nvSpPr>
        <p:spPr>
          <a:xfrm>
            <a:off x="8316913" y="19050"/>
            <a:ext cx="827087" cy="328613"/>
          </a:xfrm>
          <a:prstGeom prst="rect">
            <a:avLst/>
          </a:prstGeom>
        </p:spPr>
        <p:txBody>
          <a:bodyPr/>
          <a:lstStyle/>
          <a:p>
            <a:fld id="{4EF8364E-B0A7-451D-BED7-C3A0BC95BC15}" type="slidenum">
              <a:rPr lang="it-IT" smtClean="0"/>
              <a:t>42</a:t>
            </a:fld>
            <a:endParaRPr lang="it-IT"/>
          </a:p>
        </p:txBody>
      </p:sp>
      <p:sp>
        <p:nvSpPr>
          <p:cNvPr id="1048644" name="Rectangle 10"/>
          <p:cNvSpPr>
            <a:spLocks noChangeArrowheads="1"/>
          </p:cNvSpPr>
          <p:nvPr/>
        </p:nvSpPr>
        <p:spPr bwMode="auto">
          <a:xfrm>
            <a:off x="485316" y="2132856"/>
            <a:ext cx="7831100" cy="4545509"/>
          </a:xfrm>
          <a:prstGeom prst="rect">
            <a:avLst/>
          </a:prstGeom>
          <a:noFill/>
          <a:ln>
            <a:noFill/>
          </a:ln>
          <a:effectLst/>
        </p:spPr>
        <p:txBody>
          <a:bodyPr lIns="84399" tIns="42200" rIns="84399" bIns="42200"/>
          <a:lstStyle>
            <a:lvl1pPr marL="414338" indent="-414338" algn="l" defTabSz="844550">
              <a:defRPr sz="2400">
                <a:solidFill>
                  <a:schemeClr val="tx1"/>
                </a:solidFill>
                <a:latin typeface="Times New Roman" panose="02020603050405020304" pitchFamily="18" charset="0"/>
              </a:defRPr>
            </a:lvl1pPr>
            <a:lvl2pPr marL="784225" indent="-263525" algn="l" defTabSz="844550">
              <a:defRPr sz="2400">
                <a:solidFill>
                  <a:schemeClr val="tx1"/>
                </a:solidFill>
                <a:latin typeface="Times New Roman" panose="02020603050405020304" pitchFamily="18" charset="0"/>
              </a:defRPr>
            </a:lvl2pPr>
            <a:lvl3pPr marL="1100138" indent="-211138" algn="l" defTabSz="844550">
              <a:defRPr sz="2400">
                <a:solidFill>
                  <a:schemeClr val="tx1"/>
                </a:solidFill>
                <a:latin typeface="Times New Roman" panose="02020603050405020304" pitchFamily="18" charset="0"/>
              </a:defRPr>
            </a:lvl3pPr>
            <a:lvl4pPr marL="1476375" indent="-211138" algn="l" defTabSz="844550">
              <a:defRPr sz="2400">
                <a:solidFill>
                  <a:schemeClr val="tx1"/>
                </a:solidFill>
                <a:latin typeface="Times New Roman" panose="02020603050405020304" pitchFamily="18" charset="0"/>
              </a:defRPr>
            </a:lvl4pPr>
            <a:lvl5pPr marL="1898650" indent="-211138" algn="l" defTabSz="844550">
              <a:defRPr sz="2400">
                <a:solidFill>
                  <a:schemeClr val="tx1"/>
                </a:solidFill>
                <a:latin typeface="Times New Roman" panose="02020603050405020304" pitchFamily="18" charset="0"/>
              </a:defRPr>
            </a:lvl5pPr>
            <a:lvl6pPr marL="2355850" indent="-211138" defTabSz="844550" eaLnBrk="0" fontAlgn="base" hangingPunct="0">
              <a:spcBef>
                <a:spcPct val="0"/>
              </a:spcBef>
              <a:spcAft>
                <a:spcPct val="0"/>
              </a:spcAft>
              <a:defRPr sz="2400">
                <a:solidFill>
                  <a:schemeClr val="tx1"/>
                </a:solidFill>
                <a:latin typeface="Times New Roman" panose="02020603050405020304" pitchFamily="18" charset="0"/>
              </a:defRPr>
            </a:lvl6pPr>
            <a:lvl7pPr marL="2813050" indent="-211138" defTabSz="844550" eaLnBrk="0" fontAlgn="base" hangingPunct="0">
              <a:spcBef>
                <a:spcPct val="0"/>
              </a:spcBef>
              <a:spcAft>
                <a:spcPct val="0"/>
              </a:spcAft>
              <a:defRPr sz="2400">
                <a:solidFill>
                  <a:schemeClr val="tx1"/>
                </a:solidFill>
                <a:latin typeface="Times New Roman" panose="02020603050405020304" pitchFamily="18" charset="0"/>
              </a:defRPr>
            </a:lvl7pPr>
            <a:lvl8pPr marL="3270250" indent="-211138" defTabSz="844550" eaLnBrk="0" fontAlgn="base" hangingPunct="0">
              <a:spcBef>
                <a:spcPct val="0"/>
              </a:spcBef>
              <a:spcAft>
                <a:spcPct val="0"/>
              </a:spcAft>
              <a:defRPr sz="2400">
                <a:solidFill>
                  <a:schemeClr val="tx1"/>
                </a:solidFill>
                <a:latin typeface="Times New Roman" panose="02020603050405020304" pitchFamily="18" charset="0"/>
              </a:defRPr>
            </a:lvl8pPr>
            <a:lvl9pPr marL="3727450" indent="-211138" defTabSz="844550" eaLnBrk="0" fontAlgn="base" hangingPunct="0">
              <a:spcBef>
                <a:spcPct val="0"/>
              </a:spcBef>
              <a:spcAft>
                <a:spcPct val="0"/>
              </a:spcAft>
              <a:defRPr sz="2400">
                <a:solidFill>
                  <a:schemeClr val="tx1"/>
                </a:solidFill>
                <a:latin typeface="Times New Roman" panose="02020603050405020304" pitchFamily="18" charset="0"/>
              </a:defRPr>
            </a:lvl9pPr>
          </a:lstStyle>
          <a:p>
            <a:pPr marL="274320" indent="-274320" defTabSz="914400" fontAlgn="base">
              <a:spcBef>
                <a:spcPts val="600"/>
              </a:spcBef>
              <a:buClr>
                <a:schemeClr val="tx2"/>
              </a:buClr>
              <a:buSzPct val="70000"/>
              <a:buFont typeface="Wingdings"/>
              <a:buChar char=""/>
            </a:pPr>
            <a:endParaRPr lang="en-US" altLang="it-IT" sz="3200" dirty="0" smtClean="0">
              <a:latin typeface="+mj-lt"/>
            </a:endParaRPr>
          </a:p>
        </p:txBody>
      </p:sp>
      <p:sp>
        <p:nvSpPr>
          <p:cNvPr id="1048645" name="Rectangle 2"/>
          <p:cNvSpPr txBox="1">
            <a:spLocks noChangeArrowheads="1"/>
          </p:cNvSpPr>
          <p:nvPr/>
        </p:nvSpPr>
        <p:spPr>
          <a:xfrm>
            <a:off x="323528" y="692696"/>
            <a:ext cx="7992888" cy="562074"/>
          </a:xfrm>
          <a:prstGeom prst="rect">
            <a:avLst/>
          </a:prstGeom>
        </p:spPr>
        <p:txBody>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84138"/>
            <a:endParaRPr lang="en-US" dirty="0"/>
          </a:p>
        </p:txBody>
      </p:sp>
      <p:sp>
        <p:nvSpPr>
          <p:cNvPr id="1048646" name="Rectangle 2"/>
          <p:cNvSpPr>
            <a:spLocks noChangeArrowheads="1"/>
          </p:cNvSpPr>
          <p:nvPr/>
        </p:nvSpPr>
        <p:spPr bwMode="auto">
          <a:xfrm>
            <a:off x="381000" y="381000"/>
            <a:ext cx="7772400" cy="762000"/>
          </a:xfrm>
          <a:prstGeom prst="rect">
            <a:avLst/>
          </a:prstGeom>
          <a:noFill/>
          <a:ln w="9525">
            <a:noFill/>
            <a:miter lim="800000"/>
            <a:headEnd/>
            <a:tailEnd/>
          </a:ln>
        </p:spPr>
        <p:txBody>
          <a:bodyPr anchor="ctr"/>
          <a:lstStyle/>
          <a:p>
            <a:pPr marL="342900" indent="-342900" eaLnBrk="0" hangingPunct="0">
              <a:spcBef>
                <a:spcPts val="600"/>
              </a:spcBef>
              <a:buClr>
                <a:srgbClr val="FF3300"/>
              </a:buClr>
            </a:pPr>
            <a:r>
              <a:rPr lang="it-IT" sz="1600" i="1" kern="0" dirty="0" smtClean="0">
                <a:latin typeface="+mn-lt"/>
                <a:cs typeface="+mn-cs"/>
              </a:rPr>
              <a:t>                idea generation meeting (Brain storming) </a:t>
            </a:r>
            <a:endParaRPr lang="it-IT" sz="1600" i="1" kern="0" dirty="0">
              <a:latin typeface="+mn-lt"/>
              <a:cs typeface="+mn-cs"/>
            </a:endParaRPr>
          </a:p>
        </p:txBody>
      </p:sp>
      <p:sp>
        <p:nvSpPr>
          <p:cNvPr id="1048647" name="Text Box 3"/>
          <p:cNvSpPr txBox="1">
            <a:spLocks noChangeArrowheads="1"/>
          </p:cNvSpPr>
          <p:nvPr/>
        </p:nvSpPr>
        <p:spPr bwMode="auto">
          <a:xfrm>
            <a:off x="460173" y="2081511"/>
            <a:ext cx="3454400" cy="448944"/>
          </a:xfrm>
          <a:prstGeom prst="rect">
            <a:avLst/>
          </a:prstGeom>
          <a:noFill/>
          <a:ln w="9525">
            <a:noFill/>
            <a:miter lim="800000"/>
            <a:headEnd/>
            <a:tailEnd/>
          </a:ln>
        </p:spPr>
        <p:txBody>
          <a:bodyPr>
            <a:spAutoFit/>
          </a:bodyPr>
          <a:lstStyle/>
          <a:p>
            <a:pPr eaLnBrk="0" hangingPunct="0">
              <a:spcBef>
                <a:spcPct val="20000"/>
              </a:spcBef>
            </a:pPr>
            <a:r>
              <a:rPr lang="it-IT" sz="2000" b="0" dirty="0" smtClean="0">
                <a:ln>
                  <a:solidFill>
                    <a:schemeClr val="bg1">
                      <a:alpha val="90000"/>
                    </a:schemeClr>
                  </a:solidFill>
                </a:ln>
              </a:rPr>
              <a:t>White </a:t>
            </a:r>
            <a:r>
              <a:rPr lang="it-IT" sz="2000" b="0" dirty="0" err="1" smtClean="0">
                <a:ln>
                  <a:solidFill>
                    <a:schemeClr val="bg1">
                      <a:alpha val="90000"/>
                    </a:schemeClr>
                  </a:solidFill>
                </a:ln>
              </a:rPr>
              <a:t>hat</a:t>
            </a:r>
            <a:endParaRPr lang="it-IT" sz="2000" b="0" dirty="0">
              <a:ln>
                <a:solidFill>
                  <a:schemeClr val="bg1">
                    <a:alpha val="90000"/>
                  </a:schemeClr>
                </a:solidFill>
              </a:ln>
            </a:endParaRPr>
          </a:p>
        </p:txBody>
      </p:sp>
      <p:sp>
        <p:nvSpPr>
          <p:cNvPr id="1048648" name="TextBox 4"/>
          <p:cNvSpPr txBox="1">
            <a:spLocks noChangeArrowheads="1"/>
          </p:cNvSpPr>
          <p:nvPr/>
        </p:nvSpPr>
        <p:spPr bwMode="auto">
          <a:xfrm>
            <a:off x="2447925" y="2151084"/>
            <a:ext cx="6184900" cy="306070"/>
          </a:xfrm>
          <a:prstGeom prst="rect">
            <a:avLst/>
          </a:prstGeom>
          <a:noFill/>
          <a:ln w="9525">
            <a:noFill/>
            <a:miter lim="800000"/>
            <a:headEnd/>
            <a:tailEnd/>
          </a:ln>
        </p:spPr>
        <p:txBody>
          <a:bodyPr>
            <a:spAutoFit/>
          </a:bodyPr>
          <a:lstStyle/>
          <a:p>
            <a:r>
              <a:rPr lang="it-IT" sz="1200" dirty="0" smtClean="0"/>
              <a:t>Data </a:t>
            </a:r>
            <a:r>
              <a:rPr lang="it-IT" sz="1200" dirty="0" err="1" smtClean="0"/>
              <a:t>analysis</a:t>
            </a:r>
            <a:r>
              <a:rPr lang="it-IT" sz="1200" dirty="0" smtClean="0"/>
              <a:t> and </a:t>
            </a:r>
            <a:r>
              <a:rPr lang="it-IT" sz="1200" dirty="0" err="1" smtClean="0"/>
              <a:t>collecting</a:t>
            </a:r>
            <a:r>
              <a:rPr lang="it-IT" sz="1200" dirty="0" smtClean="0"/>
              <a:t>, benchmark and </a:t>
            </a:r>
            <a:r>
              <a:rPr lang="it-IT" sz="1200" dirty="0" err="1" smtClean="0"/>
              <a:t>relevant</a:t>
            </a:r>
            <a:r>
              <a:rPr lang="it-IT" sz="1200" dirty="0" smtClean="0"/>
              <a:t> </a:t>
            </a:r>
            <a:r>
              <a:rPr lang="it-IT" sz="1200" dirty="0" err="1" smtClean="0"/>
              <a:t>elements</a:t>
            </a:r>
            <a:r>
              <a:rPr lang="it-IT" sz="1200" dirty="0" smtClean="0"/>
              <a:t> </a:t>
            </a:r>
            <a:r>
              <a:rPr lang="it-IT" sz="1200" dirty="0" err="1" smtClean="0"/>
              <a:t>whitout</a:t>
            </a:r>
            <a:r>
              <a:rPr lang="it-IT" sz="1200" dirty="0" smtClean="0"/>
              <a:t> </a:t>
            </a:r>
            <a:r>
              <a:rPr lang="it-IT" sz="1200" dirty="0" err="1" smtClean="0"/>
              <a:t>judgement</a:t>
            </a:r>
            <a:endParaRPr lang="it-IT" sz="1200" dirty="0"/>
          </a:p>
        </p:txBody>
      </p:sp>
      <p:sp>
        <p:nvSpPr>
          <p:cNvPr id="1048649" name="TextBox 6"/>
          <p:cNvSpPr txBox="1">
            <a:spLocks noChangeArrowheads="1"/>
          </p:cNvSpPr>
          <p:nvPr/>
        </p:nvSpPr>
        <p:spPr bwMode="auto">
          <a:xfrm>
            <a:off x="2447925" y="2630509"/>
            <a:ext cx="6184900" cy="306070"/>
          </a:xfrm>
          <a:prstGeom prst="rect">
            <a:avLst/>
          </a:prstGeom>
          <a:noFill/>
          <a:ln w="9525">
            <a:noFill/>
            <a:miter lim="800000"/>
            <a:headEnd/>
            <a:tailEnd/>
          </a:ln>
        </p:spPr>
        <p:txBody>
          <a:bodyPr>
            <a:spAutoFit/>
          </a:bodyPr>
          <a:lstStyle/>
          <a:p>
            <a:r>
              <a:rPr lang="it-IT" sz="1200" dirty="0" err="1" smtClean="0"/>
              <a:t>Emotional</a:t>
            </a:r>
            <a:r>
              <a:rPr lang="it-IT" sz="1200" dirty="0" smtClean="0"/>
              <a:t> </a:t>
            </a:r>
            <a:r>
              <a:rPr lang="it-IT" sz="1200" dirty="0" err="1" smtClean="0"/>
              <a:t>statements</a:t>
            </a:r>
            <a:r>
              <a:rPr lang="it-IT" sz="1200" dirty="0" smtClean="0"/>
              <a:t>, </a:t>
            </a:r>
            <a:r>
              <a:rPr lang="it-IT" sz="1200" dirty="0" err="1" smtClean="0"/>
              <a:t>intuitions</a:t>
            </a:r>
            <a:r>
              <a:rPr lang="it-IT" sz="1200" dirty="0" smtClean="0"/>
              <a:t>, </a:t>
            </a:r>
            <a:r>
              <a:rPr lang="it-IT" sz="1200" dirty="0" err="1" smtClean="0"/>
              <a:t>suggestions</a:t>
            </a:r>
            <a:r>
              <a:rPr lang="it-IT" sz="1200" dirty="0" smtClean="0"/>
              <a:t> and </a:t>
            </a:r>
            <a:r>
              <a:rPr lang="it-IT" sz="1200" dirty="0" err="1" smtClean="0"/>
              <a:t>hints</a:t>
            </a:r>
            <a:r>
              <a:rPr lang="it-IT" sz="1200" dirty="0" smtClean="0"/>
              <a:t>, </a:t>
            </a:r>
            <a:r>
              <a:rPr lang="it-IT" sz="1200" dirty="0" err="1" smtClean="0"/>
              <a:t>sometimes</a:t>
            </a:r>
            <a:r>
              <a:rPr lang="it-IT" sz="1200" dirty="0" smtClean="0"/>
              <a:t> </a:t>
            </a:r>
            <a:r>
              <a:rPr lang="it-IT" sz="1200" dirty="0" err="1" smtClean="0"/>
              <a:t>behaving</a:t>
            </a:r>
            <a:r>
              <a:rPr lang="it-IT" sz="1200" dirty="0" smtClean="0"/>
              <a:t> </a:t>
            </a:r>
            <a:r>
              <a:rPr lang="it-IT" sz="1200" dirty="0" err="1" smtClean="0"/>
              <a:t>like</a:t>
            </a:r>
            <a:r>
              <a:rPr lang="it-IT" sz="1200" dirty="0" smtClean="0"/>
              <a:t> a </a:t>
            </a:r>
            <a:r>
              <a:rPr lang="it-IT" sz="1200" dirty="0" err="1" smtClean="0"/>
              <a:t>child</a:t>
            </a:r>
            <a:endParaRPr lang="it-IT" sz="1200" dirty="0"/>
          </a:p>
        </p:txBody>
      </p:sp>
      <p:sp>
        <p:nvSpPr>
          <p:cNvPr id="1048650" name="TextBox 7"/>
          <p:cNvSpPr txBox="1">
            <a:spLocks noChangeArrowheads="1"/>
          </p:cNvSpPr>
          <p:nvPr/>
        </p:nvSpPr>
        <p:spPr bwMode="auto">
          <a:xfrm>
            <a:off x="2447925" y="3300434"/>
            <a:ext cx="2990850" cy="735329"/>
          </a:xfrm>
          <a:prstGeom prst="rect">
            <a:avLst/>
          </a:prstGeom>
          <a:noFill/>
          <a:ln w="9525">
            <a:noFill/>
            <a:miter lim="800000"/>
            <a:headEnd/>
            <a:tailEnd/>
          </a:ln>
        </p:spPr>
        <p:txBody>
          <a:bodyPr>
            <a:spAutoFit/>
          </a:bodyPr>
          <a:lstStyle/>
          <a:p>
            <a:r>
              <a:rPr lang="it-IT" sz="1200" dirty="0" smtClean="0"/>
              <a:t>Negative </a:t>
            </a:r>
            <a:r>
              <a:rPr lang="it-IT" sz="1200" dirty="0" err="1" smtClean="0"/>
              <a:t>aspects</a:t>
            </a:r>
            <a:r>
              <a:rPr lang="it-IT" sz="1200" dirty="0" smtClean="0"/>
              <a:t>, </a:t>
            </a:r>
            <a:r>
              <a:rPr lang="it-IT" sz="1200" dirty="0" err="1" smtClean="0"/>
              <a:t>being</a:t>
            </a:r>
            <a:r>
              <a:rPr lang="it-IT" sz="1200" dirty="0" smtClean="0"/>
              <a:t> the ‘</a:t>
            </a:r>
            <a:r>
              <a:rPr lang="it-IT" sz="1200" dirty="0" err="1" smtClean="0"/>
              <a:t>devil</a:t>
            </a:r>
            <a:r>
              <a:rPr lang="it-IT" sz="1200" dirty="0" smtClean="0"/>
              <a:t>’s </a:t>
            </a:r>
            <a:r>
              <a:rPr lang="it-IT" sz="1200" dirty="0" err="1" smtClean="0"/>
              <a:t>advocate</a:t>
            </a:r>
            <a:r>
              <a:rPr lang="it-IT" sz="1200" dirty="0" smtClean="0"/>
              <a:t>’, </a:t>
            </a:r>
            <a:r>
              <a:rPr lang="it-IT" sz="1200" dirty="0" err="1" smtClean="0"/>
              <a:t>reasons</a:t>
            </a:r>
            <a:r>
              <a:rPr lang="it-IT" sz="1200" dirty="0" smtClean="0"/>
              <a:t> </a:t>
            </a:r>
            <a:r>
              <a:rPr lang="it-IT" sz="1200" dirty="0" err="1" smtClean="0"/>
              <a:t>why</a:t>
            </a:r>
            <a:r>
              <a:rPr lang="it-IT" sz="1200" dirty="0" smtClean="0"/>
              <a:t> the idea </a:t>
            </a:r>
            <a:r>
              <a:rPr lang="it-IT" sz="1200" dirty="0" err="1" smtClean="0"/>
              <a:t>will</a:t>
            </a:r>
            <a:r>
              <a:rPr lang="it-IT" sz="1200" dirty="0" smtClean="0"/>
              <a:t> </a:t>
            </a:r>
            <a:r>
              <a:rPr lang="it-IT" sz="1200" dirty="0" err="1" smtClean="0"/>
              <a:t>not</a:t>
            </a:r>
            <a:r>
              <a:rPr lang="it-IT" sz="1200" dirty="0" smtClean="0"/>
              <a:t> work </a:t>
            </a:r>
            <a:r>
              <a:rPr lang="it-IT" sz="1200" dirty="0" err="1" smtClean="0"/>
              <a:t>like</a:t>
            </a:r>
            <a:r>
              <a:rPr lang="it-IT" sz="1200" dirty="0" smtClean="0"/>
              <a:t> </a:t>
            </a:r>
            <a:r>
              <a:rPr lang="it-IT" sz="1200" dirty="0" err="1" smtClean="0"/>
              <a:t>it</a:t>
            </a:r>
            <a:r>
              <a:rPr lang="it-IT" sz="1200" dirty="0" smtClean="0"/>
              <a:t> </a:t>
            </a:r>
            <a:r>
              <a:rPr lang="it-IT" sz="1200" dirty="0" err="1" smtClean="0"/>
              <a:t>is</a:t>
            </a:r>
            <a:endParaRPr lang="it-IT" sz="1200" dirty="0"/>
          </a:p>
        </p:txBody>
      </p:sp>
      <p:sp>
        <p:nvSpPr>
          <p:cNvPr id="1048651" name="TextBox 8"/>
          <p:cNvSpPr txBox="1">
            <a:spLocks noChangeArrowheads="1"/>
          </p:cNvSpPr>
          <p:nvPr/>
        </p:nvSpPr>
        <p:spPr bwMode="auto">
          <a:xfrm>
            <a:off x="2447925" y="4064021"/>
            <a:ext cx="2990850" cy="520699"/>
          </a:xfrm>
          <a:prstGeom prst="rect">
            <a:avLst/>
          </a:prstGeom>
          <a:noFill/>
          <a:ln w="9525">
            <a:noFill/>
            <a:miter lim="800000"/>
            <a:headEnd/>
            <a:tailEnd/>
          </a:ln>
        </p:spPr>
        <p:txBody>
          <a:bodyPr>
            <a:spAutoFit/>
          </a:bodyPr>
          <a:lstStyle/>
          <a:p>
            <a:r>
              <a:rPr lang="it-IT" sz="1200" dirty="0" smtClean="0"/>
              <a:t>The ‘</a:t>
            </a:r>
            <a:r>
              <a:rPr lang="it-IT" sz="1200" dirty="0" err="1" smtClean="0"/>
              <a:t>angel</a:t>
            </a:r>
            <a:r>
              <a:rPr lang="it-IT" sz="1200" dirty="0" smtClean="0"/>
              <a:t>’s </a:t>
            </a:r>
            <a:r>
              <a:rPr lang="it-IT" sz="1200" dirty="0" err="1" smtClean="0"/>
              <a:t>advocate</a:t>
            </a:r>
            <a:r>
              <a:rPr lang="it-IT" sz="1200" dirty="0" smtClean="0"/>
              <a:t>’, positive </a:t>
            </a:r>
            <a:r>
              <a:rPr lang="it-IT" sz="1200" dirty="0" err="1" smtClean="0"/>
              <a:t>point</a:t>
            </a:r>
            <a:r>
              <a:rPr lang="it-IT" sz="1200" dirty="0" smtClean="0"/>
              <a:t> </a:t>
            </a:r>
            <a:r>
              <a:rPr lang="it-IT" sz="1200" dirty="0" err="1" smtClean="0"/>
              <a:t>of</a:t>
            </a:r>
            <a:r>
              <a:rPr lang="it-IT" sz="1200" dirty="0" smtClean="0"/>
              <a:t> </a:t>
            </a:r>
            <a:r>
              <a:rPr lang="it-IT" sz="1200" dirty="0" err="1" smtClean="0"/>
              <a:t>view</a:t>
            </a:r>
            <a:r>
              <a:rPr lang="it-IT" sz="1200" dirty="0" smtClean="0"/>
              <a:t>, </a:t>
            </a:r>
            <a:r>
              <a:rPr lang="it-IT" sz="1200" dirty="0" err="1" smtClean="0"/>
              <a:t>opportunities</a:t>
            </a:r>
            <a:r>
              <a:rPr lang="it-IT" sz="1200" dirty="0" smtClean="0"/>
              <a:t> and </a:t>
            </a:r>
            <a:r>
              <a:rPr lang="it-IT" sz="1200" dirty="0" err="1" smtClean="0"/>
              <a:t>advantages</a:t>
            </a:r>
            <a:endParaRPr lang="it-IT" sz="1200" dirty="0"/>
          </a:p>
        </p:txBody>
      </p:sp>
      <p:sp>
        <p:nvSpPr>
          <p:cNvPr id="1048652" name="TextBox 9"/>
          <p:cNvSpPr txBox="1">
            <a:spLocks noChangeArrowheads="1"/>
          </p:cNvSpPr>
          <p:nvPr/>
        </p:nvSpPr>
        <p:spPr bwMode="auto">
          <a:xfrm>
            <a:off x="2447925" y="4746646"/>
            <a:ext cx="2990850" cy="735329"/>
          </a:xfrm>
          <a:prstGeom prst="rect">
            <a:avLst/>
          </a:prstGeom>
          <a:noFill/>
          <a:ln w="9525">
            <a:noFill/>
            <a:miter lim="800000"/>
            <a:headEnd/>
            <a:tailEnd/>
          </a:ln>
        </p:spPr>
        <p:txBody>
          <a:bodyPr>
            <a:spAutoFit/>
          </a:bodyPr>
          <a:lstStyle/>
          <a:p>
            <a:r>
              <a:rPr lang="it-IT" sz="1200" dirty="0" smtClean="0"/>
              <a:t>The creative side, </a:t>
            </a:r>
            <a:r>
              <a:rPr lang="it-IT" sz="1200" dirty="0" err="1" smtClean="0"/>
              <a:t>new</a:t>
            </a:r>
            <a:r>
              <a:rPr lang="it-IT" sz="1200" dirty="0" smtClean="0"/>
              <a:t> </a:t>
            </a:r>
            <a:r>
              <a:rPr lang="it-IT" sz="1200" dirty="0" err="1" smtClean="0"/>
              <a:t>ideas</a:t>
            </a:r>
            <a:r>
              <a:rPr lang="it-IT" sz="1200" dirty="0" smtClean="0"/>
              <a:t> and </a:t>
            </a:r>
            <a:r>
              <a:rPr lang="it-IT" sz="1200" dirty="0" err="1" smtClean="0"/>
              <a:t>improving</a:t>
            </a:r>
            <a:r>
              <a:rPr lang="it-IT" sz="1200" dirty="0" smtClean="0"/>
              <a:t> </a:t>
            </a:r>
            <a:r>
              <a:rPr lang="it-IT" sz="1200" dirty="0" err="1" smtClean="0"/>
              <a:t>methods</a:t>
            </a:r>
            <a:r>
              <a:rPr lang="it-IT" sz="1200" dirty="0" smtClean="0"/>
              <a:t>, </a:t>
            </a:r>
            <a:r>
              <a:rPr lang="it-IT" sz="1200" dirty="0" err="1" smtClean="0"/>
              <a:t>lateral</a:t>
            </a:r>
            <a:r>
              <a:rPr lang="it-IT" sz="1200" dirty="0" smtClean="0"/>
              <a:t> </a:t>
            </a:r>
            <a:r>
              <a:rPr lang="it-IT" sz="1200" dirty="0" err="1" smtClean="0"/>
              <a:t>thinking</a:t>
            </a:r>
            <a:r>
              <a:rPr lang="it-IT" sz="1200" dirty="0" smtClean="0"/>
              <a:t>, </a:t>
            </a:r>
            <a:r>
              <a:rPr lang="it-IT" sz="1200" dirty="0" err="1" smtClean="0"/>
              <a:t>not</a:t>
            </a:r>
            <a:r>
              <a:rPr lang="it-IT" sz="1200" dirty="0" smtClean="0"/>
              <a:t> </a:t>
            </a:r>
            <a:r>
              <a:rPr lang="it-IT" sz="1200" dirty="0" err="1" smtClean="0"/>
              <a:t>usual</a:t>
            </a:r>
            <a:r>
              <a:rPr lang="it-IT" sz="1200" dirty="0" smtClean="0"/>
              <a:t> </a:t>
            </a:r>
            <a:r>
              <a:rPr lang="it-IT" sz="1200" dirty="0" err="1" smtClean="0"/>
              <a:t>view</a:t>
            </a:r>
            <a:endParaRPr lang="it-IT" sz="1200" dirty="0"/>
          </a:p>
        </p:txBody>
      </p:sp>
      <p:sp>
        <p:nvSpPr>
          <p:cNvPr id="1048653" name="TextBox 10"/>
          <p:cNvSpPr txBox="1">
            <a:spLocks noChangeArrowheads="1"/>
          </p:cNvSpPr>
          <p:nvPr/>
        </p:nvSpPr>
        <p:spPr bwMode="auto">
          <a:xfrm>
            <a:off x="2447925" y="5524521"/>
            <a:ext cx="2990850" cy="814968"/>
          </a:xfrm>
          <a:prstGeom prst="rect">
            <a:avLst/>
          </a:prstGeom>
          <a:noFill/>
          <a:ln w="9525">
            <a:noFill/>
            <a:miter lim="800000"/>
            <a:headEnd/>
            <a:tailEnd/>
          </a:ln>
        </p:spPr>
        <p:txBody>
          <a:bodyPr>
            <a:spAutoFit/>
          </a:bodyPr>
          <a:lstStyle/>
          <a:p>
            <a:pPr>
              <a:lnSpc>
                <a:spcPct val="110000"/>
              </a:lnSpc>
              <a:spcBef>
                <a:spcPct val="50000"/>
              </a:spcBef>
            </a:pPr>
            <a:r>
              <a:rPr lang="it-IT" sz="1200" dirty="0" err="1" smtClean="0"/>
              <a:t>Defines</a:t>
            </a:r>
            <a:r>
              <a:rPr lang="it-IT" sz="1200" dirty="0" smtClean="0"/>
              <a:t> </a:t>
            </a:r>
            <a:r>
              <a:rPr lang="it-IT" sz="1200" dirty="0" err="1" smtClean="0"/>
              <a:t>priority</a:t>
            </a:r>
            <a:r>
              <a:rPr lang="it-IT" sz="1200" dirty="0" smtClean="0"/>
              <a:t>, </a:t>
            </a:r>
            <a:r>
              <a:rPr lang="it-IT" sz="1200" dirty="0" err="1" smtClean="0"/>
              <a:t>methods</a:t>
            </a:r>
            <a:r>
              <a:rPr lang="it-IT" sz="1200" dirty="0" smtClean="0"/>
              <a:t>, </a:t>
            </a:r>
            <a:r>
              <a:rPr lang="it-IT" sz="1200" dirty="0" err="1" smtClean="0"/>
              <a:t>sequences</a:t>
            </a:r>
            <a:r>
              <a:rPr lang="it-IT" sz="1200" dirty="0" smtClean="0"/>
              <a:t>. Planning and </a:t>
            </a:r>
            <a:r>
              <a:rPr lang="it-IT" sz="1200" dirty="0" err="1" smtClean="0"/>
              <a:t>organizing</a:t>
            </a:r>
            <a:r>
              <a:rPr lang="it-IT" sz="1200" dirty="0" smtClean="0"/>
              <a:t>, </a:t>
            </a:r>
            <a:r>
              <a:rPr lang="it-IT" sz="1200" dirty="0" err="1" smtClean="0"/>
              <a:t>defining</a:t>
            </a:r>
            <a:r>
              <a:rPr lang="it-IT" sz="1200" dirty="0" smtClean="0"/>
              <a:t> </a:t>
            </a:r>
            <a:r>
              <a:rPr lang="it-IT" sz="1200" dirty="0" err="1" smtClean="0"/>
              <a:t>rules</a:t>
            </a:r>
            <a:r>
              <a:rPr lang="it-IT" sz="1200" dirty="0" smtClean="0"/>
              <a:t>. ‘</a:t>
            </a:r>
            <a:r>
              <a:rPr lang="it-IT" sz="1200" dirty="0" err="1" smtClean="0"/>
              <a:t>Lead</a:t>
            </a:r>
            <a:r>
              <a:rPr lang="it-IT" sz="1200" dirty="0" smtClean="0"/>
              <a:t> the game’. </a:t>
            </a:r>
            <a:endParaRPr lang="it-IT" sz="1200" dirty="0"/>
          </a:p>
        </p:txBody>
      </p:sp>
      <p:pic>
        <p:nvPicPr>
          <p:cNvPr id="2097152" name="Picture 9"/>
          <p:cNvPicPr>
            <a:picLocks noChangeAspect="1" noChangeArrowheads="1"/>
          </p:cNvPicPr>
          <p:nvPr/>
        </p:nvPicPr>
        <p:blipFill>
          <a:blip r:embed="rId2"/>
          <a:srcRect/>
          <a:stretch>
            <a:fillRect/>
          </a:stretch>
        </p:blipFill>
        <p:spPr bwMode="auto">
          <a:xfrm>
            <a:off x="5543550" y="3449659"/>
            <a:ext cx="3236913" cy="2501900"/>
          </a:xfrm>
          <a:prstGeom prst="rect">
            <a:avLst/>
          </a:prstGeom>
          <a:noFill/>
          <a:ln w="9525">
            <a:noFill/>
            <a:miter lim="800000"/>
            <a:headEnd/>
            <a:tailEnd/>
          </a:ln>
          <a:effectLst>
            <a:outerShdw dist="107763" dir="2700000" algn="ctr" rotWithShape="0">
              <a:schemeClr val="bg2">
                <a:alpha val="50000"/>
              </a:schemeClr>
            </a:outerShdw>
          </a:effectLst>
        </p:spPr>
      </p:pic>
      <p:sp>
        <p:nvSpPr>
          <p:cNvPr id="1048654" name="Text Box 3"/>
          <p:cNvSpPr txBox="1">
            <a:spLocks noChangeArrowheads="1"/>
          </p:cNvSpPr>
          <p:nvPr/>
        </p:nvSpPr>
        <p:spPr bwMode="auto">
          <a:xfrm>
            <a:off x="460375" y="2555896"/>
            <a:ext cx="3454400" cy="448945"/>
          </a:xfrm>
          <a:prstGeom prst="rect">
            <a:avLst/>
          </a:prstGeom>
          <a:noFill/>
          <a:ln w="9525">
            <a:noFill/>
            <a:miter lim="800000"/>
            <a:headEnd/>
            <a:tailEnd/>
          </a:ln>
        </p:spPr>
        <p:txBody>
          <a:bodyPr>
            <a:spAutoFit/>
          </a:bodyPr>
          <a:lstStyle/>
          <a:p>
            <a:pPr eaLnBrk="0" hangingPunct="0">
              <a:spcBef>
                <a:spcPct val="20000"/>
              </a:spcBef>
            </a:pPr>
            <a:r>
              <a:rPr lang="it-IT" sz="2000" b="0" dirty="0" smtClean="0">
                <a:solidFill>
                  <a:srgbClr val="FF0000"/>
                </a:solidFill>
              </a:rPr>
              <a:t>Red </a:t>
            </a:r>
            <a:r>
              <a:rPr lang="it-IT" sz="2000" b="0" dirty="0" err="1" smtClean="0">
                <a:solidFill>
                  <a:srgbClr val="FF0000"/>
                </a:solidFill>
              </a:rPr>
              <a:t>hat</a:t>
            </a:r>
            <a:endParaRPr lang="it-IT" sz="2000" b="0" dirty="0">
              <a:solidFill>
                <a:srgbClr val="FF0000"/>
              </a:solidFill>
            </a:endParaRPr>
          </a:p>
        </p:txBody>
      </p:sp>
      <p:sp>
        <p:nvSpPr>
          <p:cNvPr id="1048655" name="Text Box 3"/>
          <p:cNvSpPr txBox="1">
            <a:spLocks noChangeArrowheads="1"/>
          </p:cNvSpPr>
          <p:nvPr/>
        </p:nvSpPr>
        <p:spPr bwMode="auto">
          <a:xfrm>
            <a:off x="460375" y="3221059"/>
            <a:ext cx="3454400" cy="448945"/>
          </a:xfrm>
          <a:prstGeom prst="rect">
            <a:avLst/>
          </a:prstGeom>
          <a:noFill/>
          <a:ln w="9525">
            <a:noFill/>
            <a:miter lim="800000"/>
            <a:headEnd/>
            <a:tailEnd/>
          </a:ln>
        </p:spPr>
        <p:txBody>
          <a:bodyPr>
            <a:spAutoFit/>
          </a:bodyPr>
          <a:lstStyle/>
          <a:p>
            <a:pPr eaLnBrk="0" hangingPunct="0">
              <a:spcBef>
                <a:spcPct val="20000"/>
              </a:spcBef>
            </a:pPr>
            <a:r>
              <a:rPr lang="it-IT" sz="2000" b="0" dirty="0" err="1" smtClean="0"/>
              <a:t>Black</a:t>
            </a:r>
            <a:r>
              <a:rPr lang="it-IT" sz="2000" b="0" dirty="0" smtClean="0"/>
              <a:t> </a:t>
            </a:r>
            <a:r>
              <a:rPr lang="it-IT" sz="2000" b="0" dirty="0" err="1" smtClean="0"/>
              <a:t>hat</a:t>
            </a:r>
            <a:endParaRPr lang="it-IT" sz="2000" b="0" dirty="0"/>
          </a:p>
        </p:txBody>
      </p:sp>
      <p:sp>
        <p:nvSpPr>
          <p:cNvPr id="1048656" name="Text Box 3"/>
          <p:cNvSpPr txBox="1">
            <a:spLocks noChangeArrowheads="1"/>
          </p:cNvSpPr>
          <p:nvPr/>
        </p:nvSpPr>
        <p:spPr bwMode="auto">
          <a:xfrm>
            <a:off x="460375" y="3994171"/>
            <a:ext cx="3454400" cy="448945"/>
          </a:xfrm>
          <a:prstGeom prst="rect">
            <a:avLst/>
          </a:prstGeom>
          <a:noFill/>
          <a:ln w="9525">
            <a:noFill/>
            <a:miter lim="800000"/>
            <a:headEnd/>
            <a:tailEnd/>
          </a:ln>
        </p:spPr>
        <p:txBody>
          <a:bodyPr>
            <a:spAutoFit/>
          </a:bodyPr>
          <a:lstStyle/>
          <a:p>
            <a:pPr eaLnBrk="0" hangingPunct="0">
              <a:spcBef>
                <a:spcPct val="20000"/>
              </a:spcBef>
            </a:pPr>
            <a:r>
              <a:rPr lang="it-IT" sz="2000" b="0" dirty="0" smtClean="0">
                <a:solidFill>
                  <a:srgbClr val="FF9900"/>
                </a:solidFill>
              </a:rPr>
              <a:t>Yellow </a:t>
            </a:r>
            <a:r>
              <a:rPr lang="it-IT" sz="2000" b="0" dirty="0" err="1" smtClean="0">
                <a:solidFill>
                  <a:srgbClr val="FF9900"/>
                </a:solidFill>
              </a:rPr>
              <a:t>hat</a:t>
            </a:r>
            <a:endParaRPr lang="it-IT" sz="2000" b="0" dirty="0">
              <a:solidFill>
                <a:srgbClr val="FF9900"/>
              </a:solidFill>
            </a:endParaRPr>
          </a:p>
        </p:txBody>
      </p:sp>
      <p:sp>
        <p:nvSpPr>
          <p:cNvPr id="1048657" name="Text Box 3"/>
          <p:cNvSpPr txBox="1">
            <a:spLocks noChangeArrowheads="1"/>
          </p:cNvSpPr>
          <p:nvPr/>
        </p:nvSpPr>
        <p:spPr bwMode="auto">
          <a:xfrm>
            <a:off x="460375" y="4657746"/>
            <a:ext cx="3454400" cy="448945"/>
          </a:xfrm>
          <a:prstGeom prst="rect">
            <a:avLst/>
          </a:prstGeom>
          <a:noFill/>
          <a:ln w="9525">
            <a:noFill/>
            <a:miter lim="800000"/>
            <a:headEnd/>
            <a:tailEnd/>
          </a:ln>
        </p:spPr>
        <p:txBody>
          <a:bodyPr>
            <a:spAutoFit/>
          </a:bodyPr>
          <a:lstStyle/>
          <a:p>
            <a:pPr eaLnBrk="0" hangingPunct="0">
              <a:spcBef>
                <a:spcPct val="20000"/>
              </a:spcBef>
            </a:pPr>
            <a:r>
              <a:rPr lang="it-IT" sz="2000" b="0" dirty="0" smtClean="0">
                <a:solidFill>
                  <a:srgbClr val="00CC00"/>
                </a:solidFill>
              </a:rPr>
              <a:t>Green </a:t>
            </a:r>
            <a:r>
              <a:rPr lang="it-IT" sz="2000" b="0" dirty="0" err="1" smtClean="0">
                <a:solidFill>
                  <a:srgbClr val="00CC00"/>
                </a:solidFill>
              </a:rPr>
              <a:t>hat</a:t>
            </a:r>
            <a:endParaRPr lang="it-IT" sz="2000" b="0" dirty="0">
              <a:solidFill>
                <a:srgbClr val="00CC00"/>
              </a:solidFill>
            </a:endParaRPr>
          </a:p>
        </p:txBody>
      </p:sp>
      <p:sp>
        <p:nvSpPr>
          <p:cNvPr id="1048658" name="Text Box 3"/>
          <p:cNvSpPr txBox="1">
            <a:spLocks noChangeArrowheads="1"/>
          </p:cNvSpPr>
          <p:nvPr/>
        </p:nvSpPr>
        <p:spPr bwMode="auto">
          <a:xfrm>
            <a:off x="460375" y="5478484"/>
            <a:ext cx="3454400" cy="448945"/>
          </a:xfrm>
          <a:prstGeom prst="rect">
            <a:avLst/>
          </a:prstGeom>
          <a:noFill/>
          <a:ln w="9525">
            <a:noFill/>
            <a:miter lim="800000"/>
            <a:headEnd/>
            <a:tailEnd/>
          </a:ln>
        </p:spPr>
        <p:txBody>
          <a:bodyPr>
            <a:spAutoFit/>
          </a:bodyPr>
          <a:lstStyle/>
          <a:p>
            <a:pPr eaLnBrk="0" hangingPunct="0">
              <a:spcBef>
                <a:spcPct val="20000"/>
              </a:spcBef>
            </a:pPr>
            <a:r>
              <a:rPr lang="it-IT" sz="2000" b="0" dirty="0" err="1" smtClean="0">
                <a:solidFill>
                  <a:schemeClr val="hlink"/>
                </a:solidFill>
              </a:rPr>
              <a:t>Blue</a:t>
            </a:r>
            <a:r>
              <a:rPr lang="it-IT" sz="2000" b="0" dirty="0" smtClean="0">
                <a:solidFill>
                  <a:schemeClr val="hlink"/>
                </a:solidFill>
              </a:rPr>
              <a:t> </a:t>
            </a:r>
            <a:r>
              <a:rPr lang="it-IT" sz="2000" b="0" dirty="0" err="1" smtClean="0">
                <a:solidFill>
                  <a:schemeClr val="hlink"/>
                </a:solidFill>
              </a:rPr>
              <a:t>hat</a:t>
            </a:r>
            <a:endParaRPr lang="it-IT" sz="2000" b="0" dirty="0">
              <a:solidFill>
                <a:schemeClr val="hlink"/>
              </a:solidFill>
            </a:endParaRPr>
          </a:p>
        </p:txBody>
      </p:sp>
      <p:sp>
        <p:nvSpPr>
          <p:cNvPr id="1048659" name="Rettangolo 22"/>
          <p:cNvSpPr/>
          <p:nvPr/>
        </p:nvSpPr>
        <p:spPr>
          <a:xfrm>
            <a:off x="6643702" y="3500438"/>
            <a:ext cx="1071570" cy="214314"/>
          </a:xfrm>
          <a:prstGeom prst="rect">
            <a:avLst/>
          </a:prstGeom>
          <a:solidFill>
            <a:schemeClr val="accent5">
              <a:lumMod val="20000"/>
              <a:lumOff val="8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000" dirty="0" err="1" smtClean="0">
                <a:solidFill>
                  <a:schemeClr val="tx1"/>
                </a:solidFill>
              </a:rPr>
              <a:t>Rationality</a:t>
            </a:r>
            <a:endParaRPr lang="it-IT" sz="1000" dirty="0">
              <a:solidFill>
                <a:schemeClr val="tx1"/>
              </a:solidFill>
            </a:endParaRPr>
          </a:p>
        </p:txBody>
      </p:sp>
      <p:sp>
        <p:nvSpPr>
          <p:cNvPr id="1048660" name="Rettangolo 38"/>
          <p:cNvSpPr/>
          <p:nvPr/>
        </p:nvSpPr>
        <p:spPr>
          <a:xfrm>
            <a:off x="5572132" y="4429132"/>
            <a:ext cx="1071570" cy="214314"/>
          </a:xfrm>
          <a:prstGeom prst="rect">
            <a:avLst/>
          </a:prstGeom>
          <a:solidFill>
            <a:schemeClr val="accent5">
              <a:lumMod val="20000"/>
              <a:lumOff val="8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000" dirty="0" err="1" smtClean="0">
                <a:solidFill>
                  <a:schemeClr val="tx1"/>
                </a:solidFill>
              </a:rPr>
              <a:t>Control</a:t>
            </a:r>
            <a:endParaRPr lang="it-IT" sz="1000" dirty="0">
              <a:solidFill>
                <a:schemeClr val="tx1"/>
              </a:solidFill>
            </a:endParaRPr>
          </a:p>
        </p:txBody>
      </p:sp>
      <p:sp>
        <p:nvSpPr>
          <p:cNvPr id="1048661" name="Rettangolo 39"/>
          <p:cNvSpPr/>
          <p:nvPr/>
        </p:nvSpPr>
        <p:spPr>
          <a:xfrm>
            <a:off x="5643570" y="5143512"/>
            <a:ext cx="1071570" cy="214314"/>
          </a:xfrm>
          <a:prstGeom prst="rect">
            <a:avLst/>
          </a:prstGeom>
          <a:solidFill>
            <a:schemeClr val="accent5">
              <a:lumMod val="20000"/>
              <a:lumOff val="8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000" dirty="0" err="1" smtClean="0">
                <a:solidFill>
                  <a:schemeClr val="tx1"/>
                </a:solidFill>
              </a:rPr>
              <a:t>Pessimism</a:t>
            </a:r>
            <a:endParaRPr lang="it-IT" sz="1000" dirty="0">
              <a:solidFill>
                <a:schemeClr val="tx1"/>
              </a:solidFill>
            </a:endParaRPr>
          </a:p>
        </p:txBody>
      </p:sp>
      <p:sp>
        <p:nvSpPr>
          <p:cNvPr id="1048662" name="Rettangolo 40"/>
          <p:cNvSpPr/>
          <p:nvPr/>
        </p:nvSpPr>
        <p:spPr>
          <a:xfrm>
            <a:off x="7643834" y="4429132"/>
            <a:ext cx="1071570" cy="214314"/>
          </a:xfrm>
          <a:prstGeom prst="rect">
            <a:avLst/>
          </a:prstGeom>
          <a:solidFill>
            <a:schemeClr val="accent5">
              <a:lumMod val="20000"/>
              <a:lumOff val="8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000" dirty="0" err="1" smtClean="0">
                <a:solidFill>
                  <a:schemeClr val="tx1"/>
                </a:solidFill>
              </a:rPr>
              <a:t>Optimism</a:t>
            </a:r>
            <a:endParaRPr lang="it-IT" sz="1000" dirty="0">
              <a:solidFill>
                <a:schemeClr val="tx1"/>
              </a:solidFill>
            </a:endParaRPr>
          </a:p>
        </p:txBody>
      </p:sp>
      <p:sp>
        <p:nvSpPr>
          <p:cNvPr id="1048663" name="Rettangolo 41"/>
          <p:cNvSpPr/>
          <p:nvPr/>
        </p:nvSpPr>
        <p:spPr>
          <a:xfrm>
            <a:off x="7500958" y="5143512"/>
            <a:ext cx="1071570" cy="214314"/>
          </a:xfrm>
          <a:prstGeom prst="rect">
            <a:avLst/>
          </a:prstGeom>
          <a:solidFill>
            <a:schemeClr val="accent5">
              <a:lumMod val="20000"/>
              <a:lumOff val="8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000" dirty="0" err="1" smtClean="0">
                <a:solidFill>
                  <a:schemeClr val="tx1"/>
                </a:solidFill>
              </a:rPr>
              <a:t>Creativity</a:t>
            </a:r>
            <a:endParaRPr lang="it-IT" sz="1000" dirty="0">
              <a:solidFill>
                <a:schemeClr val="tx1"/>
              </a:solidFill>
            </a:endParaRPr>
          </a:p>
        </p:txBody>
      </p:sp>
      <p:sp>
        <p:nvSpPr>
          <p:cNvPr id="1048664" name="Rettangolo 42"/>
          <p:cNvSpPr/>
          <p:nvPr/>
        </p:nvSpPr>
        <p:spPr>
          <a:xfrm>
            <a:off x="6643702" y="5572140"/>
            <a:ext cx="1071570" cy="214314"/>
          </a:xfrm>
          <a:prstGeom prst="rect">
            <a:avLst/>
          </a:prstGeom>
          <a:solidFill>
            <a:schemeClr val="accent5">
              <a:lumMod val="20000"/>
              <a:lumOff val="8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000" dirty="0" err="1" smtClean="0">
                <a:solidFill>
                  <a:schemeClr val="tx1"/>
                </a:solidFill>
              </a:rPr>
              <a:t>Emotion</a:t>
            </a:r>
            <a:endParaRPr lang="it-IT" sz="10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Content Placeholder 2"/>
          <p:cNvSpPr>
            <a:spLocks noGrp="1"/>
          </p:cNvSpPr>
          <p:nvPr>
            <p:ph idx="1"/>
          </p:nvPr>
        </p:nvSpPr>
        <p:spPr>
          <a:xfrm>
            <a:off x="304800" y="533400"/>
            <a:ext cx="8382000" cy="5592763"/>
          </a:xfrm>
        </p:spPr>
        <p:txBody>
          <a:bodyPr>
            <a:normAutofit fontScale="85469" lnSpcReduction="10000"/>
          </a:bodyPr>
          <a:lstStyle/>
          <a:p>
            <a:pPr algn="just">
              <a:buFont typeface="Wingdings" pitchFamily="2" charset="2"/>
              <a:buChar char="Ø"/>
            </a:pPr>
            <a:r>
              <a:rPr lang="en-US" dirty="0" smtClean="0"/>
              <a:t>According to </a:t>
            </a:r>
            <a:r>
              <a:rPr lang="en-US" dirty="0" err="1" smtClean="0"/>
              <a:t>Ponstadt</a:t>
            </a:r>
            <a:r>
              <a:rPr lang="en-US" dirty="0" smtClean="0"/>
              <a:t> (1998)</a:t>
            </a:r>
          </a:p>
          <a:p>
            <a:pPr algn="just">
              <a:buNone/>
            </a:pPr>
            <a:r>
              <a:rPr lang="en-US" dirty="0" smtClean="0"/>
              <a:t>Entrepreneurship is the process of </a:t>
            </a:r>
            <a:r>
              <a:rPr lang="en-US" dirty="0" smtClean="0">
                <a:solidFill>
                  <a:srgbClr val="FF0000"/>
                </a:solidFill>
              </a:rPr>
              <a:t>creating incremental wealth</a:t>
            </a:r>
            <a:r>
              <a:rPr lang="en-US" dirty="0" smtClean="0"/>
              <a:t>. </a:t>
            </a:r>
          </a:p>
          <a:p>
            <a:pPr algn="just">
              <a:buFont typeface="Wingdings" pitchFamily="2" charset="2"/>
              <a:buChar char="Ø"/>
            </a:pPr>
            <a:r>
              <a:rPr lang="en-US" dirty="0" smtClean="0"/>
              <a:t>This wealth is created by individuals who assume the major risks in terms of equity, time and/or career commitment of providing values for some product or service. </a:t>
            </a:r>
          </a:p>
          <a:p>
            <a:pPr algn="just">
              <a:buFont typeface="Wingdings" pitchFamily="2" charset="2"/>
              <a:buChar char="Ø"/>
            </a:pPr>
            <a:r>
              <a:rPr lang="en-US" dirty="0" smtClean="0"/>
              <a:t>The product or service may or may not be new or unique but </a:t>
            </a:r>
            <a:r>
              <a:rPr lang="en-US" dirty="0" smtClean="0">
                <a:solidFill>
                  <a:srgbClr val="FF0000"/>
                </a:solidFill>
              </a:rPr>
              <a:t>value must be infused </a:t>
            </a:r>
            <a:r>
              <a:rPr lang="en-US" dirty="0" smtClean="0"/>
              <a:t>by the entrepreneur by securing and allocating the necessary skills and resources.   </a:t>
            </a:r>
          </a:p>
          <a:p>
            <a:pPr algn="just">
              <a:buNone/>
            </a:pP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Content Placeholder 2"/>
          <p:cNvSpPr>
            <a:spLocks noGrp="1"/>
          </p:cNvSpPr>
          <p:nvPr>
            <p:ph idx="1"/>
          </p:nvPr>
        </p:nvSpPr>
        <p:spPr>
          <a:xfrm>
            <a:off x="228600" y="533400"/>
            <a:ext cx="8686800" cy="5592763"/>
          </a:xfrm>
        </p:spPr>
        <p:txBody>
          <a:bodyPr>
            <a:normAutofit/>
          </a:bodyPr>
          <a:lstStyle/>
          <a:p>
            <a:pPr>
              <a:buNone/>
            </a:pPr>
            <a:r>
              <a:rPr lang="en-US" dirty="0" smtClean="0"/>
              <a:t>Further more, Timmons (1989) defined as </a:t>
            </a:r>
          </a:p>
          <a:p>
            <a:pPr algn="just">
              <a:buFont typeface="Wingdings" pitchFamily="2" charset="2"/>
              <a:buChar char="Ø"/>
            </a:pPr>
            <a:r>
              <a:rPr lang="en-US" dirty="0" smtClean="0"/>
              <a:t>Entrepreneurship is the process of creating something of value from practically nothing. </a:t>
            </a:r>
          </a:p>
          <a:p>
            <a:pPr algn="just">
              <a:buNone/>
            </a:pPr>
            <a:r>
              <a:rPr lang="en-US" dirty="0" err="1" smtClean="0"/>
              <a:t>i.e</a:t>
            </a:r>
            <a:r>
              <a:rPr lang="en-US" dirty="0" smtClean="0"/>
              <a:t> The process of </a:t>
            </a:r>
            <a:r>
              <a:rPr lang="en-US" dirty="0" smtClean="0">
                <a:solidFill>
                  <a:srgbClr val="FF0000"/>
                </a:solidFill>
              </a:rPr>
              <a:t>creating or seizing an opportunity </a:t>
            </a:r>
            <a:r>
              <a:rPr lang="en-US" dirty="0" smtClean="0"/>
              <a:t>and pursuing it regardless of the resource currently controlled. It involves the definition, creation and distribution of values and benefits to individuals, groups, organizations and society. </a:t>
            </a:r>
          </a:p>
          <a:p>
            <a:pPr>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Content Placeholder 2"/>
          <p:cNvSpPr>
            <a:spLocks noGrp="1"/>
          </p:cNvSpPr>
          <p:nvPr>
            <p:ph idx="1"/>
          </p:nvPr>
        </p:nvSpPr>
        <p:spPr>
          <a:xfrm>
            <a:off x="304800" y="609600"/>
            <a:ext cx="8610600" cy="5943600"/>
          </a:xfrm>
        </p:spPr>
        <p:txBody>
          <a:bodyPr>
            <a:normAutofit fontScale="90000" lnSpcReduction="10000"/>
          </a:bodyPr>
          <a:lstStyle/>
          <a:p>
            <a:pPr>
              <a:buNone/>
            </a:pPr>
            <a:r>
              <a:rPr lang="en-US" dirty="0" err="1" smtClean="0"/>
              <a:t>Hisrich</a:t>
            </a:r>
            <a:r>
              <a:rPr lang="en-US" dirty="0" smtClean="0"/>
              <a:t> (2005) defined as </a:t>
            </a:r>
          </a:p>
          <a:p>
            <a:pPr algn="just">
              <a:buFont typeface="Wingdings" pitchFamily="2" charset="2"/>
              <a:buChar char="Ø"/>
            </a:pPr>
            <a:r>
              <a:rPr lang="en-US" sz="2800" dirty="0" smtClean="0"/>
              <a:t>Entrepreneurship is the process of creating something new with value by devoting the necessary time and effort, assuming the accompanying financial, psychic and social risks and receiving the resulting rewards of monetary and personal satisfaction and independence. </a:t>
            </a:r>
          </a:p>
          <a:p>
            <a:pPr>
              <a:buNone/>
            </a:pPr>
            <a:r>
              <a:rPr lang="en-US" sz="2800" dirty="0" smtClean="0"/>
              <a:t> The above definitions commonly indicate, that entrepreneurship involves</a:t>
            </a:r>
          </a:p>
          <a:p>
            <a:pPr marL="514350" indent="-514350">
              <a:buAutoNum type="arabicPeriod"/>
            </a:pPr>
            <a:r>
              <a:rPr lang="en-US" sz="2800" dirty="0" smtClean="0"/>
              <a:t>Initiative taking</a:t>
            </a:r>
          </a:p>
          <a:p>
            <a:pPr marL="514350" indent="-514350">
              <a:buAutoNum type="arabicPeriod"/>
            </a:pPr>
            <a:r>
              <a:rPr lang="en-US" sz="2800" dirty="0" smtClean="0"/>
              <a:t>Organizing and reorganizing of social and economic mechanisms to turn resource and situations to practical account</a:t>
            </a:r>
          </a:p>
          <a:p>
            <a:pPr marL="514350" indent="-514350">
              <a:buAutoNum type="arabicPeriod"/>
            </a:pPr>
            <a:r>
              <a:rPr lang="en-US" sz="2800" dirty="0" smtClean="0"/>
              <a:t>The acceptance of risk or failure</a:t>
            </a:r>
          </a:p>
          <a:p>
            <a:pPr marL="514350" indent="-514350">
              <a:buAutoNum type="arabicPeriod"/>
            </a:pP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Content Placeholder 2"/>
          <p:cNvSpPr>
            <a:spLocks noGrp="1"/>
          </p:cNvSpPr>
          <p:nvPr>
            <p:ph idx="1"/>
          </p:nvPr>
        </p:nvSpPr>
        <p:spPr>
          <a:xfrm>
            <a:off x="304800" y="228600"/>
            <a:ext cx="8839200" cy="6400800"/>
          </a:xfrm>
        </p:spPr>
        <p:txBody>
          <a:bodyPr>
            <a:normAutofit fontScale="73125" lnSpcReduction="20000"/>
          </a:bodyPr>
          <a:lstStyle/>
          <a:p>
            <a:pPr>
              <a:buNone/>
            </a:pPr>
            <a:r>
              <a:rPr lang="en-US" dirty="0" smtClean="0">
                <a:solidFill>
                  <a:srgbClr val="FF0000"/>
                </a:solidFill>
              </a:rPr>
              <a:t>Entrepreneurial philosophical thinking </a:t>
            </a:r>
          </a:p>
          <a:p>
            <a:pPr>
              <a:buFont typeface="Wingdings" pitchFamily="2" charset="2"/>
              <a:buChar char="Ø"/>
            </a:pPr>
            <a:r>
              <a:rPr lang="en-US" dirty="0" smtClean="0"/>
              <a:t>In the 20th century, economist Joseph Schumpeter (1883-1950) focused on:</a:t>
            </a:r>
          </a:p>
          <a:p>
            <a:pPr>
              <a:buFont typeface="Wingdings" pitchFamily="2" charset="2"/>
              <a:buChar char="Ø"/>
            </a:pPr>
            <a:r>
              <a:rPr lang="en-US" dirty="0" smtClean="0"/>
              <a:t> how  entrepreneur’s drive for innovation and improvement creates </a:t>
            </a:r>
            <a:r>
              <a:rPr lang="en-US" dirty="0" smtClean="0">
                <a:solidFill>
                  <a:srgbClr val="FF0000"/>
                </a:solidFill>
              </a:rPr>
              <a:t>upheavals and changes</a:t>
            </a:r>
            <a:r>
              <a:rPr lang="en-US" dirty="0" smtClean="0"/>
              <a:t>. </a:t>
            </a:r>
          </a:p>
          <a:p>
            <a:pPr algn="just">
              <a:buFont typeface="Wingdings" pitchFamily="2" charset="2"/>
              <a:buChar char="Ø"/>
            </a:pPr>
            <a:r>
              <a:rPr lang="en-US" dirty="0" smtClean="0"/>
              <a:t>he viewed entrepreneurship as a </a:t>
            </a:r>
            <a:r>
              <a:rPr lang="en-US" dirty="0" smtClean="0">
                <a:solidFill>
                  <a:srgbClr val="FF0000"/>
                </a:solidFill>
              </a:rPr>
              <a:t>force of “creative destruction.” </a:t>
            </a:r>
          </a:p>
          <a:p>
            <a:pPr algn="just">
              <a:buFont typeface="Wingdings" pitchFamily="2" charset="2"/>
              <a:buChar char="Ø"/>
            </a:pPr>
            <a:r>
              <a:rPr lang="en-US" dirty="0" smtClean="0"/>
              <a:t>The entrepreneur carries out “new combinations,” </a:t>
            </a:r>
            <a:r>
              <a:rPr lang="en-US" u="sng" dirty="0" smtClean="0"/>
              <a:t>thereby helping render old industries obsolete</a:t>
            </a:r>
            <a:r>
              <a:rPr lang="en-US" dirty="0" smtClean="0"/>
              <a:t>. </a:t>
            </a:r>
            <a:r>
              <a:rPr lang="en-US" u="sng" dirty="0" smtClean="0"/>
              <a:t>Established ways of doing business are destroyed by the creation of new and better ways to do them</a:t>
            </a:r>
            <a:r>
              <a:rPr lang="en-US" dirty="0" smtClean="0"/>
              <a:t>. </a:t>
            </a:r>
          </a:p>
          <a:p>
            <a:pPr algn="just">
              <a:buNone/>
            </a:pPr>
            <a:endParaRPr lang="en-US" dirty="0" smtClean="0"/>
          </a:p>
          <a:p>
            <a:pPr algn="just">
              <a:buFont typeface="Wingdings" pitchFamily="2" charset="2"/>
              <a:buChar char="Ø"/>
            </a:pPr>
            <a:r>
              <a:rPr lang="en-US" dirty="0" smtClean="0"/>
              <a:t>Business expert Peter </a:t>
            </a:r>
            <a:r>
              <a:rPr lang="en-US" dirty="0" err="1" smtClean="0"/>
              <a:t>Drucker</a:t>
            </a:r>
            <a:r>
              <a:rPr lang="en-US" dirty="0" smtClean="0"/>
              <a:t> (1909-2005) took this idea further, describing the entrepreneur as someone who actually </a:t>
            </a:r>
            <a:r>
              <a:rPr lang="en-US" u="sng" dirty="0" smtClean="0"/>
              <a:t>searches for change, responds to it, and exploits change as an opportunity</a:t>
            </a:r>
            <a:r>
              <a:rPr lang="en-US" dirty="0" smtClean="0"/>
              <a:t>. </a:t>
            </a:r>
          </a:p>
          <a:p>
            <a:pPr algn="just">
              <a:buFont typeface="Wingdings" pitchFamily="2" charset="2"/>
              <a:buChar char="Ø"/>
            </a:pPr>
            <a:r>
              <a:rPr lang="en-US" dirty="0" smtClean="0"/>
              <a:t>A quick look at changes in communications—from typewriters to personal computers to the Internet—illustrates these ideas.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Content Placeholder 2"/>
          <p:cNvSpPr>
            <a:spLocks noGrp="1"/>
          </p:cNvSpPr>
          <p:nvPr>
            <p:ph idx="1"/>
          </p:nvPr>
        </p:nvSpPr>
        <p:spPr>
          <a:xfrm>
            <a:off x="304800" y="304800"/>
            <a:ext cx="8686800" cy="6553200"/>
          </a:xfrm>
        </p:spPr>
        <p:txBody>
          <a:bodyPr>
            <a:normAutofit fontScale="77031" lnSpcReduction="10000"/>
          </a:bodyPr>
          <a:lstStyle/>
          <a:p>
            <a:pPr lvl="0">
              <a:buFont typeface="Wingdings" pitchFamily="2" charset="2"/>
              <a:buChar char="Ø"/>
            </a:pPr>
            <a:r>
              <a:rPr lang="en-US" u="sng" dirty="0"/>
              <a:t>Entrepreneurship is neither a science nor an art.</a:t>
            </a:r>
            <a:r>
              <a:rPr lang="en-US" dirty="0"/>
              <a:t> It is a </a:t>
            </a:r>
            <a:r>
              <a:rPr lang="en-US" dirty="0" smtClean="0"/>
              <a:t>practice (Peter </a:t>
            </a:r>
            <a:r>
              <a:rPr lang="en-US" dirty="0" err="1" smtClean="0"/>
              <a:t>Drucker</a:t>
            </a:r>
            <a:r>
              <a:rPr lang="en-US" dirty="0" smtClean="0"/>
              <a:t>) </a:t>
            </a:r>
          </a:p>
          <a:p>
            <a:pPr lvl="0" algn="just">
              <a:buFont typeface="Wingdings" pitchFamily="2" charset="2"/>
              <a:buChar char="Ø"/>
            </a:pPr>
            <a:r>
              <a:rPr lang="en-US" dirty="0" smtClean="0"/>
              <a:t>It </a:t>
            </a:r>
            <a:r>
              <a:rPr lang="en-US" dirty="0"/>
              <a:t>has a knowledge base, of course, which this course attempts to present in organized fashion. But as in all practices, medicine, for instance, or engineering, knowledge in entrepreneurship is a means to an end.</a:t>
            </a:r>
          </a:p>
          <a:p>
            <a:pPr lvl="0" algn="just">
              <a:buFont typeface="Wingdings" pitchFamily="2" charset="2"/>
              <a:buChar char="Ø"/>
            </a:pPr>
            <a:r>
              <a:rPr lang="en-US" dirty="0"/>
              <a:t>Entrepreneurship, then, </a:t>
            </a:r>
            <a:r>
              <a:rPr lang="en-US" u="sng" dirty="0"/>
              <a:t>is behavior/practice rather than personality trait</a:t>
            </a:r>
            <a:r>
              <a:rPr lang="en-US" dirty="0"/>
              <a:t>. </a:t>
            </a:r>
            <a:r>
              <a:rPr lang="en-US" dirty="0">
                <a:solidFill>
                  <a:srgbClr val="FF0000"/>
                </a:solidFill>
              </a:rPr>
              <a:t>And its foundation lies in concept and theory rather than in intuition. </a:t>
            </a:r>
            <a:endParaRPr lang="en-US" dirty="0" smtClean="0">
              <a:solidFill>
                <a:srgbClr val="FF0000"/>
              </a:solidFill>
            </a:endParaRPr>
          </a:p>
          <a:p>
            <a:pPr lvl="0" algn="just">
              <a:buFont typeface="Wingdings" pitchFamily="2" charset="2"/>
              <a:buChar char="Ø"/>
            </a:pPr>
            <a:r>
              <a:rPr lang="en-US" dirty="0" smtClean="0"/>
              <a:t>Every </a:t>
            </a:r>
            <a:r>
              <a:rPr lang="en-US" dirty="0"/>
              <a:t>practice rests on theory, even if the practitioners themselves are unaware of it. </a:t>
            </a:r>
            <a:r>
              <a:rPr lang="en-US" u="sng" dirty="0"/>
              <a:t>Entrepreneurship rests on a theory of economy and society. </a:t>
            </a:r>
            <a:endParaRPr lang="en-US" dirty="0"/>
          </a:p>
          <a:p>
            <a:pPr lvl="0" algn="just">
              <a:buFont typeface="Wingdings" pitchFamily="2" charset="2"/>
              <a:buChar char="Ø"/>
            </a:pPr>
            <a:r>
              <a:rPr lang="en-US" dirty="0"/>
              <a:t>The </a:t>
            </a:r>
            <a:r>
              <a:rPr lang="en-US" dirty="0">
                <a:solidFill>
                  <a:srgbClr val="FF0000"/>
                </a:solidFill>
              </a:rPr>
              <a:t>theory sees change as normal and indeed as healthy</a:t>
            </a:r>
            <a:r>
              <a:rPr lang="en-US" dirty="0"/>
              <a:t>. </a:t>
            </a:r>
          </a:p>
          <a:p>
            <a:pPr lvl="0" algn="just">
              <a:buFont typeface="Wingdings" pitchFamily="2" charset="2"/>
              <a:buChar char="Ø"/>
            </a:pPr>
            <a:r>
              <a:rPr lang="en-US" b="1" i="1" u="sng" dirty="0" smtClean="0"/>
              <a:t>“the </a:t>
            </a:r>
            <a:r>
              <a:rPr lang="en-US" b="1" i="1" u="sng" dirty="0"/>
              <a:t>entrepreneur upsets and disorganizes. His task is </a:t>
            </a:r>
            <a:r>
              <a:rPr lang="en-US" b="1" i="1" u="sng" dirty="0" smtClean="0"/>
              <a:t>creative destruction” Say</a:t>
            </a:r>
            <a:endParaRPr lang="en-US" dirty="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4178</Words>
  <Application>Microsoft Office PowerPoint</Application>
  <PresentationFormat>On-screen Show (4:3)</PresentationFormat>
  <Paragraphs>378</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PowerPoint Presentation</vt:lpstr>
      <vt:lpstr>1.1 Definition and philosophy of Entrepreneurship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Entrepreneurial role, venture and style </vt:lpstr>
      <vt:lpstr>PowerPoint Presentation</vt:lpstr>
      <vt:lpstr>PowerPoint Presentation</vt:lpstr>
      <vt:lpstr>PowerPoint Presentation</vt:lpstr>
      <vt:lpstr>Where innovation makes a difference?</vt:lpstr>
      <vt:lpstr>PowerPoint Presentation</vt:lpstr>
      <vt:lpstr>PowerPoint Presentation</vt:lpstr>
      <vt:lpstr>PowerPoint Presentation</vt:lpstr>
      <vt:lpstr>PowerPoint Presentation</vt:lpstr>
      <vt:lpstr>PowerPoint Presentation</vt:lpstr>
      <vt:lpstr>  Exercising through brainstorming   Selecting a Business idea</vt:lpstr>
      <vt:lpstr>PowerPoint Presentation</vt:lpstr>
      <vt:lpstr>PowerPoint Presentation</vt:lpstr>
      <vt:lpstr>Six thinking hat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ismail - [2010]</cp:lastModifiedBy>
  <cp:revision>1</cp:revision>
  <dcterms:created xsi:type="dcterms:W3CDTF">2017-10-24T12:08:27Z</dcterms:created>
  <dcterms:modified xsi:type="dcterms:W3CDTF">2020-04-25T08:31:02Z</dcterms:modified>
</cp:coreProperties>
</file>