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8" r:id="rId3"/>
    <p:sldId id="300" r:id="rId4"/>
    <p:sldId id="291" r:id="rId5"/>
    <p:sldId id="259" r:id="rId6"/>
    <p:sldId id="261" r:id="rId7"/>
    <p:sldId id="262" r:id="rId8"/>
    <p:sldId id="290" r:id="rId9"/>
    <p:sldId id="263" r:id="rId10"/>
    <p:sldId id="264" r:id="rId11"/>
    <p:sldId id="265" r:id="rId12"/>
    <p:sldId id="266" r:id="rId13"/>
    <p:sldId id="268" r:id="rId14"/>
    <p:sldId id="269" r:id="rId15"/>
    <p:sldId id="270" r:id="rId16"/>
    <p:sldId id="279" r:id="rId17"/>
    <p:sldId id="273" r:id="rId18"/>
    <p:sldId id="274" r:id="rId19"/>
    <p:sldId id="275" r:id="rId20"/>
    <p:sldId id="276" r:id="rId21"/>
    <p:sldId id="292" r:id="rId22"/>
    <p:sldId id="293" r:id="rId23"/>
    <p:sldId id="294" r:id="rId24"/>
    <p:sldId id="277" r:id="rId25"/>
    <p:sldId id="271" r:id="rId26"/>
    <p:sldId id="295" r:id="rId27"/>
    <p:sldId id="280" r:id="rId28"/>
    <p:sldId id="296" r:id="rId29"/>
    <p:sldId id="282" r:id="rId30"/>
    <p:sldId id="289" r:id="rId31"/>
    <p:sldId id="297" r:id="rId32"/>
    <p:sldId id="284" r:id="rId33"/>
    <p:sldId id="298" r:id="rId34"/>
    <p:sldId id="285" r:id="rId35"/>
    <p:sldId id="286" r:id="rId36"/>
    <p:sldId id="29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7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AC772-EA17-4241-85B0-1986B00961FC}" type="datetimeFigureOut">
              <a:rPr lang="en-US" smtClean="0"/>
              <a:pPr/>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075FAA-8A8D-43C2-AC62-D895788B5AA0}" type="slidenum">
              <a:rPr lang="en-US" smtClean="0"/>
              <a:pPr/>
              <a:t>‹#›</a:t>
            </a:fld>
            <a:endParaRPr lang="en-US"/>
          </a:p>
        </p:txBody>
      </p:sp>
    </p:spTree>
    <p:extLst>
      <p:ext uri="{BB962C8B-B14F-4D97-AF65-F5344CB8AC3E}">
        <p14:creationId xmlns:p14="http://schemas.microsoft.com/office/powerpoint/2010/main" val="797897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075FAA-8A8D-43C2-AC62-D895788B5AA0}"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8991AC-E458-4D2F-AB2B-20A6DCC1B5B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8991AC-E458-4D2F-AB2B-20A6DCC1B5B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8991AC-E458-4D2F-AB2B-20A6DCC1B5B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8991AC-E458-4D2F-AB2B-20A6DCC1B5B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8991AC-E458-4D2F-AB2B-20A6DCC1B5B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8991AC-E458-4D2F-AB2B-20A6DCC1B5B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8991AC-E458-4D2F-AB2B-20A6DCC1B5B9}"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8991AC-E458-4D2F-AB2B-20A6DCC1B5B9}"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991AC-E458-4D2F-AB2B-20A6DCC1B5B9}"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991AC-E458-4D2F-AB2B-20A6DCC1B5B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991AC-E458-4D2F-AB2B-20A6DCC1B5B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B26DE-F423-4E74-B82B-8F11885E31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991AC-E458-4D2F-AB2B-20A6DCC1B5B9}" type="datetimeFigureOut">
              <a:rPr lang="en-US" smtClean="0"/>
              <a:pPr/>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B26DE-F423-4E74-B82B-8F11885E31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sz="3100" b="1" i="1" dirty="0" smtClean="0"/>
              <a:t/>
            </a:r>
            <a:br>
              <a:rPr lang="en-US" sz="3100" b="1" i="1" dirty="0" smtClean="0"/>
            </a:br>
            <a:r>
              <a:rPr lang="en-US" sz="3100" b="1" i="1" dirty="0" smtClean="0"/>
              <a:t>CHAPTER TWO: SMALL BUSINESS</a:t>
            </a:r>
            <a:r>
              <a:rPr lang="en-US" dirty="0" smtClean="0"/>
              <a:t/>
            </a:r>
            <a:br>
              <a:rPr lang="en-US" dirty="0" smtClean="0"/>
            </a:br>
            <a:endParaRPr lang="en-US" dirty="0"/>
          </a:p>
        </p:txBody>
      </p:sp>
      <p:sp>
        <p:nvSpPr>
          <p:cNvPr id="3" name="Content Placeholder 2"/>
          <p:cNvSpPr>
            <a:spLocks noGrp="1"/>
          </p:cNvSpPr>
          <p:nvPr>
            <p:ph idx="1"/>
          </p:nvPr>
        </p:nvSpPr>
        <p:spPr>
          <a:xfrm>
            <a:off x="304800" y="762000"/>
            <a:ext cx="8382000" cy="5715000"/>
          </a:xfrm>
        </p:spPr>
        <p:txBody>
          <a:bodyPr>
            <a:normAutofit fontScale="77500" lnSpcReduction="20000"/>
          </a:bodyPr>
          <a:lstStyle/>
          <a:p>
            <a:pPr>
              <a:buNone/>
            </a:pPr>
            <a:r>
              <a:rPr lang="en-US" b="1" dirty="0" smtClean="0"/>
              <a:t>2.1. Definitions of Micro and Small Enterprise/Small Business</a:t>
            </a:r>
            <a:endParaRPr lang="en-US" dirty="0" smtClean="0"/>
          </a:p>
          <a:p>
            <a:pPr algn="just">
              <a:buFont typeface="Wingdings" pitchFamily="2" charset="2"/>
              <a:buChar char="Ø"/>
            </a:pPr>
            <a:r>
              <a:rPr lang="en-US" dirty="0" smtClean="0"/>
              <a:t>The terms Micro-enterprise and small-enterprise refer in the first place to the </a:t>
            </a:r>
            <a:r>
              <a:rPr lang="en-US" dirty="0" smtClean="0">
                <a:solidFill>
                  <a:srgbClr val="FF0000"/>
                </a:solidFill>
              </a:rPr>
              <a:t>size of the business</a:t>
            </a:r>
            <a:r>
              <a:rPr lang="en-US" dirty="0" smtClean="0"/>
              <a:t>. For a long time, the concept of ‘informality’ has also used to characterize micro and small enterprise, informality here refers to the </a:t>
            </a:r>
            <a:r>
              <a:rPr lang="en-US" dirty="0" smtClean="0">
                <a:solidFill>
                  <a:srgbClr val="FF0000"/>
                </a:solidFill>
              </a:rPr>
              <a:t>informal nature of the employment process </a:t>
            </a:r>
            <a:r>
              <a:rPr lang="en-US" dirty="0" smtClean="0"/>
              <a:t>(no contract of employment and low wages) and to the fact that most of such business </a:t>
            </a:r>
            <a:r>
              <a:rPr lang="en-US" dirty="0" smtClean="0">
                <a:solidFill>
                  <a:srgbClr val="FF0000"/>
                </a:solidFill>
              </a:rPr>
              <a:t>are not registered</a:t>
            </a:r>
            <a:r>
              <a:rPr lang="en-US" dirty="0" smtClean="0"/>
              <a:t>. </a:t>
            </a:r>
          </a:p>
          <a:p>
            <a:pPr algn="just">
              <a:buFont typeface="Wingdings" pitchFamily="2" charset="2"/>
              <a:buChar char="Ø"/>
            </a:pPr>
            <a:r>
              <a:rPr lang="en-US" dirty="0" smtClean="0"/>
              <a:t>However the degree of informality does not provide usable yardsticks. At present in most countries, a combination of the </a:t>
            </a:r>
            <a:r>
              <a:rPr lang="en-US" dirty="0" smtClean="0">
                <a:solidFill>
                  <a:srgbClr val="FF0000"/>
                </a:solidFill>
              </a:rPr>
              <a:t>number of workers and invested capital </a:t>
            </a:r>
            <a:r>
              <a:rPr lang="en-US" dirty="0" smtClean="0"/>
              <a:t>are used as a yardstick. </a:t>
            </a:r>
          </a:p>
          <a:p>
            <a:pPr algn="just">
              <a:buFont typeface="Wingdings" pitchFamily="2" charset="2"/>
              <a:buChar char="Ø"/>
            </a:pPr>
            <a:r>
              <a:rPr lang="en-US" dirty="0" smtClean="0"/>
              <a:t>World wide, individual countries apply their own definitions and criteria in defining categories of small-scale enterprise.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553200"/>
          </a:xfrm>
        </p:spPr>
        <p:txBody>
          <a:bodyPr>
            <a:normAutofit fontScale="62500" lnSpcReduction="20000"/>
          </a:bodyPr>
          <a:lstStyle/>
          <a:p>
            <a:pPr>
              <a:buNone/>
            </a:pPr>
            <a:r>
              <a:rPr lang="en-US" b="1" dirty="0" smtClean="0"/>
              <a:t>2.4. Small Business Failure Factors </a:t>
            </a:r>
            <a:endParaRPr lang="en-US" dirty="0" smtClean="0"/>
          </a:p>
          <a:p>
            <a:pPr lvl="0">
              <a:buNone/>
            </a:pPr>
            <a:r>
              <a:rPr lang="en-US" b="1" dirty="0" smtClean="0"/>
              <a:t>External factors of failure</a:t>
            </a:r>
            <a:endParaRPr lang="en-US" dirty="0" smtClean="0"/>
          </a:p>
          <a:p>
            <a:pPr>
              <a:buNone/>
            </a:pPr>
            <a:r>
              <a:rPr lang="en-US" dirty="0" smtClean="0"/>
              <a:t>Every business is affected by externalities like;</a:t>
            </a:r>
          </a:p>
          <a:p>
            <a:pPr lvl="0">
              <a:buFont typeface="Wingdings" pitchFamily="2" charset="2"/>
              <a:buChar char="Ø"/>
            </a:pPr>
            <a:r>
              <a:rPr lang="en-US" dirty="0" smtClean="0"/>
              <a:t>economic business cycles, </a:t>
            </a:r>
          </a:p>
          <a:p>
            <a:pPr lvl="0">
              <a:buFont typeface="Wingdings" pitchFamily="2" charset="2"/>
              <a:buChar char="Ø"/>
            </a:pPr>
            <a:r>
              <a:rPr lang="en-US" dirty="0" smtClean="0"/>
              <a:t>fluctuating interest rates</a:t>
            </a:r>
          </a:p>
          <a:p>
            <a:pPr lvl="0">
              <a:buFont typeface="Wingdings" pitchFamily="2" charset="2"/>
              <a:buChar char="Ø"/>
            </a:pPr>
            <a:r>
              <a:rPr lang="en-US" dirty="0" smtClean="0"/>
              <a:t> interrupted supplies, </a:t>
            </a:r>
          </a:p>
          <a:p>
            <a:pPr lvl="0">
              <a:buFont typeface="Wingdings" pitchFamily="2" charset="2"/>
              <a:buChar char="Ø"/>
            </a:pPr>
            <a:r>
              <a:rPr lang="en-US" dirty="0" smtClean="0"/>
              <a:t>labor market trends,</a:t>
            </a:r>
          </a:p>
          <a:p>
            <a:pPr lvl="0">
              <a:buFont typeface="Wingdings" pitchFamily="2" charset="2"/>
              <a:buChar char="Ø"/>
            </a:pPr>
            <a:r>
              <a:rPr lang="en-US" dirty="0" smtClean="0"/>
              <a:t> Inflation.</a:t>
            </a:r>
          </a:p>
          <a:p>
            <a:pPr lvl="0">
              <a:buNone/>
            </a:pPr>
            <a:r>
              <a:rPr lang="en-US" b="1" dirty="0" smtClean="0"/>
              <a:t>Personal factors of failure</a:t>
            </a:r>
            <a:endParaRPr lang="en-US" dirty="0" smtClean="0"/>
          </a:p>
          <a:p>
            <a:pPr lvl="0"/>
            <a:r>
              <a:rPr lang="en-US" b="1" dirty="0" smtClean="0"/>
              <a:t>Inexperience</a:t>
            </a:r>
            <a:r>
              <a:rPr lang="en-US" dirty="0" smtClean="0"/>
              <a:t>: lack of technical skills and or management acumen. But can be overcome by individual willing to make the commitment of time and energy to learn about business.</a:t>
            </a:r>
          </a:p>
          <a:p>
            <a:pPr lvl="0"/>
            <a:r>
              <a:rPr lang="en-US" b="1" dirty="0" smtClean="0"/>
              <a:t>Arrogance:</a:t>
            </a:r>
            <a:r>
              <a:rPr lang="en-US" dirty="0" smtClean="0"/>
              <a:t> Many small business persons become consumed with their own brilliance, convinced beyond reason (often without market research) that their bright ideas will change the world-it has got to sell. </a:t>
            </a:r>
          </a:p>
          <a:p>
            <a:pPr lvl="0"/>
            <a:r>
              <a:rPr lang="en-US" b="1" dirty="0" smtClean="0"/>
              <a:t>Mismanagement:</a:t>
            </a:r>
            <a:r>
              <a:rPr lang="en-US" dirty="0" smtClean="0"/>
              <a:t> in experience entrepreneurs simply make bad decisions in critical situations. </a:t>
            </a:r>
          </a:p>
          <a:p>
            <a:pPr lvl="0">
              <a:buFont typeface="Wingdings" pitchFamily="2" charset="2"/>
              <a:buChar char="Ø"/>
            </a:pPr>
            <a:r>
              <a:rPr lang="en-US" b="1" i="1" dirty="0" smtClean="0"/>
              <a:t>  Over investment in fixed asset is common</a:t>
            </a:r>
            <a:r>
              <a:rPr lang="en-US" dirty="0" smtClean="0"/>
              <a:t>: When starting or expanding a business, it is tempting to buy facilities and equipment </a:t>
            </a:r>
            <a:r>
              <a:rPr lang="en-US" dirty="0" smtClean="0">
                <a:solidFill>
                  <a:srgbClr val="FF0000"/>
                </a:solidFill>
              </a:rPr>
              <a:t>rather than lease or subcontract</a:t>
            </a:r>
            <a:r>
              <a:rPr lang="en-US" dirty="0" smtClean="0"/>
              <a:t>.</a:t>
            </a:r>
          </a:p>
          <a:p>
            <a:pPr>
              <a:buFont typeface="Wingdings" pitchFamily="2" charset="2"/>
              <a:buChar char="Ø"/>
            </a:pPr>
            <a:r>
              <a:rPr lang="en-US" b="1" i="1" dirty="0" smtClean="0"/>
              <a:t>Poor inventory control:</a:t>
            </a:r>
            <a:r>
              <a:rPr lang="en-US" dirty="0" smtClean="0"/>
              <a:t> Purchasing too much inventory </a:t>
            </a:r>
            <a:r>
              <a:rPr lang="en-US" dirty="0" smtClean="0">
                <a:solidFill>
                  <a:srgbClr val="FF0000"/>
                </a:solidFill>
              </a:rPr>
              <a:t>undermines customer selection and sales</a:t>
            </a:r>
            <a:r>
              <a:rPr lang="en-US" dirty="0" smtClean="0"/>
              <a:t>. Buying the wrong inventory, or buying at wrong time, evaporates cash.</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5821363"/>
          </a:xfrm>
        </p:spPr>
        <p:txBody>
          <a:bodyPr>
            <a:normAutofit fontScale="62500" lnSpcReduction="20000"/>
          </a:bodyPr>
          <a:lstStyle/>
          <a:p>
            <a:pPr lvl="0">
              <a:buFont typeface="Wingdings" pitchFamily="2" charset="2"/>
              <a:buChar char="Ø"/>
            </a:pPr>
            <a:r>
              <a:rPr lang="en-US" b="1" dirty="0" smtClean="0"/>
              <a:t>Lack of planning:</a:t>
            </a:r>
            <a:r>
              <a:rPr lang="en-US" dirty="0" smtClean="0"/>
              <a:t> research shows less than half of small business owners had formal plans prior to going in to business. </a:t>
            </a:r>
            <a:r>
              <a:rPr lang="en-US" dirty="0" smtClean="0">
                <a:solidFill>
                  <a:srgbClr val="FF0000"/>
                </a:solidFill>
              </a:rPr>
              <a:t>Plans are guide lines for action</a:t>
            </a:r>
            <a:r>
              <a:rPr lang="en-US" dirty="0" smtClean="0"/>
              <a:t>.</a:t>
            </a:r>
          </a:p>
          <a:p>
            <a:pPr lvl="0"/>
            <a:r>
              <a:rPr lang="en-US" dirty="0" smtClean="0">
                <a:solidFill>
                  <a:srgbClr val="FF0000"/>
                </a:solidFill>
              </a:rPr>
              <a:t>Incompetence</a:t>
            </a:r>
            <a:r>
              <a:rPr lang="en-US" dirty="0" smtClean="0"/>
              <a:t> – the owners simply do not know how to run the enterprise</a:t>
            </a:r>
          </a:p>
          <a:p>
            <a:pPr lvl="0"/>
            <a:r>
              <a:rPr lang="en-US" dirty="0" smtClean="0">
                <a:solidFill>
                  <a:srgbClr val="FF0000"/>
                </a:solidFill>
              </a:rPr>
              <a:t>Unbalanced experience </a:t>
            </a:r>
            <a:r>
              <a:rPr lang="en-US" dirty="0" smtClean="0"/>
              <a:t>– do not have rounded experience in the major activities of business production</a:t>
            </a:r>
          </a:p>
          <a:p>
            <a:pPr lvl="0"/>
            <a:r>
              <a:rPr lang="en-US" dirty="0" smtClean="0">
                <a:solidFill>
                  <a:srgbClr val="FF0000"/>
                </a:solidFill>
              </a:rPr>
              <a:t>Lack of managerial experience </a:t>
            </a:r>
            <a:r>
              <a:rPr lang="en-US" dirty="0" smtClean="0"/>
              <a:t>– do not know how to manage production.</a:t>
            </a:r>
          </a:p>
          <a:p>
            <a:pPr lvl="0"/>
            <a:r>
              <a:rPr lang="en-US" dirty="0" smtClean="0">
                <a:solidFill>
                  <a:srgbClr val="FF0000"/>
                </a:solidFill>
              </a:rPr>
              <a:t>Lack of experience in the line </a:t>
            </a:r>
            <a:r>
              <a:rPr lang="en-US" dirty="0" smtClean="0"/>
              <a:t>– the owner has entered a business field in which he / she has very little knowledge.</a:t>
            </a:r>
          </a:p>
          <a:p>
            <a:pPr lvl="0"/>
            <a:r>
              <a:rPr lang="en-US" dirty="0" smtClean="0">
                <a:solidFill>
                  <a:srgbClr val="FF0000"/>
                </a:solidFill>
              </a:rPr>
              <a:t>Neglect</a:t>
            </a:r>
            <a:r>
              <a:rPr lang="en-US" dirty="0" smtClean="0"/>
              <a:t> – the owner does not pay sufficient attention to the enterprise.</a:t>
            </a:r>
          </a:p>
          <a:p>
            <a:pPr lvl="0"/>
            <a:r>
              <a:rPr lang="en-US" dirty="0" smtClean="0">
                <a:solidFill>
                  <a:srgbClr val="FF0000"/>
                </a:solidFill>
              </a:rPr>
              <a:t>Fraud</a:t>
            </a:r>
            <a:r>
              <a:rPr lang="en-US" dirty="0" smtClean="0"/>
              <a:t> – involves intentional misrepresentations or deception (purchasing materials / goods for him / herself with the company’s money)</a:t>
            </a:r>
          </a:p>
          <a:p>
            <a:pPr lvl="0"/>
            <a:r>
              <a:rPr lang="en-US" dirty="0" smtClean="0">
                <a:solidFill>
                  <a:srgbClr val="FF0000"/>
                </a:solidFill>
              </a:rPr>
              <a:t>Disaster</a:t>
            </a:r>
            <a:r>
              <a:rPr lang="en-US" dirty="0" smtClean="0"/>
              <a:t> – refers to some unforeseen happening or ‘act of GOD’ (e.g. robberies &amp; extended strikes)</a:t>
            </a:r>
          </a:p>
          <a:p>
            <a:pPr>
              <a:buNone/>
            </a:pPr>
            <a:r>
              <a:rPr lang="en-US" b="1" dirty="0" smtClean="0"/>
              <a:t>   specific managerial causes of small business failure</a:t>
            </a:r>
            <a:r>
              <a:rPr lang="en-US" dirty="0" smtClean="0"/>
              <a:t>:</a:t>
            </a:r>
          </a:p>
          <a:p>
            <a:pPr lvl="0"/>
            <a:r>
              <a:rPr lang="en-US" dirty="0" smtClean="0">
                <a:solidFill>
                  <a:srgbClr val="FF0000"/>
                </a:solidFill>
              </a:rPr>
              <a:t>Inadequate records</a:t>
            </a:r>
            <a:r>
              <a:rPr lang="en-US" dirty="0" smtClean="0"/>
              <a:t>: unable to establish an adequate record keeping system.</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096000"/>
          </a:xfrm>
        </p:spPr>
        <p:txBody>
          <a:bodyPr>
            <a:normAutofit fontScale="70000" lnSpcReduction="20000"/>
          </a:bodyPr>
          <a:lstStyle/>
          <a:p>
            <a:pPr lvl="0"/>
            <a:r>
              <a:rPr lang="en-US" dirty="0" smtClean="0">
                <a:solidFill>
                  <a:srgbClr val="FF0000"/>
                </a:solidFill>
              </a:rPr>
              <a:t>Expansion beyond resources</a:t>
            </a:r>
          </a:p>
          <a:p>
            <a:pPr lvl="0"/>
            <a:r>
              <a:rPr lang="en-US" dirty="0" smtClean="0">
                <a:solidFill>
                  <a:srgbClr val="FF0000"/>
                </a:solidFill>
              </a:rPr>
              <a:t>Lack of information about customer</a:t>
            </a:r>
          </a:p>
          <a:p>
            <a:pPr lvl="0"/>
            <a:r>
              <a:rPr lang="en-US" dirty="0" smtClean="0">
                <a:solidFill>
                  <a:srgbClr val="FF0000"/>
                </a:solidFill>
              </a:rPr>
              <a:t>Failure to diversify market</a:t>
            </a:r>
          </a:p>
          <a:p>
            <a:pPr lvl="0"/>
            <a:r>
              <a:rPr lang="en-US" dirty="0" smtClean="0">
                <a:solidFill>
                  <a:srgbClr val="FF0000"/>
                </a:solidFill>
              </a:rPr>
              <a:t>Lack of marketing research</a:t>
            </a:r>
          </a:p>
          <a:p>
            <a:pPr lvl="0"/>
            <a:r>
              <a:rPr lang="en-US" dirty="0" smtClean="0">
                <a:solidFill>
                  <a:srgbClr val="FF0000"/>
                </a:solidFill>
              </a:rPr>
              <a:t>Nepotism-favoritism toward family members</a:t>
            </a:r>
          </a:p>
          <a:p>
            <a:pPr lvl="0"/>
            <a:r>
              <a:rPr lang="en-US" dirty="0" smtClean="0">
                <a:solidFill>
                  <a:srgbClr val="FF0000"/>
                </a:solidFill>
              </a:rPr>
              <a:t>One person management</a:t>
            </a:r>
          </a:p>
          <a:p>
            <a:pPr lvl="0"/>
            <a:r>
              <a:rPr lang="en-US" dirty="0" smtClean="0">
                <a:solidFill>
                  <a:srgbClr val="FF0000"/>
                </a:solidFill>
              </a:rPr>
              <a:t>Lack of technical competence</a:t>
            </a:r>
          </a:p>
          <a:p>
            <a:pPr lvl="0"/>
            <a:r>
              <a:rPr lang="en-US" dirty="0" smtClean="0">
                <a:solidFill>
                  <a:srgbClr val="FF0000"/>
                </a:solidFill>
              </a:rPr>
              <a:t>Absentee management</a:t>
            </a:r>
            <a:r>
              <a:rPr lang="en-US" dirty="0" smtClean="0"/>
              <a:t>: the owner stayed away for long period </a:t>
            </a:r>
          </a:p>
          <a:p>
            <a:pPr lvl="0">
              <a:buNone/>
            </a:pPr>
            <a:r>
              <a:rPr lang="en-US" b="1" dirty="0" smtClean="0"/>
              <a:t>2.5. Problems in Ethiopia small business</a:t>
            </a:r>
            <a:endParaRPr lang="en-US" dirty="0" smtClean="0"/>
          </a:p>
          <a:p>
            <a:pPr algn="just">
              <a:buFont typeface="Wingdings" pitchFamily="2" charset="2"/>
              <a:buChar char="Ø"/>
            </a:pPr>
            <a:r>
              <a:rPr lang="en-US" dirty="0" smtClean="0"/>
              <a:t>Small businesses often face a variety of problems related to their size. They have been facing some pressing problems. According to the survey results of </a:t>
            </a:r>
            <a:r>
              <a:rPr lang="en-US" dirty="0" err="1" smtClean="0"/>
              <a:t>Abebe</a:t>
            </a:r>
            <a:r>
              <a:rPr lang="en-US" dirty="0" smtClean="0"/>
              <a:t> et.al, (2009), MSEs in Ethiopia shows a depressing picture, which is characterized by: </a:t>
            </a:r>
            <a:r>
              <a:rPr lang="en-US" dirty="0" smtClean="0">
                <a:solidFill>
                  <a:srgbClr val="FF0000"/>
                </a:solidFill>
              </a:rPr>
              <a:t>Simple marketing chains </a:t>
            </a:r>
            <a:r>
              <a:rPr lang="en-US" dirty="0" smtClean="0"/>
              <a:t>typically involving only two or three players; </a:t>
            </a:r>
            <a:r>
              <a:rPr lang="en-US" dirty="0" smtClean="0">
                <a:solidFill>
                  <a:srgbClr val="FF0000"/>
                </a:solidFill>
              </a:rPr>
              <a:t>inadequate market information</a:t>
            </a:r>
            <a:r>
              <a:rPr lang="en-US" dirty="0" smtClean="0"/>
              <a:t>; </a:t>
            </a:r>
            <a:r>
              <a:rPr lang="en-US" dirty="0" smtClean="0">
                <a:solidFill>
                  <a:srgbClr val="FF0000"/>
                </a:solidFill>
              </a:rPr>
              <a:t>crude ranges of products with limited value addition</a:t>
            </a:r>
            <a:r>
              <a:rPr lang="en-US" dirty="0" smtClean="0"/>
              <a:t>; </a:t>
            </a:r>
            <a:r>
              <a:rPr lang="en-US" dirty="0" smtClean="0">
                <a:solidFill>
                  <a:srgbClr val="FF0000"/>
                </a:solidFill>
              </a:rPr>
              <a:t>limited investment</a:t>
            </a:r>
            <a:r>
              <a:rPr lang="en-US" dirty="0" smtClean="0"/>
              <a:t>; </a:t>
            </a:r>
            <a:r>
              <a:rPr lang="en-US" dirty="0" smtClean="0">
                <a:solidFill>
                  <a:srgbClr val="FF0000"/>
                </a:solidFill>
              </a:rPr>
              <a:t>lack of access to credit and training</a:t>
            </a:r>
            <a:r>
              <a:rPr lang="en-US" dirty="0" smtClean="0"/>
              <a:t>; </a:t>
            </a:r>
            <a:r>
              <a:rPr lang="en-US" dirty="0" smtClean="0">
                <a:solidFill>
                  <a:srgbClr val="FF0000"/>
                </a:solidFill>
              </a:rPr>
              <a:t>little or no business planning</a:t>
            </a:r>
            <a:r>
              <a:rPr lang="en-US" dirty="0" smtClean="0"/>
              <a:t>; limited knowledge of the resource base and </a:t>
            </a:r>
            <a:r>
              <a:rPr lang="en-US" dirty="0" smtClean="0">
                <a:solidFill>
                  <a:srgbClr val="FF0000"/>
                </a:solidFill>
              </a:rPr>
              <a:t>inadequate working spaces</a:t>
            </a:r>
            <a:r>
              <a:rPr lang="en-US" dirty="0" smtClean="0"/>
              <a:t> and sometimes mobile working arrangements. But the worst is poor work culture at while at home country.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096000"/>
          </a:xfrm>
        </p:spPr>
        <p:txBody>
          <a:bodyPr/>
          <a:lstStyle/>
          <a:p>
            <a:pPr>
              <a:buNone/>
            </a:pPr>
            <a:r>
              <a:rPr lang="en-US" b="1" dirty="0" smtClean="0"/>
              <a:t>2.6. Setting Small </a:t>
            </a:r>
            <a:r>
              <a:rPr lang="en-US" b="1" smtClean="0"/>
              <a:t>Business </a:t>
            </a:r>
            <a:endParaRPr lang="en-US" dirty="0" smtClean="0"/>
          </a:p>
          <a:p>
            <a:pPr>
              <a:buNone/>
            </a:pPr>
            <a:r>
              <a:rPr lang="en-US" b="1" dirty="0" smtClean="0"/>
              <a:t>2.6.1. What is Basic Business Idea?</a:t>
            </a:r>
            <a:endParaRPr lang="en-US" dirty="0" smtClean="0"/>
          </a:p>
          <a:p>
            <a:pPr>
              <a:buFont typeface="Wingdings" pitchFamily="2" charset="2"/>
              <a:buChar char="Ø"/>
            </a:pPr>
            <a:r>
              <a:rPr lang="en-US" dirty="0" smtClean="0"/>
              <a:t>It is logical to think of a goal for the unit in long run rather than to look for the immediate tomorrow. This </a:t>
            </a:r>
            <a:r>
              <a:rPr lang="en-US" dirty="0" smtClean="0">
                <a:solidFill>
                  <a:srgbClr val="FF0000"/>
                </a:solidFill>
              </a:rPr>
              <a:t>long-term thinking </a:t>
            </a:r>
            <a:r>
              <a:rPr lang="en-US" dirty="0" smtClean="0"/>
              <a:t>is called </a:t>
            </a:r>
            <a:r>
              <a:rPr lang="en-US" b="1" i="1" dirty="0" smtClean="0"/>
              <a:t>basic business idea. </a:t>
            </a:r>
            <a:r>
              <a:rPr lang="en-US" dirty="0" smtClean="0"/>
              <a:t>The basic business idea and the product through hierarchy can be represented as follows</a:t>
            </a:r>
            <a:r>
              <a:rPr lang="en-US" sz="2000" dirty="0" smtClean="0"/>
              <a:t>:                                  basic business idea</a:t>
            </a:r>
          </a:p>
          <a:p>
            <a:pPr>
              <a:buNone/>
            </a:pPr>
            <a:r>
              <a:rPr lang="en-US" sz="2000" dirty="0" smtClean="0"/>
              <a:t>                                                                   product line </a:t>
            </a:r>
          </a:p>
          <a:p>
            <a:pPr>
              <a:buNone/>
            </a:pPr>
            <a:r>
              <a:rPr lang="en-US" sz="2000" dirty="0" smtClean="0"/>
              <a:t>                                                                   product range </a:t>
            </a:r>
          </a:p>
          <a:p>
            <a:pPr>
              <a:buNone/>
            </a:pPr>
            <a:r>
              <a:rPr lang="en-US" sz="2000" dirty="0" smtClean="0"/>
              <a:t>                                                                         product                                                                                                                        </a:t>
            </a:r>
          </a:p>
          <a:p>
            <a:pPr>
              <a:buNone/>
            </a:pPr>
            <a:r>
              <a:rPr lang="en-US" sz="2000" dirty="0" smtClean="0"/>
              <a:t>  </a:t>
            </a:r>
          </a:p>
          <a:p>
            <a:pPr>
              <a:buNone/>
            </a:pPr>
            <a:endParaRPr lang="en-US" dirty="0"/>
          </a:p>
        </p:txBody>
      </p:sp>
      <p:grpSp>
        <p:nvGrpSpPr>
          <p:cNvPr id="16" name="Group 15"/>
          <p:cNvGrpSpPr/>
          <p:nvPr/>
        </p:nvGrpSpPr>
        <p:grpSpPr>
          <a:xfrm>
            <a:off x="3429000" y="4191000"/>
            <a:ext cx="3124200" cy="2362200"/>
            <a:chOff x="3276600" y="4419600"/>
            <a:chExt cx="3124200" cy="2135188"/>
          </a:xfrm>
        </p:grpSpPr>
        <p:cxnSp>
          <p:nvCxnSpPr>
            <p:cNvPr id="6" name="Straight Connector 5"/>
            <p:cNvCxnSpPr/>
            <p:nvPr/>
          </p:nvCxnSpPr>
          <p:spPr>
            <a:xfrm rot="16200000" flipH="1">
              <a:off x="2819400" y="4876800"/>
              <a:ext cx="21336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724400" y="4876800"/>
              <a:ext cx="21336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95800" y="65532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76600" y="4419600"/>
              <a:ext cx="3124200" cy="158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9" name="Straight Connector 18"/>
          <p:cNvCxnSpPr/>
          <p:nvPr/>
        </p:nvCxnSpPr>
        <p:spPr>
          <a:xfrm>
            <a:off x="3657600" y="4572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86200" y="4953000"/>
            <a:ext cx="2286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114800" y="5410200"/>
            <a:ext cx="1752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a:xfrm>
            <a:off x="228600" y="228600"/>
            <a:ext cx="8686800" cy="5897563"/>
          </a:xfrm>
        </p:spPr>
        <p:txBody>
          <a:bodyPr>
            <a:normAutofit fontScale="70000" lnSpcReduction="20000"/>
          </a:bodyPr>
          <a:lstStyle/>
          <a:p>
            <a:pPr>
              <a:buFont typeface="Wingdings" pitchFamily="2" charset="2"/>
              <a:buChar char="Ø"/>
            </a:pPr>
            <a:r>
              <a:rPr lang="en-US" dirty="0" smtClean="0"/>
              <a:t>The </a:t>
            </a:r>
            <a:r>
              <a:rPr lang="en-US" b="1" i="1" dirty="0" smtClean="0"/>
              <a:t>basic business idea</a:t>
            </a:r>
            <a:r>
              <a:rPr lang="en-US" dirty="0" smtClean="0"/>
              <a:t>, which is at the top of the hierarchy, is to </a:t>
            </a:r>
            <a:r>
              <a:rPr lang="en-US" dirty="0" smtClean="0">
                <a:solidFill>
                  <a:srgbClr val="FF0000"/>
                </a:solidFill>
              </a:rPr>
              <a:t>meet the broadest needs of the customers</a:t>
            </a:r>
            <a:r>
              <a:rPr lang="en-US" dirty="0" smtClean="0"/>
              <a:t>, and has </a:t>
            </a:r>
            <a:r>
              <a:rPr lang="en-US" dirty="0" smtClean="0">
                <a:solidFill>
                  <a:srgbClr val="FF0000"/>
                </a:solidFill>
              </a:rPr>
              <a:t>the long life perhaps from 5-50 years</a:t>
            </a:r>
            <a:r>
              <a:rPr lang="en-US" dirty="0" smtClean="0"/>
              <a:t>. Thus, the basic business idea facilitates choice of product under an overall plan. </a:t>
            </a:r>
          </a:p>
          <a:p>
            <a:r>
              <a:rPr lang="en-US" dirty="0" smtClean="0"/>
              <a:t>For example an entrepreneur may think of being in the </a:t>
            </a:r>
            <a:r>
              <a:rPr lang="en-US" dirty="0" smtClean="0">
                <a:solidFill>
                  <a:srgbClr val="FF0000"/>
                </a:solidFill>
              </a:rPr>
              <a:t>entertainment firm</a:t>
            </a:r>
            <a:r>
              <a:rPr lang="en-US" dirty="0" smtClean="0"/>
              <a:t>, </a:t>
            </a:r>
            <a:r>
              <a:rPr lang="en-US" dirty="0" smtClean="0">
                <a:solidFill>
                  <a:srgbClr val="FF0000"/>
                </a:solidFill>
              </a:rPr>
              <a:t>in automobiles</a:t>
            </a:r>
            <a:r>
              <a:rPr lang="en-US" dirty="0" smtClean="0"/>
              <a:t>, </a:t>
            </a:r>
            <a:r>
              <a:rPr lang="en-US" dirty="0" smtClean="0">
                <a:solidFill>
                  <a:srgbClr val="FF0000"/>
                </a:solidFill>
              </a:rPr>
              <a:t>in medicines, in services</a:t>
            </a:r>
            <a:r>
              <a:rPr lang="en-US" dirty="0" smtClean="0"/>
              <a:t>, soft drink in industries </a:t>
            </a:r>
          </a:p>
          <a:p>
            <a:pPr>
              <a:buFont typeface="Wingdings" pitchFamily="2" charset="2"/>
              <a:buChar char="Ø"/>
            </a:pPr>
            <a:r>
              <a:rPr lang="en-US" dirty="0" smtClean="0"/>
              <a:t>The </a:t>
            </a:r>
            <a:r>
              <a:rPr lang="en-US" b="1" i="1" dirty="0" smtClean="0"/>
              <a:t>product line</a:t>
            </a:r>
            <a:r>
              <a:rPr lang="en-US" dirty="0" smtClean="0"/>
              <a:t> is relatively narrow and has a </a:t>
            </a:r>
            <a:r>
              <a:rPr lang="en-US" dirty="0" smtClean="0">
                <a:solidFill>
                  <a:srgbClr val="FF0000"/>
                </a:solidFill>
              </a:rPr>
              <a:t>shorter life</a:t>
            </a:r>
            <a:r>
              <a:rPr lang="en-US" dirty="0" smtClean="0"/>
              <a:t>. The product line consists of </a:t>
            </a:r>
            <a:r>
              <a:rPr lang="en-US" dirty="0" smtClean="0">
                <a:solidFill>
                  <a:srgbClr val="FF0000"/>
                </a:solidFill>
              </a:rPr>
              <a:t>different families of product</a:t>
            </a:r>
            <a:r>
              <a:rPr lang="en-US" dirty="0" smtClean="0"/>
              <a:t>.  </a:t>
            </a:r>
          </a:p>
          <a:p>
            <a:pPr>
              <a:buFont typeface="Wingdings" pitchFamily="2" charset="2"/>
              <a:buChar char="Ø"/>
            </a:pPr>
            <a:r>
              <a:rPr lang="en-US" dirty="0" smtClean="0"/>
              <a:t>A unit with a basic business idea for example </a:t>
            </a:r>
            <a:r>
              <a:rPr lang="en-US" dirty="0" smtClean="0">
                <a:solidFill>
                  <a:srgbClr val="FF0000"/>
                </a:solidFill>
              </a:rPr>
              <a:t>packaging</a:t>
            </a:r>
            <a:r>
              <a:rPr lang="en-US" dirty="0" smtClean="0"/>
              <a:t> can be metal packages, aluminum packages, paper or wood packages. </a:t>
            </a:r>
          </a:p>
          <a:p>
            <a:pPr algn="just">
              <a:buFont typeface="Wingdings" pitchFamily="2" charset="2"/>
              <a:buChar char="Ø"/>
            </a:pPr>
            <a:r>
              <a:rPr lang="en-US" dirty="0" smtClean="0"/>
              <a:t>The </a:t>
            </a:r>
            <a:r>
              <a:rPr lang="en-US" b="1" i="1" dirty="0" smtClean="0"/>
              <a:t>product range</a:t>
            </a:r>
            <a:r>
              <a:rPr lang="en-US" dirty="0" smtClean="0"/>
              <a:t> includes </a:t>
            </a:r>
            <a:r>
              <a:rPr lang="en-US" dirty="0" smtClean="0">
                <a:solidFill>
                  <a:srgbClr val="FF0000"/>
                </a:solidFill>
              </a:rPr>
              <a:t>different size of the product </a:t>
            </a:r>
            <a:r>
              <a:rPr lang="en-US" dirty="0" smtClean="0"/>
              <a:t>with in the product line in the examples given above different size of glass bottles can be manufactured for varied applications. </a:t>
            </a:r>
          </a:p>
          <a:p>
            <a:pPr algn="just">
              <a:buFont typeface="Wingdings" pitchFamily="2" charset="2"/>
              <a:buChar char="Ø"/>
            </a:pPr>
            <a:r>
              <a:rPr lang="en-US" dirty="0" smtClean="0"/>
              <a:t>The </a:t>
            </a:r>
            <a:r>
              <a:rPr lang="en-US" b="1" i="1" dirty="0" smtClean="0"/>
              <a:t>product</a:t>
            </a:r>
            <a:r>
              <a:rPr lang="en-US" dirty="0" smtClean="0"/>
              <a:t> is one item of the product range having different specifications like size, material used and weight, etc.</a:t>
            </a:r>
          </a:p>
          <a:p>
            <a:pPr>
              <a:buNone/>
            </a:pPr>
            <a:r>
              <a:rPr lang="en-US" dirty="0" smtClean="0"/>
              <a:t>      Coca cola product line –coca-cola, Sprite, </a:t>
            </a:r>
            <a:r>
              <a:rPr lang="en-US" dirty="0" err="1" smtClean="0"/>
              <a:t>Fanta</a:t>
            </a:r>
            <a:r>
              <a:rPr lang="en-US" dirty="0" smtClean="0"/>
              <a:t> in specific size and or weight</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668963"/>
          </a:xfrm>
        </p:spPr>
        <p:txBody>
          <a:bodyPr>
            <a:normAutofit fontScale="92500" lnSpcReduction="10000"/>
          </a:bodyPr>
          <a:lstStyle/>
          <a:p>
            <a:pPr algn="just">
              <a:buFont typeface="Wingdings" pitchFamily="2" charset="2"/>
              <a:buChar char="ü"/>
            </a:pPr>
            <a:r>
              <a:rPr lang="en-US" dirty="0" smtClean="0"/>
              <a:t>The basic business idea, which facilitates a choice of the product at different stages of the product, allows for diversification and expansion. But the basic idea is not always the same. In a dynamic business scheme, one has to carefully watch is</a:t>
            </a:r>
          </a:p>
          <a:p>
            <a:pPr lvl="0"/>
            <a:r>
              <a:rPr lang="en-US" dirty="0" smtClean="0"/>
              <a:t>Its </a:t>
            </a:r>
            <a:r>
              <a:rPr lang="en-US" dirty="0" smtClean="0">
                <a:solidFill>
                  <a:srgbClr val="FF0000"/>
                </a:solidFill>
              </a:rPr>
              <a:t>ability to generate quick returns</a:t>
            </a:r>
          </a:p>
          <a:p>
            <a:pPr lvl="0"/>
            <a:r>
              <a:rPr lang="en-US" dirty="0" smtClean="0"/>
              <a:t>Its ability to </a:t>
            </a:r>
            <a:r>
              <a:rPr lang="en-US" dirty="0" smtClean="0">
                <a:solidFill>
                  <a:srgbClr val="FF0000"/>
                </a:solidFill>
              </a:rPr>
              <a:t>permit quick changes in the products</a:t>
            </a:r>
          </a:p>
          <a:p>
            <a:r>
              <a:rPr lang="en-US" dirty="0" smtClean="0"/>
              <a:t> identification of </a:t>
            </a:r>
            <a:r>
              <a:rPr lang="en-US" dirty="0" smtClean="0">
                <a:solidFill>
                  <a:srgbClr val="FF0000"/>
                </a:solidFill>
              </a:rPr>
              <a:t>business opportunities </a:t>
            </a:r>
          </a:p>
          <a:p>
            <a:r>
              <a:rPr lang="en-US" dirty="0" smtClean="0"/>
              <a:t>consistently watch the opportunities to spot where the entrepreneur has to be sensitive to the market changes, watch demand and supply, study consumer behavior, and grasp the business idea.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b="1" dirty="0" smtClean="0"/>
              <a:t/>
            </a:r>
            <a:br>
              <a:rPr lang="en-US" sz="2800" b="1" dirty="0" smtClean="0"/>
            </a:br>
            <a:r>
              <a:rPr lang="en-US" sz="2800" b="1" dirty="0" smtClean="0"/>
              <a:t>2.6.2. Sources of New Ideas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228600" y="685800"/>
            <a:ext cx="8915400" cy="6172200"/>
          </a:xfrm>
        </p:spPr>
        <p:txBody>
          <a:bodyPr>
            <a:normAutofit fontScale="62500" lnSpcReduction="20000"/>
          </a:bodyPr>
          <a:lstStyle/>
          <a:p>
            <a:pPr>
              <a:buNone/>
            </a:pPr>
            <a:r>
              <a:rPr lang="en-US" dirty="0" smtClean="0"/>
              <a:t>Some of the more frequently used sources of ideas for new entrepreneurs include:</a:t>
            </a:r>
          </a:p>
          <a:p>
            <a:pPr lvl="0" algn="just"/>
            <a:r>
              <a:rPr lang="en-US" b="1" dirty="0" smtClean="0">
                <a:solidFill>
                  <a:srgbClr val="FF0000"/>
                </a:solidFill>
              </a:rPr>
              <a:t>Consumers</a:t>
            </a:r>
            <a:r>
              <a:rPr lang="en-US" b="1" dirty="0" smtClean="0"/>
              <a:t>:</a:t>
            </a:r>
            <a:r>
              <a:rPr lang="en-US" dirty="0" smtClean="0"/>
              <a:t> Potential entrepreneurs should pay close attention to the final focal point of the idea for anew product or service the potential consumer. </a:t>
            </a:r>
          </a:p>
          <a:p>
            <a:pPr lvl="0" algn="just"/>
            <a:r>
              <a:rPr lang="en-US" b="1" dirty="0" smtClean="0">
                <a:solidFill>
                  <a:srgbClr val="FF0000"/>
                </a:solidFill>
              </a:rPr>
              <a:t>Existing Companies:</a:t>
            </a:r>
            <a:r>
              <a:rPr lang="en-US" dirty="0" smtClean="0">
                <a:solidFill>
                  <a:srgbClr val="FF0000"/>
                </a:solidFill>
              </a:rPr>
              <a:t> </a:t>
            </a:r>
            <a:r>
              <a:rPr lang="en-US" dirty="0" smtClean="0"/>
              <a:t>Potential entrepreneurs and </a:t>
            </a:r>
            <a:r>
              <a:rPr lang="en-US" dirty="0" err="1" smtClean="0"/>
              <a:t>intrapreneurs</a:t>
            </a:r>
            <a:r>
              <a:rPr lang="en-US" dirty="0" smtClean="0"/>
              <a:t> should also establish a formal method for monitoring and evaluating competitive products and services on the market.. </a:t>
            </a:r>
          </a:p>
          <a:p>
            <a:pPr lvl="0" algn="just"/>
            <a:r>
              <a:rPr lang="en-US" b="1" dirty="0" smtClean="0">
                <a:solidFill>
                  <a:srgbClr val="FF0000"/>
                </a:solidFill>
              </a:rPr>
              <a:t>Distribution Channels</a:t>
            </a:r>
            <a:r>
              <a:rPr lang="en-US" b="1" dirty="0" smtClean="0"/>
              <a:t>:</a:t>
            </a:r>
            <a:r>
              <a:rPr lang="en-US" dirty="0" smtClean="0"/>
              <a:t> Members of the distribution channels are also excellent sources for new ideas because of their familiarity with the needs of the market. </a:t>
            </a:r>
          </a:p>
          <a:p>
            <a:pPr lvl="0" algn="just"/>
            <a:r>
              <a:rPr lang="en-US" b="1" dirty="0" smtClean="0">
                <a:solidFill>
                  <a:srgbClr val="FF0000"/>
                </a:solidFill>
              </a:rPr>
              <a:t>Federal Government</a:t>
            </a:r>
            <a:r>
              <a:rPr lang="en-US" b="1" dirty="0" smtClean="0"/>
              <a:t>: </a:t>
            </a:r>
            <a:r>
              <a:rPr lang="en-US" dirty="0" smtClean="0"/>
              <a:t>The federal government can be a source of new product ideas in two ways. First, the files of the </a:t>
            </a:r>
            <a:r>
              <a:rPr lang="en-US" dirty="0" smtClean="0">
                <a:solidFill>
                  <a:srgbClr val="FF0000"/>
                </a:solidFill>
              </a:rPr>
              <a:t>Patent Office contain numerous new </a:t>
            </a:r>
            <a:r>
              <a:rPr lang="en-US" dirty="0" smtClean="0"/>
              <a:t>product possibilities. Second, </a:t>
            </a:r>
            <a:r>
              <a:rPr lang="en-US" dirty="0" smtClean="0">
                <a:solidFill>
                  <a:srgbClr val="FF0000"/>
                </a:solidFill>
              </a:rPr>
              <a:t>new product ideas can come in response to government regulations. </a:t>
            </a:r>
          </a:p>
          <a:p>
            <a:pPr algn="just"/>
            <a:r>
              <a:rPr lang="en-US" b="1" dirty="0" smtClean="0">
                <a:solidFill>
                  <a:srgbClr val="FF0000"/>
                </a:solidFill>
              </a:rPr>
              <a:t>Research and Development</a:t>
            </a:r>
            <a:r>
              <a:rPr lang="en-US" b="1" dirty="0" smtClean="0"/>
              <a:t>: </a:t>
            </a:r>
            <a:r>
              <a:rPr lang="en-US" sz="4400" dirty="0" smtClean="0"/>
              <a:t>The largest source of new ideas is the entrepreneur’s own “research and development,” efforts that may endeavor connected with one’s current employment or an informal lab in the basement or garage</a:t>
            </a:r>
            <a:r>
              <a:rPr lang="en-US" dirty="0" smtClean="0"/>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5973763"/>
          </a:xfrm>
        </p:spPr>
        <p:txBody>
          <a:bodyPr>
            <a:normAutofit fontScale="55000" lnSpcReduction="20000"/>
          </a:bodyPr>
          <a:lstStyle/>
          <a:p>
            <a:pPr>
              <a:buNone/>
            </a:pPr>
            <a:r>
              <a:rPr lang="en-US" sz="4200" b="1" dirty="0" smtClean="0"/>
              <a:t>2.6.3. What Project an Entrepreneur Should Have?</a:t>
            </a:r>
            <a:endParaRPr lang="en-US" sz="4200" dirty="0" smtClean="0"/>
          </a:p>
          <a:p>
            <a:pPr algn="just">
              <a:buFont typeface="Wingdings" pitchFamily="2" charset="2"/>
              <a:buChar char="Ø"/>
            </a:pPr>
            <a:r>
              <a:rPr lang="en-US" sz="4200" dirty="0" smtClean="0"/>
              <a:t>A project can be defined as a scientifically evolved work plan to achieve a specific objective within a specified period of time. The objective may be to create, expand and/or develop certain facilities in order to increase the production of goods and/or services in the community. </a:t>
            </a:r>
          </a:p>
          <a:p>
            <a:pPr>
              <a:buNone/>
            </a:pPr>
            <a:r>
              <a:rPr lang="en-US" sz="4200" b="1" dirty="0" smtClean="0"/>
              <a:t>Project can be of </a:t>
            </a:r>
            <a:endParaRPr lang="en-US" sz="4200" dirty="0" smtClean="0"/>
          </a:p>
          <a:p>
            <a:pPr lvl="0">
              <a:buNone/>
            </a:pPr>
            <a:r>
              <a:rPr lang="en-US" sz="4200" dirty="0" smtClean="0"/>
              <a:t>                  A. Profit oriented projects</a:t>
            </a:r>
          </a:p>
          <a:p>
            <a:pPr lvl="0">
              <a:buNone/>
            </a:pPr>
            <a:r>
              <a:rPr lang="en-US" sz="4200" dirty="0" smtClean="0"/>
              <a:t>1. New projects</a:t>
            </a:r>
          </a:p>
          <a:p>
            <a:pPr lvl="0">
              <a:buNone/>
            </a:pPr>
            <a:r>
              <a:rPr lang="en-US" sz="4200" dirty="0" smtClean="0"/>
              <a:t>2. Expansion projects</a:t>
            </a:r>
          </a:p>
          <a:p>
            <a:pPr lvl="0">
              <a:buNone/>
            </a:pPr>
            <a:r>
              <a:rPr lang="en-US" sz="4200" dirty="0" smtClean="0"/>
              <a:t>3. Modernization projects</a:t>
            </a:r>
          </a:p>
          <a:p>
            <a:pPr lvl="0">
              <a:buNone/>
            </a:pPr>
            <a:r>
              <a:rPr lang="en-US" sz="4200" dirty="0" smtClean="0"/>
              <a:t>4. Diversification projects</a:t>
            </a:r>
          </a:p>
          <a:p>
            <a:pPr lvl="0">
              <a:buNone/>
            </a:pPr>
            <a:r>
              <a:rPr lang="en-US" sz="4200" dirty="0" smtClean="0"/>
              <a:t>                   B. Service oriented projects</a:t>
            </a:r>
          </a:p>
          <a:p>
            <a:pPr lvl="0">
              <a:buNone/>
            </a:pPr>
            <a:r>
              <a:rPr lang="en-US" sz="4200" dirty="0" smtClean="0"/>
              <a:t>1. Welfare projects</a:t>
            </a:r>
          </a:p>
          <a:p>
            <a:pPr lvl="0">
              <a:buNone/>
            </a:pPr>
            <a:r>
              <a:rPr lang="en-US" sz="4200" dirty="0" smtClean="0"/>
              <a:t>2. Service projects</a:t>
            </a:r>
          </a:p>
          <a:p>
            <a:pPr lvl="0">
              <a:buNone/>
            </a:pPr>
            <a:r>
              <a:rPr lang="en-US" sz="4200" dirty="0" smtClean="0"/>
              <a:t>3. Research and development projects</a:t>
            </a:r>
          </a:p>
          <a:p>
            <a:pPr lvl="0">
              <a:buNone/>
            </a:pPr>
            <a:r>
              <a:rPr lang="en-US" sz="4200" dirty="0" smtClean="0"/>
              <a:t>4. Educational projects</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85000" lnSpcReduction="20000"/>
          </a:bodyPr>
          <a:lstStyle/>
          <a:p>
            <a:pPr>
              <a:buNone/>
            </a:pPr>
            <a:r>
              <a:rPr lang="en-US" b="1" dirty="0" smtClean="0"/>
              <a:t>Project Identification </a:t>
            </a:r>
            <a:endParaRPr lang="en-US" dirty="0" smtClean="0"/>
          </a:p>
          <a:p>
            <a:pPr algn="just">
              <a:buFont typeface="Wingdings" pitchFamily="2" charset="2"/>
              <a:buChar char="Ø"/>
            </a:pPr>
            <a:r>
              <a:rPr lang="en-US" dirty="0" smtClean="0"/>
              <a:t>Project identification is concerned with the collection, compilation, and analysis of economic data for the eventual purpose of locating possible opportunities for investment and with the development of the characteristics of such opportunities. Three types of opportunities:</a:t>
            </a:r>
          </a:p>
          <a:p>
            <a:pPr lvl="0">
              <a:buNone/>
            </a:pPr>
            <a:r>
              <a:rPr lang="en-US" dirty="0" smtClean="0"/>
              <a:t>              A. Additive opportunities</a:t>
            </a:r>
          </a:p>
          <a:p>
            <a:pPr lvl="0">
              <a:buNone/>
            </a:pPr>
            <a:r>
              <a:rPr lang="en-US" dirty="0" smtClean="0"/>
              <a:t>              B. Complementary opportunities</a:t>
            </a:r>
          </a:p>
          <a:p>
            <a:pPr lvl="0">
              <a:buNone/>
            </a:pPr>
            <a:r>
              <a:rPr lang="en-US" dirty="0" smtClean="0"/>
              <a:t>              C. Breakthrough opportunities</a:t>
            </a:r>
          </a:p>
          <a:p>
            <a:pPr>
              <a:buFont typeface="Wingdings" pitchFamily="2" charset="2"/>
              <a:buChar char="Ø"/>
            </a:pPr>
            <a:r>
              <a:rPr lang="en-US" dirty="0" smtClean="0"/>
              <a:t>Project identification should consider:</a:t>
            </a:r>
          </a:p>
          <a:p>
            <a:pPr lvl="0"/>
            <a:r>
              <a:rPr lang="en-US" dirty="0" smtClean="0"/>
              <a:t>Identifying characteristics of the project (inputs, outputs, and social costs &amp; benefits)</a:t>
            </a:r>
          </a:p>
          <a:p>
            <a:pPr lvl="0"/>
            <a:r>
              <a:rPr lang="en-US" dirty="0" smtClean="0"/>
              <a:t>SWOT analysis</a:t>
            </a:r>
          </a:p>
          <a:p>
            <a:pPr lvl="0"/>
            <a:r>
              <a:rPr lang="en-US" dirty="0" smtClean="0"/>
              <a:t>Internal and external constraints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668963"/>
          </a:xfrm>
        </p:spPr>
        <p:txBody>
          <a:bodyPr>
            <a:normAutofit fontScale="77500" lnSpcReduction="20000"/>
          </a:bodyPr>
          <a:lstStyle/>
          <a:p>
            <a:pPr>
              <a:buNone/>
            </a:pPr>
            <a:r>
              <a:rPr lang="en-US" b="1" dirty="0" smtClean="0"/>
              <a:t>2.6.4. Methods of Generating Ideas </a:t>
            </a:r>
            <a:endParaRPr lang="en-US" dirty="0" smtClean="0"/>
          </a:p>
          <a:p>
            <a:pPr algn="just">
              <a:buFont typeface="Wingdings" pitchFamily="2" charset="2"/>
              <a:buChar char="Ø"/>
            </a:pPr>
            <a:r>
              <a:rPr lang="en-US" dirty="0" smtClean="0"/>
              <a:t>Even with a wide variety of sources available, coming up with an idea to serve as the basis for a new venture can still be a difficult problem. </a:t>
            </a:r>
            <a:r>
              <a:rPr lang="en-US" dirty="0" smtClean="0">
                <a:solidFill>
                  <a:srgbClr val="FF0000"/>
                </a:solidFill>
              </a:rPr>
              <a:t>The entrepreneur can use several methods to help generate and test new ideas</a:t>
            </a:r>
            <a:r>
              <a:rPr lang="en-US" dirty="0" smtClean="0"/>
              <a:t>, including focus groups, brain storming, and problem inventory analysis.  </a:t>
            </a:r>
          </a:p>
          <a:p>
            <a:pPr algn="just">
              <a:buFont typeface="Wingdings" pitchFamily="2" charset="2"/>
              <a:buChar char="Ø"/>
            </a:pPr>
            <a:r>
              <a:rPr lang="en-US" b="1" dirty="0" smtClean="0"/>
              <a:t>Focus Groups: is</a:t>
            </a:r>
            <a:r>
              <a:rPr lang="en-US" dirty="0" smtClean="0"/>
              <a:t> used for a variety of purposes. A moderator leads a group of people through an open, in-depth discussion rather than simply asking questions to solicit participant response. </a:t>
            </a:r>
          </a:p>
          <a:p>
            <a:pPr algn="just">
              <a:buFont typeface="Wingdings" pitchFamily="2" charset="2"/>
              <a:buChar char="Ø"/>
            </a:pPr>
            <a:r>
              <a:rPr lang="en-US" dirty="0" smtClean="0"/>
              <a:t>For a new product area, the moderator focuses the discussion of the group in either a directive or a nondirective manner.  </a:t>
            </a:r>
          </a:p>
          <a:p>
            <a:pPr algn="just">
              <a:buFont typeface="Wingdings" pitchFamily="2" charset="2"/>
              <a:buChar char="Ø"/>
            </a:pPr>
            <a:r>
              <a:rPr lang="en-US" dirty="0" smtClean="0"/>
              <a:t>In addition to generating new ideas, the focus group is an excellent </a:t>
            </a:r>
            <a:r>
              <a:rPr lang="en-US" dirty="0" smtClean="0">
                <a:solidFill>
                  <a:srgbClr val="FF0000"/>
                </a:solidFill>
              </a:rPr>
              <a:t>method for initially screening ideas and concepts</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5973763"/>
          </a:xfrm>
        </p:spPr>
        <p:txBody>
          <a:bodyPr>
            <a:normAutofit fontScale="70000" lnSpcReduction="20000"/>
          </a:bodyPr>
          <a:lstStyle/>
          <a:p>
            <a:pPr>
              <a:buNone/>
            </a:pPr>
            <a:r>
              <a:rPr lang="en-US" b="1" dirty="0" smtClean="0"/>
              <a:t>Micro and Small business enterprises</a:t>
            </a:r>
            <a:r>
              <a:rPr lang="en-US" dirty="0" smtClean="0"/>
              <a:t> </a:t>
            </a:r>
          </a:p>
          <a:p>
            <a:pPr>
              <a:buNone/>
            </a:pPr>
            <a:r>
              <a:rPr lang="en-US" dirty="0" smtClean="0"/>
              <a:t>It almost involves businesses with informal characteristics. Such enterprises usually include </a:t>
            </a:r>
          </a:p>
          <a:p>
            <a:pPr>
              <a:buFont typeface="Wingdings" pitchFamily="2" charset="2"/>
              <a:buChar char="Ø"/>
            </a:pPr>
            <a:r>
              <a:rPr lang="en-US" dirty="0" smtClean="0"/>
              <a:t>small service businesses, </a:t>
            </a:r>
          </a:p>
          <a:p>
            <a:pPr>
              <a:buFont typeface="Wingdings" pitchFamily="2" charset="2"/>
              <a:buChar char="Ø"/>
            </a:pPr>
            <a:r>
              <a:rPr lang="en-US" dirty="0" smtClean="0"/>
              <a:t>bakeries, </a:t>
            </a:r>
          </a:p>
          <a:p>
            <a:pPr>
              <a:buFont typeface="Wingdings" pitchFamily="2" charset="2"/>
              <a:buChar char="Ø"/>
            </a:pPr>
            <a:r>
              <a:rPr lang="en-US" dirty="0" smtClean="0"/>
              <a:t>metal working business, </a:t>
            </a:r>
          </a:p>
          <a:p>
            <a:pPr>
              <a:buFont typeface="Wingdings" pitchFamily="2" charset="2"/>
              <a:buChar char="Ø"/>
            </a:pPr>
            <a:r>
              <a:rPr lang="en-US" dirty="0" smtClean="0"/>
              <a:t>small furniture maker’s and repair  </a:t>
            </a:r>
          </a:p>
          <a:p>
            <a:pPr>
              <a:buFont typeface="Wingdings" pitchFamily="2" charset="2"/>
              <a:buChar char="Ø"/>
            </a:pPr>
            <a:r>
              <a:rPr lang="en-US" dirty="0" smtClean="0"/>
              <a:t>maintenance business, copying business, small scale food production business, etc… </a:t>
            </a:r>
          </a:p>
          <a:p>
            <a:pPr algn="just">
              <a:buFont typeface="Wingdings" pitchFamily="2" charset="2"/>
              <a:buChar char="Ø"/>
            </a:pPr>
            <a:r>
              <a:rPr lang="en-US" dirty="0" smtClean="0"/>
              <a:t>The lower limit in the microenterprise category is the one-person business. The upper limit is often fairly arbitrarily, drawn at business with a maximum of 10 employees and/or maximum capital of about US Dollar 50,000. </a:t>
            </a:r>
          </a:p>
          <a:p>
            <a:pPr algn="just">
              <a:buFont typeface="Wingdings" pitchFamily="2" charset="2"/>
              <a:buChar char="Ø"/>
            </a:pPr>
            <a:r>
              <a:rPr lang="en-US" dirty="0" smtClean="0"/>
              <a:t>This definition usually refers to the category set by most developed countries. Moreover, studies indicate that this group (micro-enterprise) provides most jobs in the industrial sector of many developing countries varying from 40 percent to 90 percent</a:t>
            </a:r>
            <a:r>
              <a:rPr lang="en-US" b="1" dirty="0" smtClean="0"/>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534400" cy="5745163"/>
          </a:xfrm>
        </p:spPr>
        <p:txBody>
          <a:bodyPr>
            <a:normAutofit fontScale="85000" lnSpcReduction="20000"/>
          </a:bodyPr>
          <a:lstStyle/>
          <a:p>
            <a:pPr lvl="0">
              <a:buFont typeface="Wingdings" pitchFamily="2" charset="2"/>
              <a:buChar char="Ø"/>
            </a:pPr>
            <a:endParaRPr lang="en-US" dirty="0" smtClean="0"/>
          </a:p>
          <a:p>
            <a:pPr lvl="0" algn="just">
              <a:buFont typeface="Wingdings" pitchFamily="2" charset="2"/>
              <a:buChar char="Ø"/>
            </a:pPr>
            <a:r>
              <a:rPr lang="en-US" dirty="0" smtClean="0"/>
              <a:t>The brainstorming method for generating new product ideas is based on the fact that </a:t>
            </a:r>
            <a:r>
              <a:rPr lang="en-US" dirty="0" smtClean="0">
                <a:solidFill>
                  <a:srgbClr val="FF0000"/>
                </a:solidFill>
              </a:rPr>
              <a:t>people can be stimulated to greater creativity by meeting with others and participating in organized group experiences</a:t>
            </a:r>
            <a:r>
              <a:rPr lang="en-US" dirty="0" smtClean="0"/>
              <a:t>. Although most of the ideas generated from the group have no basis for further development, often a good idea emerges.  When using this method, the following </a:t>
            </a:r>
            <a:r>
              <a:rPr lang="en-US" u="sng" dirty="0" smtClean="0"/>
              <a:t>four rules should be followed</a:t>
            </a:r>
          </a:p>
          <a:p>
            <a:pPr lvl="0" algn="just"/>
            <a:r>
              <a:rPr lang="en-US" dirty="0" smtClean="0">
                <a:solidFill>
                  <a:srgbClr val="FF0000"/>
                </a:solidFill>
              </a:rPr>
              <a:t>No criticism is allowed </a:t>
            </a:r>
            <a:r>
              <a:rPr lang="en-US" dirty="0" smtClean="0"/>
              <a:t>by anyone in the group-no negative comments. </a:t>
            </a:r>
          </a:p>
          <a:p>
            <a:pPr lvl="0" algn="just"/>
            <a:r>
              <a:rPr lang="en-US" dirty="0" smtClean="0">
                <a:solidFill>
                  <a:srgbClr val="FF0000"/>
                </a:solidFill>
              </a:rPr>
              <a:t>Freewheeling is encouraged-the wilder the idea the better </a:t>
            </a:r>
          </a:p>
          <a:p>
            <a:pPr lvl="0" algn="just"/>
            <a:r>
              <a:rPr lang="en-US" dirty="0" smtClean="0">
                <a:solidFill>
                  <a:srgbClr val="FF0000"/>
                </a:solidFill>
              </a:rPr>
              <a:t>Quality of ideas is desired</a:t>
            </a:r>
            <a:r>
              <a:rPr lang="en-US" dirty="0" smtClean="0"/>
              <a:t>-the greater the number of ideas, the greater the likelihood of the emergence of useful ideas. </a:t>
            </a:r>
          </a:p>
          <a:p>
            <a:pPr>
              <a:buNone/>
            </a:pPr>
            <a:endParaRPr lang="en-US" dirty="0"/>
          </a:p>
        </p:txBody>
      </p:sp>
      <p:sp>
        <p:nvSpPr>
          <p:cNvPr id="4" name="Rectangle 3"/>
          <p:cNvSpPr/>
          <p:nvPr/>
        </p:nvSpPr>
        <p:spPr>
          <a:xfrm>
            <a:off x="2590800" y="381000"/>
            <a:ext cx="3429000" cy="461665"/>
          </a:xfrm>
          <a:prstGeom prst="rect">
            <a:avLst/>
          </a:prstGeom>
        </p:spPr>
        <p:txBody>
          <a:bodyPr wrap="square">
            <a:spAutoFit/>
          </a:bodyPr>
          <a:lstStyle/>
          <a:p>
            <a:r>
              <a:rPr lang="en-US" sz="2400" b="1" dirty="0" smtClean="0"/>
              <a:t>Brainstorming</a:t>
            </a:r>
            <a:r>
              <a:rPr lang="en-US" b="1"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lgn="just"/>
            <a:r>
              <a:rPr lang="en-US" dirty="0" smtClean="0">
                <a:solidFill>
                  <a:srgbClr val="FF0000"/>
                </a:solidFill>
              </a:rPr>
              <a:t>Combinations and improvements of ideas are encouraged</a:t>
            </a:r>
            <a:r>
              <a:rPr lang="en-US" dirty="0" smtClean="0"/>
              <a:t>; ideas of others can be used to produce still another new idea. </a:t>
            </a:r>
          </a:p>
          <a:p>
            <a:pPr lvl="0" algn="just"/>
            <a:r>
              <a:rPr lang="en-US" dirty="0" smtClean="0"/>
              <a:t>The </a:t>
            </a:r>
            <a:r>
              <a:rPr lang="en-US" dirty="0" smtClean="0">
                <a:solidFill>
                  <a:srgbClr val="FF0000"/>
                </a:solidFill>
              </a:rPr>
              <a:t>brainstorming session should be fun</a:t>
            </a:r>
            <a:r>
              <a:rPr lang="en-US" dirty="0" smtClean="0"/>
              <a:t>, with no one dominating or inhibiting the discussion. </a:t>
            </a:r>
          </a:p>
          <a:p>
            <a:pPr algn="just"/>
            <a:r>
              <a:rPr lang="en-US" dirty="0" smtClean="0"/>
              <a:t>Brainstorming is a group method for obtaining new ideas and solutions. </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just">
              <a:buFont typeface="Wingdings" pitchFamily="2" charset="2"/>
              <a:buChar char="Ø"/>
            </a:pPr>
            <a:r>
              <a:rPr lang="en-US" b="1" dirty="0" smtClean="0"/>
              <a:t>Creative problem solving:</a:t>
            </a:r>
            <a:r>
              <a:rPr lang="en-US" dirty="0" smtClean="0"/>
              <a:t> creativity tends to decline with age, education, and lack of use. Creativity declines in stages, beginning when a person starts school. It continues to deteriorate through the teens and continues to progressively lessen through ages 30, 40, and 50. </a:t>
            </a:r>
            <a:r>
              <a:rPr lang="en-US" dirty="0" smtClean="0">
                <a:solidFill>
                  <a:srgbClr val="FF0000"/>
                </a:solidFill>
              </a:rPr>
              <a:t>Creativity can be however unlocked and creative ideas and innovations generated by using any of the creative problem solving techniques such as: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lvl="0" algn="just">
              <a:buNone/>
            </a:pPr>
            <a:r>
              <a:rPr lang="en-US" b="1" i="1" dirty="0" smtClean="0"/>
              <a:t>Brainstorming –</a:t>
            </a:r>
          </a:p>
          <a:p>
            <a:pPr lvl="0" algn="just">
              <a:buFont typeface="Wingdings" pitchFamily="2" charset="2"/>
              <a:buChar char="Ø"/>
            </a:pPr>
            <a:r>
              <a:rPr lang="en-US" dirty="0" smtClean="0"/>
              <a:t>It is an unstructured process for generating all possible ideas about a problem within a limited time frame through the </a:t>
            </a:r>
            <a:r>
              <a:rPr lang="en-US" dirty="0" smtClean="0">
                <a:solidFill>
                  <a:srgbClr val="FF0000"/>
                </a:solidFill>
              </a:rPr>
              <a:t>spontaneous contributions of participants</a:t>
            </a:r>
            <a:r>
              <a:rPr lang="en-US" dirty="0" smtClean="0"/>
              <a:t>. </a:t>
            </a:r>
          </a:p>
          <a:p>
            <a:pPr lvl="0" algn="just">
              <a:buFont typeface="Wingdings" pitchFamily="2" charset="2"/>
              <a:buChar char="Ø"/>
            </a:pPr>
            <a:r>
              <a:rPr lang="en-US" dirty="0" smtClean="0"/>
              <a:t>Once the problem statement is prepared, 6 to 12 individuals are selected to participate to ensure the representation of a wide range of knowledge. </a:t>
            </a:r>
          </a:p>
          <a:p>
            <a:pPr lvl="0" algn="just">
              <a:buFont typeface="Wingdings" pitchFamily="2" charset="2"/>
              <a:buChar char="Ø"/>
            </a:pPr>
            <a:r>
              <a:rPr lang="en-US" dirty="0" smtClean="0">
                <a:solidFill>
                  <a:srgbClr val="FF0000"/>
                </a:solidFill>
              </a:rPr>
              <a:t>To avoid inhibiting responses, no group member should be a recognized expert in the field of the problem</a:t>
            </a:r>
            <a:r>
              <a:rPr lang="en-US" dirty="0" smtClean="0"/>
              <a:t>. All ideas, no matter how illogical, must be recorded, with participants prohibited from criticizing or evaluating during the brainstorming session. </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5973763"/>
          </a:xfrm>
        </p:spPr>
        <p:txBody>
          <a:bodyPr>
            <a:normAutofit/>
          </a:bodyPr>
          <a:lstStyle/>
          <a:p>
            <a:pPr lvl="0" algn="just">
              <a:buNone/>
            </a:pPr>
            <a:r>
              <a:rPr lang="en-US" b="1" dirty="0" smtClean="0"/>
              <a:t>Problem Inventory Analysis: </a:t>
            </a:r>
          </a:p>
          <a:p>
            <a:pPr algn="just">
              <a:buFont typeface="Wingdings" pitchFamily="2" charset="2"/>
              <a:buChar char="Ø"/>
            </a:pPr>
            <a:r>
              <a:rPr lang="en-US" dirty="0" smtClean="0">
                <a:solidFill>
                  <a:srgbClr val="FF0000"/>
                </a:solidFill>
              </a:rPr>
              <a:t>Problem inventory analysis is a method for obtaining new ideas and solutions by focusing on problems of existing products/services</a:t>
            </a:r>
            <a:r>
              <a:rPr lang="en-US" dirty="0" smtClean="0"/>
              <a:t>. </a:t>
            </a:r>
          </a:p>
          <a:p>
            <a:pPr lvl="0" algn="just">
              <a:buFont typeface="Wingdings" pitchFamily="2" charset="2"/>
              <a:buChar char="Ø"/>
            </a:pPr>
            <a:r>
              <a:rPr lang="en-US" dirty="0" smtClean="0"/>
              <a:t>Problem inventory analysis uses individuals in a manner that is analogous to focus groups to generate new product ideas. However, </a:t>
            </a:r>
            <a:r>
              <a:rPr lang="en-US" dirty="0" smtClean="0">
                <a:solidFill>
                  <a:srgbClr val="FF0000"/>
                </a:solidFill>
              </a:rPr>
              <a:t>instead of generating new ideas themselves</a:t>
            </a:r>
            <a:r>
              <a:rPr lang="en-US" dirty="0" smtClean="0"/>
              <a:t>, </a:t>
            </a:r>
            <a:r>
              <a:rPr lang="en-US" dirty="0" smtClean="0">
                <a:solidFill>
                  <a:srgbClr val="00B0F0"/>
                </a:solidFill>
              </a:rPr>
              <a:t>consumers are provided with a list of problems in a general product category.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5745163"/>
          </a:xfrm>
        </p:spPr>
        <p:txBody>
          <a:bodyPr>
            <a:normAutofit/>
          </a:bodyPr>
          <a:lstStyle/>
          <a:p>
            <a:pPr lvl="0" algn="just">
              <a:buFont typeface="Wingdings" pitchFamily="2" charset="2"/>
              <a:buChar char="Ø"/>
            </a:pPr>
            <a:r>
              <a:rPr lang="en-US" b="1" i="1" dirty="0" smtClean="0"/>
              <a:t>Reverse Brainstorming</a:t>
            </a:r>
            <a:r>
              <a:rPr lang="en-US" dirty="0" smtClean="0"/>
              <a:t>-Reverse brainstorming is similar to brainstorming, except that </a:t>
            </a:r>
            <a:r>
              <a:rPr lang="en-US" dirty="0" smtClean="0">
                <a:solidFill>
                  <a:srgbClr val="FF0000"/>
                </a:solidFill>
              </a:rPr>
              <a:t>criticism is allowed</a:t>
            </a:r>
            <a:r>
              <a:rPr lang="en-US" dirty="0" smtClean="0"/>
              <a:t>. The process most often involves the identification of everything wrong with an idea, followed by a discussion of ways to overcome these problems; reverse brainstorming is a group method for obtaining new ideas </a:t>
            </a:r>
            <a:r>
              <a:rPr lang="en-US" dirty="0" smtClean="0">
                <a:solidFill>
                  <a:srgbClr val="FF0000"/>
                </a:solidFill>
              </a:rPr>
              <a:t>focusing on the negative</a:t>
            </a:r>
            <a:r>
              <a:rPr lang="en-US" dirty="0" smtClean="0"/>
              <a:t>.</a:t>
            </a:r>
          </a:p>
          <a:p>
            <a:pPr algn="just">
              <a:buNone/>
            </a:pPr>
            <a:endParaRPr lang="en-US" dirty="0" smtClean="0"/>
          </a:p>
          <a:p>
            <a:pPr lvl="0" algn="just">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r>
              <a:rPr lang="en-US" b="1" i="1" dirty="0" smtClean="0"/>
              <a:t>Gordon Method</a:t>
            </a:r>
            <a:r>
              <a:rPr lang="en-US" dirty="0" smtClean="0"/>
              <a:t>-The Gordon method, unlike many other creative problem-solving techniques, </a:t>
            </a:r>
            <a:r>
              <a:rPr lang="en-US" dirty="0" smtClean="0">
                <a:solidFill>
                  <a:srgbClr val="FF0000"/>
                </a:solidFill>
              </a:rPr>
              <a:t>begins with group members not knowing the exact nature of the problem. </a:t>
            </a:r>
            <a:r>
              <a:rPr lang="en-US" dirty="0" smtClean="0"/>
              <a:t>This ensures that the </a:t>
            </a:r>
            <a:r>
              <a:rPr lang="en-US" u="sng" dirty="0" smtClean="0"/>
              <a:t>solution is not clouded by preconceived </a:t>
            </a:r>
            <a:r>
              <a:rPr lang="en-US" dirty="0" smtClean="0"/>
              <a:t>ideas and behavioral patterns. The group responds by expressing a number of ideas.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p:spPr>
        <p:txBody>
          <a:bodyPr>
            <a:normAutofit/>
          </a:bodyPr>
          <a:lstStyle/>
          <a:p>
            <a:pPr lvl="0" algn="just">
              <a:buFont typeface="Wingdings" pitchFamily="2" charset="2"/>
              <a:buChar char="Ø"/>
            </a:pPr>
            <a:r>
              <a:rPr lang="en-US" b="1" i="1" dirty="0" smtClean="0"/>
              <a:t>Free Association</a:t>
            </a:r>
            <a:r>
              <a:rPr lang="en-US" b="1" dirty="0" smtClean="0"/>
              <a:t>-</a:t>
            </a:r>
            <a:r>
              <a:rPr lang="en-US" dirty="0" smtClean="0"/>
              <a:t> This technique is helpful in developing an entirely new slant to problem. First, a word or phrase related to the problem is written down </a:t>
            </a:r>
            <a:r>
              <a:rPr lang="en-US" dirty="0" smtClean="0">
                <a:solidFill>
                  <a:srgbClr val="FF0000"/>
                </a:solidFill>
              </a:rPr>
              <a:t>then another and another</a:t>
            </a:r>
            <a:r>
              <a:rPr lang="en-US" dirty="0" smtClean="0"/>
              <a:t>, with each new word attempting to add something new to the ongoing thought processes, </a:t>
            </a:r>
            <a:r>
              <a:rPr lang="en-US" dirty="0" smtClean="0">
                <a:solidFill>
                  <a:srgbClr val="FF0000"/>
                </a:solidFill>
              </a:rPr>
              <a:t>thereby creating a chain of ideas ending with a new product idea emerging</a:t>
            </a: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lstStyle/>
          <a:p>
            <a:pPr lvl="0" algn="just">
              <a:buFont typeface="Wingdings" pitchFamily="2" charset="2"/>
              <a:buChar char="Ø"/>
            </a:pPr>
            <a:r>
              <a:rPr lang="en-US" b="1" i="1" dirty="0" smtClean="0"/>
              <a:t>Forced Relationships</a:t>
            </a:r>
            <a:r>
              <a:rPr lang="en-US" dirty="0" smtClean="0"/>
              <a:t>- Forced relationships, as the name implies, is the process of </a:t>
            </a:r>
            <a:r>
              <a:rPr lang="en-US" dirty="0" smtClean="0">
                <a:solidFill>
                  <a:srgbClr val="FF0000"/>
                </a:solidFill>
              </a:rPr>
              <a:t>forcing relationships among some product combinations</a:t>
            </a:r>
            <a:r>
              <a:rPr lang="en-US" dirty="0" smtClean="0"/>
              <a:t>. It is a technique that asks questions about objects or ideas in an effort to develop a new idea</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5745163"/>
          </a:xfrm>
        </p:spPr>
        <p:txBody>
          <a:bodyPr>
            <a:normAutofit fontScale="85000" lnSpcReduction="10000"/>
          </a:bodyPr>
          <a:lstStyle/>
          <a:p>
            <a:pPr lvl="0">
              <a:buNone/>
            </a:pPr>
            <a:r>
              <a:rPr lang="en-US" b="1" i="1" dirty="0" smtClean="0"/>
              <a:t> Collective Notebook Method</a:t>
            </a:r>
            <a:r>
              <a:rPr lang="en-US" dirty="0" smtClean="0"/>
              <a:t>-</a:t>
            </a:r>
          </a:p>
          <a:p>
            <a:pPr lvl="0" algn="just">
              <a:buFont typeface="Wingdings" pitchFamily="2" charset="2"/>
              <a:buChar char="Ø"/>
            </a:pPr>
            <a:r>
              <a:rPr lang="en-US" dirty="0" smtClean="0"/>
              <a:t>A small notebook </a:t>
            </a:r>
            <a:r>
              <a:rPr lang="en-US" dirty="0" smtClean="0">
                <a:solidFill>
                  <a:srgbClr val="FF0000"/>
                </a:solidFill>
              </a:rPr>
              <a:t>that easily fits in a pocket </a:t>
            </a:r>
            <a:r>
              <a:rPr lang="en-US" dirty="0" smtClean="0"/>
              <a:t>containing a statement of the problem, blank pages, and any pertinent solutions, recording ideas at least once, but preferably three times, a day. </a:t>
            </a:r>
          </a:p>
          <a:p>
            <a:pPr lvl="0" algn="just">
              <a:buFont typeface="Wingdings" pitchFamily="2" charset="2"/>
              <a:buChar char="Ø"/>
            </a:pPr>
            <a:r>
              <a:rPr lang="en-US" dirty="0" smtClean="0"/>
              <a:t>At the end of a month, a list of the best ideas is developed, along with any suggestions. This technique can also be used with a group of individuals who record their ideas, giving their notebooks to a central coordinator who summarizes all the material. </a:t>
            </a:r>
          </a:p>
          <a:p>
            <a:pPr lvl="0" algn="just">
              <a:buFont typeface="Wingdings" pitchFamily="2" charset="2"/>
              <a:buChar char="Ø"/>
            </a:pPr>
            <a:r>
              <a:rPr lang="en-US" dirty="0" smtClean="0"/>
              <a:t>The summary becomes the topic of a final creative focus group discussion by the group participants. </a:t>
            </a:r>
          </a:p>
          <a:p>
            <a:pPr lvl="0" algn="just">
              <a:buFont typeface="Wingdings" pitchFamily="2" charset="2"/>
              <a:buChar char="Ø"/>
            </a:pPr>
            <a:r>
              <a:rPr lang="en-US" dirty="0" smtClean="0"/>
              <a:t>Collective notebook method </a:t>
            </a:r>
            <a:r>
              <a:rPr lang="en-US" dirty="0" smtClean="0">
                <a:solidFill>
                  <a:srgbClr val="FF0000"/>
                </a:solidFill>
              </a:rPr>
              <a:t>is developing a new idea by group members by regularly recoding ideas.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icture Placeholder 6"/>
          <p:cNvGraphicFramePr>
            <a:graphicFrameLocks noGrp="1"/>
          </p:cNvGraphicFramePr>
          <p:nvPr>
            <p:ph type="pic" idx="1"/>
          </p:nvPr>
        </p:nvGraphicFramePr>
        <p:xfrm>
          <a:off x="533400" y="1371600"/>
          <a:ext cx="7772400" cy="2861029"/>
        </p:xfrm>
        <a:graphic>
          <a:graphicData uri="http://schemas.openxmlformats.org/drawingml/2006/table">
            <a:tbl>
              <a:tblPr/>
              <a:tblGrid>
                <a:gridCol w="1219200"/>
                <a:gridCol w="1371600"/>
                <a:gridCol w="2590800"/>
                <a:gridCol w="2590800"/>
              </a:tblGrid>
              <a:tr h="685800">
                <a:tc>
                  <a:txBody>
                    <a:bodyPr/>
                    <a:lstStyle/>
                    <a:p>
                      <a:pPr marL="0" marR="0" algn="just">
                        <a:lnSpc>
                          <a:spcPct val="150000"/>
                        </a:lnSpc>
                        <a:spcBef>
                          <a:spcPts val="0"/>
                        </a:spcBef>
                        <a:spcAft>
                          <a:spcPts val="0"/>
                        </a:spcAft>
                      </a:pPr>
                      <a:r>
                        <a:rPr lang="en-US" sz="1600" b="0" dirty="0">
                          <a:latin typeface="Times New Roman"/>
                          <a:ea typeface="Times New Roman"/>
                          <a:cs typeface="Times New Roman"/>
                        </a:rPr>
                        <a:t>Enterprise indicators</a:t>
                      </a:r>
                      <a:endParaRPr lang="en-US" sz="1600" b="0" dirty="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b="0" dirty="0">
                          <a:latin typeface="Times New Roman"/>
                          <a:ea typeface="Times New Roman"/>
                          <a:cs typeface="Times New Roman"/>
                        </a:rPr>
                        <a:t>Number of  employees</a:t>
                      </a:r>
                      <a:endParaRPr lang="en-US" sz="1600" b="0" dirty="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b="0" dirty="0">
                          <a:latin typeface="Times New Roman"/>
                          <a:ea typeface="Times New Roman"/>
                          <a:cs typeface="Times New Roman"/>
                        </a:rPr>
                        <a:t>Total asset</a:t>
                      </a:r>
                      <a:endParaRPr lang="en-US" sz="1600" b="0" dirty="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b="0" dirty="0">
                          <a:latin typeface="Times New Roman"/>
                          <a:ea typeface="Times New Roman"/>
                          <a:cs typeface="Times New Roman"/>
                        </a:rPr>
                        <a:t>Total annual sales</a:t>
                      </a:r>
                      <a:endParaRPr lang="en-US" sz="1600" b="0" dirty="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190">
                <a:tc>
                  <a:txBody>
                    <a:bodyPr/>
                    <a:lstStyle/>
                    <a:p>
                      <a:pPr marL="0" marR="0" algn="just">
                        <a:lnSpc>
                          <a:spcPct val="150000"/>
                        </a:lnSpc>
                        <a:spcBef>
                          <a:spcPts val="0"/>
                        </a:spcBef>
                        <a:spcAft>
                          <a:spcPts val="0"/>
                        </a:spcAft>
                      </a:pPr>
                      <a:r>
                        <a:rPr lang="en-US" sz="1600">
                          <a:latin typeface="Times New Roman"/>
                          <a:ea typeface="Times New Roman"/>
                          <a:cs typeface="Times New Roman"/>
                        </a:rPr>
                        <a:t>Medium</a:t>
                      </a:r>
                      <a:endParaRPr lang="en-US" sz="160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&gt;50; </a:t>
                      </a:r>
                      <a:r>
                        <a:rPr lang="en-US" sz="1600" u="sng">
                          <a:latin typeface="Times New Roman"/>
                          <a:ea typeface="Times New Roman"/>
                          <a:cs typeface="Times New Roman"/>
                        </a:rPr>
                        <a:t>&lt;</a:t>
                      </a:r>
                      <a:r>
                        <a:rPr lang="en-US" sz="1600">
                          <a:latin typeface="Times New Roman"/>
                          <a:ea typeface="Times New Roman"/>
                          <a:cs typeface="Times New Roman"/>
                        </a:rPr>
                        <a:t> 300</a:t>
                      </a:r>
                      <a:endParaRPr lang="en-US" sz="160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a:latin typeface="Times New Roman"/>
                          <a:ea typeface="Times New Roman"/>
                          <a:cs typeface="Times New Roman"/>
                        </a:rPr>
                        <a:t>&gt; $3,000,000; </a:t>
                      </a:r>
                      <a:r>
                        <a:rPr lang="en-US" sz="1600" u="sng" dirty="0">
                          <a:latin typeface="Times New Roman"/>
                          <a:ea typeface="Times New Roman"/>
                          <a:cs typeface="Times New Roman"/>
                        </a:rPr>
                        <a:t>&lt;</a:t>
                      </a:r>
                      <a:r>
                        <a:rPr lang="en-US" sz="1600" dirty="0">
                          <a:latin typeface="Times New Roman"/>
                          <a:ea typeface="Times New Roman"/>
                          <a:cs typeface="Times New Roman"/>
                        </a:rPr>
                        <a:t>  $15,000,000</a:t>
                      </a:r>
                      <a:endParaRPr lang="en-US" sz="1600" dirty="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smtClean="0">
                          <a:latin typeface="Times New Roman"/>
                          <a:ea typeface="Times New Roman"/>
                          <a:cs typeface="Times New Roman"/>
                        </a:rPr>
                        <a:t> </a:t>
                      </a:r>
                      <a:r>
                        <a:rPr lang="en-US" sz="1600" dirty="0">
                          <a:latin typeface="Times New Roman"/>
                          <a:ea typeface="Times New Roman"/>
                          <a:cs typeface="Times New Roman"/>
                        </a:rPr>
                        <a:t>&gt;$3,000,000</a:t>
                      </a:r>
                      <a:r>
                        <a:rPr lang="en-US" sz="1600" u="sng" dirty="0">
                          <a:latin typeface="Times New Roman"/>
                          <a:ea typeface="Times New Roman"/>
                          <a:cs typeface="Times New Roman"/>
                        </a:rPr>
                        <a:t>&lt;</a:t>
                      </a:r>
                      <a:r>
                        <a:rPr lang="en-US" sz="1600" dirty="0">
                          <a:latin typeface="Times New Roman"/>
                          <a:ea typeface="Times New Roman"/>
                          <a:cs typeface="Times New Roman"/>
                        </a:rPr>
                        <a:t> $15,000,000</a:t>
                      </a:r>
                      <a:endParaRPr lang="en-US" sz="1600" dirty="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190">
                <a:tc>
                  <a:txBody>
                    <a:bodyPr/>
                    <a:lstStyle/>
                    <a:p>
                      <a:pPr marL="0" marR="0" algn="just">
                        <a:lnSpc>
                          <a:spcPct val="150000"/>
                        </a:lnSpc>
                        <a:spcBef>
                          <a:spcPts val="0"/>
                        </a:spcBef>
                        <a:spcAft>
                          <a:spcPts val="0"/>
                        </a:spcAft>
                      </a:pPr>
                      <a:r>
                        <a:rPr lang="en-US" sz="1600">
                          <a:latin typeface="Times New Roman"/>
                          <a:ea typeface="Times New Roman"/>
                          <a:cs typeface="Times New Roman"/>
                        </a:rPr>
                        <a:t>Small</a:t>
                      </a:r>
                      <a:endParaRPr lang="en-US" sz="160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&gt;10; </a:t>
                      </a:r>
                      <a:r>
                        <a:rPr lang="en-US" sz="1600" u="sng">
                          <a:latin typeface="Times New Roman"/>
                          <a:ea typeface="Times New Roman"/>
                          <a:cs typeface="Times New Roman"/>
                        </a:rPr>
                        <a:t>&lt;</a:t>
                      </a:r>
                      <a:r>
                        <a:rPr lang="en-US" sz="1600">
                          <a:latin typeface="Times New Roman"/>
                          <a:ea typeface="Times New Roman"/>
                          <a:cs typeface="Times New Roman"/>
                        </a:rPr>
                        <a:t>50</a:t>
                      </a:r>
                      <a:endParaRPr lang="en-US" sz="160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&gt;$100,000; </a:t>
                      </a:r>
                      <a:r>
                        <a:rPr lang="en-US" sz="1600" u="sng">
                          <a:latin typeface="Times New Roman"/>
                          <a:ea typeface="Times New Roman"/>
                          <a:cs typeface="Times New Roman"/>
                        </a:rPr>
                        <a:t>&lt;</a:t>
                      </a:r>
                      <a:r>
                        <a:rPr lang="en-US" sz="1600">
                          <a:latin typeface="Times New Roman"/>
                          <a:ea typeface="Times New Roman"/>
                          <a:cs typeface="Times New Roman"/>
                        </a:rPr>
                        <a:t>  $3,000,000</a:t>
                      </a:r>
                      <a:endParaRPr lang="en-US" sz="160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&gt; $100,000; </a:t>
                      </a:r>
                      <a:r>
                        <a:rPr lang="en-US" sz="1600" u="sng">
                          <a:latin typeface="Times New Roman"/>
                          <a:ea typeface="Times New Roman"/>
                          <a:cs typeface="Times New Roman"/>
                        </a:rPr>
                        <a:t>&lt;</a:t>
                      </a:r>
                      <a:r>
                        <a:rPr lang="en-US" sz="1600">
                          <a:latin typeface="Times New Roman"/>
                          <a:ea typeface="Times New Roman"/>
                          <a:cs typeface="Times New Roman"/>
                        </a:rPr>
                        <a:t> $3,000,000</a:t>
                      </a:r>
                      <a:endParaRPr lang="en-US" sz="160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129">
                <a:tc>
                  <a:txBody>
                    <a:bodyPr/>
                    <a:lstStyle/>
                    <a:p>
                      <a:pPr marL="0" marR="0" algn="just">
                        <a:lnSpc>
                          <a:spcPct val="150000"/>
                        </a:lnSpc>
                        <a:spcBef>
                          <a:spcPts val="0"/>
                        </a:spcBef>
                        <a:spcAft>
                          <a:spcPts val="0"/>
                        </a:spcAft>
                      </a:pPr>
                      <a:r>
                        <a:rPr lang="en-US" sz="1600">
                          <a:latin typeface="Times New Roman"/>
                          <a:ea typeface="Times New Roman"/>
                          <a:cs typeface="Times New Roman"/>
                        </a:rPr>
                        <a:t>Micro</a:t>
                      </a:r>
                      <a:endParaRPr lang="en-US" sz="160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a:latin typeface="Times New Roman"/>
                          <a:ea typeface="Times New Roman"/>
                          <a:cs typeface="Times New Roman"/>
                        </a:rPr>
                        <a:t>&lt;10</a:t>
                      </a:r>
                      <a:endParaRPr lang="en-US" sz="1600" dirty="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a:latin typeface="Times New Roman"/>
                          <a:ea typeface="Times New Roman"/>
                          <a:cs typeface="Times New Roman"/>
                        </a:rPr>
                        <a:t>&lt; $100,000</a:t>
                      </a:r>
                      <a:endParaRPr lang="en-US" sz="1600" dirty="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a:latin typeface="Times New Roman"/>
                          <a:ea typeface="Times New Roman"/>
                          <a:cs typeface="Times New Roman"/>
                        </a:rPr>
                        <a:t>&lt; $100,000</a:t>
                      </a:r>
                      <a:endParaRPr lang="en-US" sz="1600" dirty="0">
                        <a:latin typeface="Calibri"/>
                        <a:ea typeface="Times New Roman"/>
                        <a:cs typeface="Times New Roman"/>
                      </a:endParaRPr>
                    </a:p>
                  </a:txBody>
                  <a:tcPr marL="56398" marR="56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04800" y="533400"/>
            <a:ext cx="5486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Definition of MSMEs by World Bank (WB)</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28600" y="4267200"/>
            <a:ext cx="7315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Source: Tom and Vander (2008)</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745163"/>
          </a:xfrm>
        </p:spPr>
        <p:txBody>
          <a:bodyPr>
            <a:normAutofit/>
          </a:bodyPr>
          <a:lstStyle/>
          <a:p>
            <a:pPr lvl="0" algn="just"/>
            <a:r>
              <a:rPr lang="en-US" b="1" i="1" dirty="0" smtClean="0"/>
              <a:t>Scientific Method</a:t>
            </a:r>
            <a:r>
              <a:rPr lang="en-US" dirty="0" smtClean="0"/>
              <a:t>-The scientific method, widely used in various fields of inquiry, consists of principles and processes, conduction of observations and experiments, and validating the hypothesis. The approach involves the entrepreneur defining the problem, analyzing the problem, gathering and analyzing data, developing and testing potential solutions, and choosing the best solution. Scientific method is developing a new idea through inquiry and testing.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a:r>
              <a:rPr lang="en-US" b="1" i="1" dirty="0" smtClean="0"/>
              <a:t>Value Analysis</a:t>
            </a:r>
            <a:r>
              <a:rPr lang="en-US" dirty="0" smtClean="0"/>
              <a:t>-The value analysis technique develops methods for maximizing value to the entrepreneur and the new venture. To maximize value, the entrepreneur asks such questions as, “Can this part be of lesser quality, since it isn’t a critical area for problems?” In a value analysis procedure, regularly scheduled times are established to develop, evaluate and refine ideas. Value analysis is developing new ideas by evaluating the worth of aspects of ideas</a:t>
            </a:r>
            <a:r>
              <a:rPr lang="en-US" i="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096000"/>
          </a:xfrm>
        </p:spPr>
        <p:txBody>
          <a:bodyPr>
            <a:normAutofit/>
          </a:bodyPr>
          <a:lstStyle/>
          <a:p>
            <a:pPr lvl="0" algn="just"/>
            <a:r>
              <a:rPr lang="en-US" b="1" i="1" dirty="0" smtClean="0"/>
              <a:t>Attribute Listing</a:t>
            </a:r>
            <a:r>
              <a:rPr lang="en-US" dirty="0" smtClean="0"/>
              <a:t>-This method is an idea-finding technique that requires the entrepreneur to </a:t>
            </a:r>
            <a:r>
              <a:rPr lang="en-US" dirty="0" smtClean="0">
                <a:solidFill>
                  <a:srgbClr val="FF0000"/>
                </a:solidFill>
              </a:rPr>
              <a:t>list the attributes of an item or problem and then look at each from a variety of viewpoints</a:t>
            </a:r>
            <a:r>
              <a:rPr lang="en-US" dirty="0" smtClean="0"/>
              <a:t>. Through this process, originally unrelated objects can be brought together to form a new combination and possible new uses that better satisfy a need.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lvl="0" algn="just"/>
            <a:r>
              <a:rPr lang="en-US" b="1" i="1" dirty="0" smtClean="0"/>
              <a:t>Parameter Analysis</a:t>
            </a:r>
            <a:r>
              <a:rPr lang="en-US" dirty="0" smtClean="0"/>
              <a:t>-A final method for developing a new idea-parameter analysis involves two aspects: </a:t>
            </a:r>
            <a:r>
              <a:rPr lang="en-US" dirty="0" smtClean="0">
                <a:solidFill>
                  <a:srgbClr val="FF0000"/>
                </a:solidFill>
              </a:rPr>
              <a:t>parameter identification</a:t>
            </a:r>
            <a:r>
              <a:rPr lang="en-US" dirty="0" smtClean="0"/>
              <a:t> and </a:t>
            </a:r>
            <a:r>
              <a:rPr lang="en-US" dirty="0" smtClean="0">
                <a:solidFill>
                  <a:srgbClr val="FF0000"/>
                </a:solidFill>
              </a:rPr>
              <a:t>creative synthesis</a:t>
            </a:r>
            <a:r>
              <a:rPr lang="en-US" dirty="0" smtClean="0"/>
              <a:t>. </a:t>
            </a:r>
          </a:p>
          <a:p>
            <a:pPr lvl="0" algn="just">
              <a:buFont typeface="Wingdings" pitchFamily="2" charset="2"/>
              <a:buChar char="Ø"/>
            </a:pPr>
            <a:r>
              <a:rPr lang="en-US" dirty="0" smtClean="0">
                <a:solidFill>
                  <a:srgbClr val="FF0000"/>
                </a:solidFill>
              </a:rPr>
              <a:t>parameter identification </a:t>
            </a:r>
            <a:r>
              <a:rPr lang="en-US" dirty="0" smtClean="0"/>
              <a:t>involves analyzing variable in the situation to determine their relative importance. </a:t>
            </a:r>
          </a:p>
          <a:p>
            <a:pPr lvl="0" algn="just"/>
            <a:r>
              <a:rPr lang="en-US" dirty="0" smtClean="0"/>
              <a:t>After the primary issues have been identified, the relationships between parameters that describe the underlying issues are examined. </a:t>
            </a:r>
          </a:p>
          <a:p>
            <a:pPr lvl="0" algn="just"/>
            <a:r>
              <a:rPr lang="en-US" dirty="0" smtClean="0"/>
              <a:t>Through an evaluation of the parameters and relationships, a solution(s) is developed; this solution development is called </a:t>
            </a:r>
            <a:r>
              <a:rPr lang="en-US" dirty="0" smtClean="0">
                <a:solidFill>
                  <a:srgbClr val="FF0000"/>
                </a:solidFill>
              </a:rPr>
              <a:t>creative synthesis.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172200"/>
          </a:xfrm>
        </p:spPr>
        <p:txBody>
          <a:bodyPr>
            <a:normAutofit fontScale="70000" lnSpcReduction="20000"/>
          </a:bodyPr>
          <a:lstStyle/>
          <a:p>
            <a:pPr>
              <a:buNone/>
            </a:pPr>
            <a:r>
              <a:rPr lang="en-US" b="1" dirty="0" smtClean="0"/>
              <a:t>2.6.5. Steps in Setting a Small Business</a:t>
            </a:r>
            <a:endParaRPr lang="en-US" dirty="0" smtClean="0"/>
          </a:p>
          <a:p>
            <a:pPr>
              <a:buNone/>
            </a:pPr>
            <a:r>
              <a:rPr lang="en-US" dirty="0" smtClean="0"/>
              <a:t>The following are the major steps in setting small scale unit:</a:t>
            </a:r>
          </a:p>
          <a:p>
            <a:pPr>
              <a:buNone/>
            </a:pPr>
            <a:r>
              <a:rPr lang="en-US" b="1" dirty="0" smtClean="0"/>
              <a:t> 1. </a:t>
            </a:r>
            <a:r>
              <a:rPr lang="en-US" b="1" i="1" dirty="0" smtClean="0"/>
              <a:t>Select the right product:</a:t>
            </a:r>
            <a:r>
              <a:rPr lang="en-US" dirty="0" smtClean="0"/>
              <a:t> In the beginning, information of possible lines of activity must be obtained, by talking to knowledgeable people, from industrial publications, or from various organizations.</a:t>
            </a:r>
          </a:p>
          <a:p>
            <a:pPr>
              <a:buNone/>
            </a:pPr>
            <a:r>
              <a:rPr lang="en-US" b="1" dirty="0" smtClean="0"/>
              <a:t>2. </a:t>
            </a:r>
            <a:r>
              <a:rPr lang="en-US" b="1" i="1" dirty="0" smtClean="0"/>
              <a:t>Preparation of detailed project report:</a:t>
            </a:r>
            <a:r>
              <a:rPr lang="en-US" dirty="0" smtClean="0"/>
              <a:t> This will cover the following aspects:</a:t>
            </a:r>
          </a:p>
          <a:p>
            <a:pPr lvl="0"/>
            <a:r>
              <a:rPr lang="en-US" dirty="0" smtClean="0"/>
              <a:t>A detailed </a:t>
            </a:r>
            <a:r>
              <a:rPr lang="en-US" dirty="0" smtClean="0">
                <a:solidFill>
                  <a:srgbClr val="FF0000"/>
                </a:solidFill>
              </a:rPr>
              <a:t>estimate of demand is to be mad</a:t>
            </a:r>
            <a:r>
              <a:rPr lang="en-US" dirty="0" smtClean="0"/>
              <a:t>e-The total demand, existing suppliers and the capacity of existing units, the demand gap to be met, the customers, the distribution method required have all to be studied.</a:t>
            </a:r>
          </a:p>
          <a:p>
            <a:pPr lvl="0"/>
            <a:r>
              <a:rPr lang="en-US" dirty="0" smtClean="0">
                <a:solidFill>
                  <a:srgbClr val="FF0000"/>
                </a:solidFill>
              </a:rPr>
              <a:t>Technical specifications of the process should be carefully</a:t>
            </a:r>
            <a:endParaRPr lang="en-US" dirty="0" smtClean="0"/>
          </a:p>
          <a:p>
            <a:pPr lvl="0"/>
            <a:r>
              <a:rPr lang="en-US" dirty="0" smtClean="0">
                <a:solidFill>
                  <a:srgbClr val="FF0000"/>
                </a:solidFill>
              </a:rPr>
              <a:t>The equipment required </a:t>
            </a:r>
            <a:r>
              <a:rPr lang="en-US" dirty="0" smtClean="0"/>
              <a:t>and the sources are to be specified. Requirements of space-land, shed etc. and other utilities like power and water are to be assessed.</a:t>
            </a:r>
          </a:p>
          <a:p>
            <a:pPr lvl="0"/>
            <a:r>
              <a:rPr lang="en-US" dirty="0" smtClean="0">
                <a:solidFill>
                  <a:srgbClr val="FF0000"/>
                </a:solidFill>
              </a:rPr>
              <a:t>Man power requirements of direct and indire</a:t>
            </a:r>
            <a:r>
              <a:rPr lang="en-US" dirty="0" smtClean="0"/>
              <a:t>ct personnel are to be determined and their availability ensured.</a:t>
            </a:r>
          </a:p>
          <a:p>
            <a:pPr lvl="0"/>
            <a:r>
              <a:rPr lang="en-US" dirty="0" smtClean="0"/>
              <a:t> </a:t>
            </a:r>
            <a:r>
              <a:rPr lang="en-US" dirty="0" smtClean="0">
                <a:solidFill>
                  <a:srgbClr val="FF0000"/>
                </a:solidFill>
              </a:rPr>
              <a:t>Cost of the project to </a:t>
            </a:r>
            <a:r>
              <a:rPr lang="en-US" dirty="0" smtClean="0"/>
              <a:t>be worked should be identified.</a:t>
            </a: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5668963"/>
          </a:xfrm>
        </p:spPr>
        <p:txBody>
          <a:bodyPr>
            <a:normAutofit/>
          </a:bodyPr>
          <a:lstStyle/>
          <a:p>
            <a:pPr>
              <a:buNone/>
            </a:pPr>
            <a:r>
              <a:rPr lang="en-US" b="1" dirty="0" smtClean="0"/>
              <a:t>3. </a:t>
            </a:r>
            <a:r>
              <a:rPr lang="en-US" b="1" i="1" dirty="0" smtClean="0"/>
              <a:t>The action phase begins-</a:t>
            </a:r>
            <a:r>
              <a:rPr lang="en-US" dirty="0" smtClean="0"/>
              <a:t>The </a:t>
            </a:r>
            <a:r>
              <a:rPr lang="en-US" dirty="0" smtClean="0">
                <a:solidFill>
                  <a:srgbClr val="00B0F0"/>
                </a:solidFill>
              </a:rPr>
              <a:t>form of ownership </a:t>
            </a:r>
            <a:r>
              <a:rPr lang="en-US" dirty="0" smtClean="0"/>
              <a:t>is to be decided upon and the </a:t>
            </a:r>
            <a:r>
              <a:rPr lang="en-US" dirty="0" smtClean="0">
                <a:solidFill>
                  <a:srgbClr val="00B0F0"/>
                </a:solidFill>
              </a:rPr>
              <a:t>company formed and registered</a:t>
            </a:r>
            <a:r>
              <a:rPr lang="en-US" dirty="0" smtClean="0"/>
              <a:t>. Following this, action directed towards obtaining finance, necessary licenses and necessary infrastructure is to be taken. This would involve dealing with various government bodies and other institutions like: financial institutions for finance; sales tax, income tax authorities-for respective registration; licensing authority-for obtaining industrial license etc.</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668963"/>
          </a:xfrm>
        </p:spPr>
        <p:txBody>
          <a:bodyPr>
            <a:normAutofit fontScale="77500" lnSpcReduction="20000"/>
          </a:bodyPr>
          <a:lstStyle/>
          <a:p>
            <a:pPr>
              <a:buNone/>
            </a:pPr>
            <a:r>
              <a:rPr lang="en-US" b="1" dirty="0" smtClean="0"/>
              <a:t>4. </a:t>
            </a:r>
            <a:r>
              <a:rPr lang="en-US" dirty="0" smtClean="0"/>
              <a:t>Once all the required authorizations and sanctions have been obtained</a:t>
            </a:r>
            <a:r>
              <a:rPr lang="en-US" b="1" dirty="0" smtClean="0"/>
              <a:t> simultaneous action </a:t>
            </a:r>
            <a:r>
              <a:rPr lang="en-US" dirty="0" smtClean="0"/>
              <a:t>is to be taken for the following:</a:t>
            </a:r>
          </a:p>
          <a:p>
            <a:pPr lvl="0"/>
            <a:r>
              <a:rPr lang="en-US" dirty="0" smtClean="0"/>
              <a:t>Ordering machinery from suppliers.</a:t>
            </a:r>
          </a:p>
          <a:p>
            <a:pPr lvl="0"/>
            <a:r>
              <a:rPr lang="en-US" dirty="0" smtClean="0"/>
              <a:t>Obtaining utilities like power and water connections after constructions.</a:t>
            </a:r>
          </a:p>
          <a:p>
            <a:pPr lvl="0"/>
            <a:r>
              <a:rPr lang="en-US" dirty="0" smtClean="0"/>
              <a:t> Recruitment of staff.</a:t>
            </a:r>
          </a:p>
          <a:p>
            <a:pPr lvl="0"/>
            <a:r>
              <a:rPr lang="en-US" dirty="0" smtClean="0"/>
              <a:t>Arranging supplies of materials.</a:t>
            </a:r>
          </a:p>
          <a:p>
            <a:pPr lvl="0"/>
            <a:r>
              <a:rPr lang="en-US" dirty="0" smtClean="0"/>
              <a:t>Arranging for distributions of the product.</a:t>
            </a:r>
          </a:p>
          <a:p>
            <a:pPr>
              <a:buNone/>
            </a:pPr>
            <a:r>
              <a:rPr lang="en-US" b="1" dirty="0" smtClean="0"/>
              <a:t>5. </a:t>
            </a:r>
            <a:r>
              <a:rPr lang="en-US" b="1" i="1" dirty="0" smtClean="0"/>
              <a:t>The plant is ready for commissioning</a:t>
            </a:r>
            <a:r>
              <a:rPr lang="en-US" b="1" dirty="0" smtClean="0"/>
              <a:t>.</a:t>
            </a:r>
            <a:endParaRPr lang="en-US" dirty="0" smtClean="0"/>
          </a:p>
          <a:p>
            <a:pPr lvl="0"/>
            <a:r>
              <a:rPr lang="en-US" dirty="0" smtClean="0"/>
              <a:t>Trial run may be made</a:t>
            </a:r>
          </a:p>
          <a:p>
            <a:pPr lvl="0"/>
            <a:r>
              <a:rPr lang="en-US" dirty="0" smtClean="0"/>
              <a:t>Promotional work may be made</a:t>
            </a:r>
          </a:p>
          <a:p>
            <a:pPr lvl="0"/>
            <a:r>
              <a:rPr lang="en-US" dirty="0" smtClean="0"/>
              <a:t>On the basis of feed back obtained, the process or product has to be modified until acceptance out put is obtained.</a:t>
            </a:r>
          </a:p>
          <a:p>
            <a:pPr>
              <a:buNone/>
            </a:pPr>
            <a:r>
              <a:rPr lang="en-US" b="1" dirty="0" smtClean="0"/>
              <a:t>6. </a:t>
            </a:r>
            <a:r>
              <a:rPr lang="en-US" b="1" i="1" dirty="0" smtClean="0"/>
              <a:t>The unit is then ready for commercial production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Picture Placeholder 9"/>
          <p:cNvGraphicFramePr>
            <a:graphicFrameLocks noGrp="1"/>
          </p:cNvGraphicFramePr>
          <p:nvPr>
            <p:ph type="pic" idx="1"/>
          </p:nvPr>
        </p:nvGraphicFramePr>
        <p:xfrm>
          <a:off x="762000" y="457201"/>
          <a:ext cx="7620000" cy="2235310"/>
        </p:xfrm>
        <a:graphic>
          <a:graphicData uri="http://schemas.openxmlformats.org/drawingml/2006/table">
            <a:tbl>
              <a:tblPr/>
              <a:tblGrid>
                <a:gridCol w="2460625"/>
                <a:gridCol w="968375"/>
                <a:gridCol w="1143000"/>
                <a:gridCol w="3048000"/>
              </a:tblGrid>
              <a:tr h="471380">
                <a:tc>
                  <a:txBody>
                    <a:bodyPr/>
                    <a:lstStyle/>
                    <a:p>
                      <a:pPr marL="0" marR="0" algn="just">
                        <a:lnSpc>
                          <a:spcPct val="100000"/>
                        </a:lnSpc>
                        <a:spcBef>
                          <a:spcPts val="0"/>
                        </a:spcBef>
                        <a:spcAft>
                          <a:spcPts val="0"/>
                        </a:spcAft>
                      </a:pPr>
                      <a:endParaRPr lang="en-US" sz="1600" dirty="0">
                        <a:latin typeface="Times New Roman" pitchFamily="18" charset="0"/>
                        <a:ea typeface="Times New Roman"/>
                        <a:cs typeface="Times New Roman" pitchFamily="18" charset="0"/>
                      </a:endParaRPr>
                    </a:p>
                    <a:p>
                      <a:pPr marL="0" marR="0" algn="just">
                        <a:lnSpc>
                          <a:spcPct val="100000"/>
                        </a:lnSpc>
                        <a:spcBef>
                          <a:spcPts val="0"/>
                        </a:spcBef>
                        <a:spcAft>
                          <a:spcPts val="0"/>
                        </a:spcAft>
                      </a:pPr>
                      <a:r>
                        <a:rPr lang="en-US" sz="1600" dirty="0">
                          <a:latin typeface="Times New Roman" pitchFamily="18" charset="0"/>
                          <a:ea typeface="Times New Roman"/>
                          <a:cs typeface="Times New Roman" pitchFamily="18" charset="0"/>
                        </a:rPr>
                        <a:t>Level of the enterprise</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endParaRPr lang="en-US" sz="1600" dirty="0">
                        <a:latin typeface="Times New Roman" pitchFamily="18" charset="0"/>
                        <a:ea typeface="Times New Roman"/>
                        <a:cs typeface="Times New Roman" pitchFamily="18" charset="0"/>
                      </a:endParaRPr>
                    </a:p>
                    <a:p>
                      <a:pPr marL="0" marR="0" algn="just">
                        <a:lnSpc>
                          <a:spcPct val="100000"/>
                        </a:lnSpc>
                        <a:spcBef>
                          <a:spcPts val="0"/>
                        </a:spcBef>
                        <a:spcAft>
                          <a:spcPts val="0"/>
                        </a:spcAft>
                      </a:pPr>
                      <a:r>
                        <a:rPr lang="en-US" sz="1600" dirty="0">
                          <a:latin typeface="Times New Roman" pitchFamily="18" charset="0"/>
                          <a:ea typeface="Times New Roman"/>
                          <a:cs typeface="Times New Roman" pitchFamily="18" charset="0"/>
                        </a:rPr>
                        <a:t>Sector </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dirty="0">
                          <a:latin typeface="Times New Roman" pitchFamily="18" charset="0"/>
                          <a:ea typeface="Times New Roman"/>
                          <a:cs typeface="Times New Roman" pitchFamily="18" charset="0"/>
                        </a:rPr>
                        <a:t>Human power</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a:latin typeface="Times New Roman" pitchFamily="18" charset="0"/>
                          <a:ea typeface="Times New Roman"/>
                          <a:cs typeface="Times New Roman" pitchFamily="18" charset="0"/>
                        </a:rPr>
                        <a:t>Total asset </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941">
                <a:tc rowSpan="2">
                  <a:txBody>
                    <a:bodyPr/>
                    <a:lstStyle/>
                    <a:p>
                      <a:pPr marL="0" marR="0" algn="just">
                        <a:lnSpc>
                          <a:spcPct val="100000"/>
                        </a:lnSpc>
                        <a:spcBef>
                          <a:spcPts val="0"/>
                        </a:spcBef>
                        <a:spcAft>
                          <a:spcPts val="0"/>
                        </a:spcAft>
                      </a:pPr>
                      <a:endParaRPr lang="en-US" sz="1600" dirty="0">
                        <a:latin typeface="Times New Roman" pitchFamily="18" charset="0"/>
                        <a:ea typeface="Times New Roman"/>
                        <a:cs typeface="Times New Roman" pitchFamily="18" charset="0"/>
                      </a:endParaRPr>
                    </a:p>
                    <a:p>
                      <a:pPr marL="0" marR="0" algn="just">
                        <a:lnSpc>
                          <a:spcPct val="100000"/>
                        </a:lnSpc>
                        <a:spcBef>
                          <a:spcPts val="0"/>
                        </a:spcBef>
                        <a:spcAft>
                          <a:spcPts val="0"/>
                        </a:spcAft>
                      </a:pPr>
                      <a:r>
                        <a:rPr lang="en-US" sz="1600" b="1" dirty="0">
                          <a:latin typeface="Times New Roman" pitchFamily="18" charset="0"/>
                          <a:ea typeface="Times New Roman"/>
                          <a:cs typeface="Times New Roman" pitchFamily="18" charset="0"/>
                        </a:rPr>
                        <a:t>Micro enterprise</a:t>
                      </a:r>
                      <a:endParaRPr lang="en-US" sz="1600" dirty="0">
                        <a:latin typeface="Times New Roman" pitchFamily="18" charset="0"/>
                        <a:ea typeface="Times New Roman"/>
                        <a:cs typeface="Times New Roman" pitchFamily="18" charset="0"/>
                      </a:endParaRP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dirty="0">
                          <a:latin typeface="Times New Roman" pitchFamily="18" charset="0"/>
                          <a:ea typeface="Times New Roman"/>
                          <a:cs typeface="Times New Roman" pitchFamily="18" charset="0"/>
                        </a:rPr>
                        <a:t>Industry </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u="sng" dirty="0">
                          <a:latin typeface="Times New Roman" pitchFamily="18" charset="0"/>
                          <a:ea typeface="Times New Roman"/>
                          <a:cs typeface="Times New Roman" pitchFamily="18" charset="0"/>
                        </a:rPr>
                        <a:t>&lt; </a:t>
                      </a:r>
                      <a:r>
                        <a:rPr lang="en-US" sz="1600" dirty="0">
                          <a:latin typeface="Times New Roman" pitchFamily="18" charset="0"/>
                          <a:ea typeface="Times New Roman"/>
                          <a:cs typeface="Times New Roman" pitchFamily="18" charset="0"/>
                        </a:rPr>
                        <a:t>5</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u="sng" dirty="0">
                          <a:latin typeface="Times New Roman" pitchFamily="18" charset="0"/>
                          <a:ea typeface="Times New Roman"/>
                          <a:cs typeface="Times New Roman" pitchFamily="18" charset="0"/>
                        </a:rPr>
                        <a:t>&lt; </a:t>
                      </a:r>
                      <a:r>
                        <a:rPr lang="en-US" sz="1600" dirty="0">
                          <a:latin typeface="Times New Roman" pitchFamily="18" charset="0"/>
                          <a:ea typeface="Times New Roman"/>
                          <a:cs typeface="Times New Roman" pitchFamily="18" charset="0"/>
                        </a:rPr>
                        <a:t>100,000($6000 or E4500)</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380">
                <a:tc vMerge="1">
                  <a:txBody>
                    <a:bodyPr/>
                    <a:lstStyle/>
                    <a:p>
                      <a:endParaRPr lang="en-US"/>
                    </a:p>
                  </a:txBody>
                  <a:tcPr/>
                </a:tc>
                <a:tc>
                  <a:txBody>
                    <a:bodyPr/>
                    <a:lstStyle/>
                    <a:p>
                      <a:pPr marL="0" marR="0" algn="just">
                        <a:lnSpc>
                          <a:spcPct val="100000"/>
                        </a:lnSpc>
                        <a:spcBef>
                          <a:spcPts val="0"/>
                        </a:spcBef>
                        <a:spcAft>
                          <a:spcPts val="0"/>
                        </a:spcAft>
                      </a:pPr>
                      <a:r>
                        <a:rPr lang="en-US" sz="1600" dirty="0" smtClean="0">
                          <a:latin typeface="Times New Roman" pitchFamily="18" charset="0"/>
                          <a:ea typeface="Times New Roman"/>
                          <a:cs typeface="Times New Roman" pitchFamily="18" charset="0"/>
                        </a:rPr>
                        <a:t>Service </a:t>
                      </a:r>
                      <a:endParaRPr lang="en-US" sz="1600" dirty="0">
                        <a:latin typeface="Times New Roman" pitchFamily="18" charset="0"/>
                        <a:ea typeface="Times New Roman"/>
                        <a:cs typeface="Times New Roman" pitchFamily="18" charset="0"/>
                      </a:endParaRP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u="sng" dirty="0" smtClean="0">
                          <a:latin typeface="Times New Roman" pitchFamily="18" charset="0"/>
                          <a:ea typeface="Times New Roman"/>
                          <a:cs typeface="Times New Roman" pitchFamily="18" charset="0"/>
                        </a:rPr>
                        <a:t>&lt; </a:t>
                      </a:r>
                      <a:r>
                        <a:rPr lang="en-US" sz="1600" dirty="0">
                          <a:latin typeface="Times New Roman" pitchFamily="18" charset="0"/>
                          <a:ea typeface="Times New Roman"/>
                          <a:cs typeface="Times New Roman" pitchFamily="18" charset="0"/>
                        </a:rPr>
                        <a:t>5</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u="sng" dirty="0" smtClean="0">
                          <a:latin typeface="Times New Roman" pitchFamily="18" charset="0"/>
                          <a:ea typeface="Times New Roman"/>
                          <a:cs typeface="Times New Roman" pitchFamily="18" charset="0"/>
                        </a:rPr>
                        <a:t>&lt; </a:t>
                      </a:r>
                      <a:r>
                        <a:rPr lang="en-US" sz="1600" dirty="0">
                          <a:latin typeface="Times New Roman" pitchFamily="18" charset="0"/>
                          <a:ea typeface="Times New Roman"/>
                          <a:cs typeface="Times New Roman" pitchFamily="18" charset="0"/>
                        </a:rPr>
                        <a:t>50,000($3000 or E2200)</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598">
                <a:tc rowSpan="2">
                  <a:txBody>
                    <a:bodyPr/>
                    <a:lstStyle/>
                    <a:p>
                      <a:pPr marL="0" marR="0" algn="just">
                        <a:lnSpc>
                          <a:spcPct val="100000"/>
                        </a:lnSpc>
                        <a:spcBef>
                          <a:spcPts val="0"/>
                        </a:spcBef>
                        <a:spcAft>
                          <a:spcPts val="0"/>
                        </a:spcAft>
                      </a:pPr>
                      <a:endParaRPr lang="en-US" sz="1600" dirty="0">
                        <a:latin typeface="Times New Roman" pitchFamily="18" charset="0"/>
                        <a:ea typeface="Times New Roman"/>
                        <a:cs typeface="Times New Roman" pitchFamily="18" charset="0"/>
                      </a:endParaRPr>
                    </a:p>
                    <a:p>
                      <a:pPr marL="0" marR="0" algn="just">
                        <a:lnSpc>
                          <a:spcPct val="100000"/>
                        </a:lnSpc>
                        <a:spcBef>
                          <a:spcPts val="0"/>
                        </a:spcBef>
                        <a:spcAft>
                          <a:spcPts val="0"/>
                        </a:spcAft>
                      </a:pPr>
                      <a:r>
                        <a:rPr lang="en-US" sz="1600" b="1" dirty="0">
                          <a:latin typeface="Times New Roman" pitchFamily="18" charset="0"/>
                          <a:ea typeface="Times New Roman"/>
                          <a:cs typeface="Times New Roman" pitchFamily="18" charset="0"/>
                        </a:rPr>
                        <a:t>Small enterprise </a:t>
                      </a:r>
                      <a:endParaRPr lang="en-US" sz="1600" dirty="0">
                        <a:latin typeface="Times New Roman" pitchFamily="18" charset="0"/>
                        <a:ea typeface="Times New Roman"/>
                        <a:cs typeface="Times New Roman" pitchFamily="18" charset="0"/>
                      </a:endParaRP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dirty="0" smtClean="0">
                          <a:latin typeface="Times New Roman" pitchFamily="18" charset="0"/>
                          <a:ea typeface="Times New Roman"/>
                          <a:cs typeface="Times New Roman" pitchFamily="18" charset="0"/>
                        </a:rPr>
                        <a:t>Industry </a:t>
                      </a:r>
                      <a:endParaRPr lang="en-US" sz="1600" dirty="0">
                        <a:latin typeface="Times New Roman" pitchFamily="18" charset="0"/>
                        <a:ea typeface="Times New Roman"/>
                        <a:cs typeface="Times New Roman" pitchFamily="18" charset="0"/>
                      </a:endParaRP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dirty="0" smtClean="0">
                          <a:latin typeface="Times New Roman" pitchFamily="18" charset="0"/>
                          <a:ea typeface="Times New Roman"/>
                          <a:cs typeface="Times New Roman" pitchFamily="18" charset="0"/>
                        </a:rPr>
                        <a:t>6-30</a:t>
                      </a:r>
                      <a:endParaRPr lang="en-US" sz="1600" dirty="0">
                        <a:latin typeface="Times New Roman" pitchFamily="18" charset="0"/>
                        <a:ea typeface="Times New Roman"/>
                        <a:cs typeface="Times New Roman" pitchFamily="18" charset="0"/>
                      </a:endParaRP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u="sng" dirty="0" smtClean="0">
                          <a:latin typeface="Times New Roman" pitchFamily="18" charset="0"/>
                          <a:ea typeface="Times New Roman"/>
                          <a:cs typeface="Times New Roman" pitchFamily="18" charset="0"/>
                        </a:rPr>
                        <a:t>&lt; </a:t>
                      </a:r>
                      <a:r>
                        <a:rPr lang="en-US" sz="1600" dirty="0">
                          <a:latin typeface="Times New Roman" pitchFamily="18" charset="0"/>
                          <a:ea typeface="Times New Roman"/>
                          <a:cs typeface="Times New Roman" pitchFamily="18" charset="0"/>
                        </a:rPr>
                        <a:t>birr 1.5 million ($9000 or E70000)</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629">
                <a:tc vMerge="1">
                  <a:txBody>
                    <a:bodyPr/>
                    <a:lstStyle/>
                    <a:p>
                      <a:endParaRPr lang="en-US"/>
                    </a:p>
                  </a:txBody>
                  <a:tcPr/>
                </a:tc>
                <a:tc>
                  <a:txBody>
                    <a:bodyPr/>
                    <a:lstStyle/>
                    <a:p>
                      <a:pPr marL="0" marR="0" algn="just">
                        <a:lnSpc>
                          <a:spcPct val="100000"/>
                        </a:lnSpc>
                        <a:spcBef>
                          <a:spcPts val="0"/>
                        </a:spcBef>
                        <a:spcAft>
                          <a:spcPts val="0"/>
                        </a:spcAft>
                      </a:pPr>
                      <a:r>
                        <a:rPr lang="en-US" sz="1600" dirty="0">
                          <a:latin typeface="Times New Roman" pitchFamily="18" charset="0"/>
                          <a:ea typeface="Times New Roman"/>
                          <a:cs typeface="Times New Roman" pitchFamily="18" charset="0"/>
                        </a:rPr>
                        <a:t>Service </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a:latin typeface="Times New Roman" pitchFamily="18" charset="0"/>
                          <a:ea typeface="Times New Roman"/>
                          <a:cs typeface="Times New Roman" pitchFamily="18" charset="0"/>
                        </a:rPr>
                        <a:t>6-30</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600" u="sng" dirty="0">
                          <a:latin typeface="Times New Roman" pitchFamily="18" charset="0"/>
                          <a:ea typeface="Times New Roman"/>
                          <a:cs typeface="Times New Roman" pitchFamily="18" charset="0"/>
                        </a:rPr>
                        <a:t>&lt; </a:t>
                      </a:r>
                      <a:r>
                        <a:rPr lang="en-US" sz="1600" dirty="0">
                          <a:latin typeface="Times New Roman" pitchFamily="18" charset="0"/>
                          <a:ea typeface="Times New Roman"/>
                          <a:cs typeface="Times New Roman" pitchFamily="18" charset="0"/>
                        </a:rPr>
                        <a:t>birr 500,000($30000 or E 23000)</a:t>
                      </a:r>
                    </a:p>
                  </a:txBody>
                  <a:tcPr marL="65553" marR="6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10"/>
          <p:cNvSpPr/>
          <p:nvPr/>
        </p:nvSpPr>
        <p:spPr>
          <a:xfrm>
            <a:off x="2971800" y="2667000"/>
            <a:ext cx="3763018" cy="369332"/>
          </a:xfrm>
          <a:prstGeom prst="rect">
            <a:avLst/>
          </a:prstGeom>
        </p:spPr>
        <p:txBody>
          <a:bodyPr wrap="none">
            <a:spAutoFit/>
          </a:bodyPr>
          <a:lstStyle/>
          <a:p>
            <a:pPr>
              <a:buNone/>
            </a:pPr>
            <a:r>
              <a:rPr lang="en-US" b="1" dirty="0" smtClean="0"/>
              <a:t> Size Criteria classification in Ethiopia </a:t>
            </a:r>
            <a:endParaRPr lang="en-US" dirty="0" smtClean="0"/>
          </a:p>
        </p:txBody>
      </p:sp>
      <p:sp>
        <p:nvSpPr>
          <p:cNvPr id="4" name="Rectangle 3"/>
          <p:cNvSpPr/>
          <p:nvPr/>
        </p:nvSpPr>
        <p:spPr>
          <a:xfrm>
            <a:off x="228600" y="3048000"/>
            <a:ext cx="8458200" cy="3046988"/>
          </a:xfrm>
          <a:prstGeom prst="rect">
            <a:avLst/>
          </a:prstGeom>
        </p:spPr>
        <p:txBody>
          <a:bodyPr wrap="square">
            <a:spAutoFit/>
          </a:bodyPr>
          <a:lstStyle/>
          <a:p>
            <a:pPr algn="just">
              <a:buFont typeface="Wingdings" pitchFamily="2" charset="2"/>
              <a:buChar char="Ø"/>
            </a:pPr>
            <a:r>
              <a:rPr lang="en-US" sz="2400" dirty="0" smtClean="0">
                <a:solidFill>
                  <a:srgbClr val="00B0F0"/>
                </a:solidFill>
              </a:rPr>
              <a:t>Large and medium </a:t>
            </a:r>
            <a:r>
              <a:rPr lang="en-US" sz="2400" dirty="0" smtClean="0"/>
              <a:t>scale manufacturing enterprises have been classified as  </a:t>
            </a:r>
            <a:r>
              <a:rPr lang="en-US" sz="2400" dirty="0" smtClean="0">
                <a:solidFill>
                  <a:srgbClr val="FF0000"/>
                </a:solidFill>
              </a:rPr>
              <a:t>establishments with more than ten employees using automated machinery </a:t>
            </a:r>
          </a:p>
          <a:p>
            <a:pPr algn="just">
              <a:buFont typeface="Wingdings" pitchFamily="2" charset="2"/>
              <a:buChar char="Ø"/>
            </a:pPr>
            <a:r>
              <a:rPr lang="en-US" sz="2400" dirty="0" smtClean="0">
                <a:solidFill>
                  <a:srgbClr val="00B0F0"/>
                </a:solidFill>
              </a:rPr>
              <a:t>Small and medium </a:t>
            </a:r>
            <a:r>
              <a:rPr lang="en-US" sz="2400" dirty="0" smtClean="0"/>
              <a:t>enterprises are establishment  that engage </a:t>
            </a:r>
            <a:r>
              <a:rPr lang="en-US" sz="2400" dirty="0" smtClean="0">
                <a:solidFill>
                  <a:srgbClr val="FF0000"/>
                </a:solidFill>
              </a:rPr>
              <a:t>less than 10 persons  using power driven machinery</a:t>
            </a:r>
            <a:r>
              <a:rPr lang="en-US" sz="2400" dirty="0" smtClean="0"/>
              <a:t>.</a:t>
            </a:r>
          </a:p>
          <a:p>
            <a:pPr algn="just">
              <a:buFont typeface="Wingdings" pitchFamily="2" charset="2"/>
              <a:buChar char="Ø"/>
            </a:pPr>
            <a:r>
              <a:rPr lang="en-US" sz="2400" dirty="0" smtClean="0">
                <a:solidFill>
                  <a:srgbClr val="00B0F0"/>
                </a:solidFill>
              </a:rPr>
              <a:t>Cottage/handicrafts</a:t>
            </a:r>
            <a:r>
              <a:rPr lang="en-US" sz="2400" dirty="0" smtClean="0"/>
              <a:t> are household type enterprises located in households or  workshops normally using own or family </a:t>
            </a:r>
            <a:r>
              <a:rPr lang="en-US" sz="2400" dirty="0" err="1" smtClean="0"/>
              <a:t>labour</a:t>
            </a:r>
            <a:r>
              <a:rPr lang="en-US" sz="2400" dirty="0" smtClean="0"/>
              <a:t> and mostly manual rather than  automated/mechanical machinery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5821363"/>
          </a:xfrm>
        </p:spPr>
        <p:txBody>
          <a:bodyPr>
            <a:normAutofit fontScale="92500"/>
          </a:bodyPr>
          <a:lstStyle/>
          <a:p>
            <a:pPr lvl="0">
              <a:buNone/>
            </a:pPr>
            <a:r>
              <a:rPr lang="en-US" dirty="0" smtClean="0"/>
              <a:t>Generally, there are two approaches to define a small business enterprise. These are: </a:t>
            </a:r>
          </a:p>
          <a:p>
            <a:pPr lvl="0"/>
            <a:r>
              <a:rPr lang="en-US" dirty="0" smtClean="0"/>
              <a:t>Size criteria and </a:t>
            </a:r>
          </a:p>
          <a:p>
            <a:pPr lvl="0"/>
            <a:r>
              <a:rPr lang="en-US" dirty="0" smtClean="0"/>
              <a:t>Economic/control criteria </a:t>
            </a:r>
          </a:p>
          <a:p>
            <a:pPr>
              <a:buNone/>
            </a:pPr>
            <a:r>
              <a:rPr lang="en-US" b="1" dirty="0" smtClean="0"/>
              <a:t> Size Criteria </a:t>
            </a:r>
            <a:endParaRPr lang="en-US" dirty="0" smtClean="0"/>
          </a:p>
          <a:p>
            <a:r>
              <a:rPr lang="en-US" dirty="0" smtClean="0"/>
              <a:t>Though the criteria used to measure the size of business may vary, the following criteria are commonly used to measure the size of businesses. </a:t>
            </a:r>
          </a:p>
          <a:p>
            <a:pPr lvl="0">
              <a:buNone/>
            </a:pPr>
            <a:r>
              <a:rPr lang="en-US" dirty="0" smtClean="0"/>
              <a:t>1. Sales volume </a:t>
            </a:r>
          </a:p>
          <a:p>
            <a:pPr lvl="0">
              <a:buNone/>
            </a:pPr>
            <a:r>
              <a:rPr lang="en-US" dirty="0" smtClean="0"/>
              <a:t>2. Number of employees </a:t>
            </a:r>
          </a:p>
          <a:p>
            <a:pPr>
              <a:buNone/>
            </a:pPr>
            <a:r>
              <a:rPr lang="en-US" dirty="0" smtClean="0"/>
              <a:t>3. Volume of deposits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5668963"/>
          </a:xfrm>
        </p:spPr>
        <p:txBody>
          <a:bodyPr>
            <a:normAutofit fontScale="92500" lnSpcReduction="20000"/>
          </a:bodyPr>
          <a:lstStyle/>
          <a:p>
            <a:pPr>
              <a:buNone/>
            </a:pPr>
            <a:r>
              <a:rPr lang="en-US" b="1" dirty="0" smtClean="0"/>
              <a:t>Economic/Control Criteria </a:t>
            </a:r>
            <a:endParaRPr lang="en-US" dirty="0" smtClean="0"/>
          </a:p>
          <a:p>
            <a:pPr algn="just">
              <a:buNone/>
            </a:pPr>
            <a:r>
              <a:rPr lang="en-US" dirty="0" smtClean="0"/>
              <a:t>The definition of a small business referring to economic/control criteria cover the following: </a:t>
            </a:r>
          </a:p>
          <a:p>
            <a:pPr lvl="0" algn="just"/>
            <a:r>
              <a:rPr lang="en-US" b="1" i="1" dirty="0" smtClean="0"/>
              <a:t>Market share-</a:t>
            </a:r>
            <a:r>
              <a:rPr lang="en-US" dirty="0" smtClean="0"/>
              <a:t>the market share of a small firm </a:t>
            </a:r>
            <a:r>
              <a:rPr lang="en-US" dirty="0" smtClean="0">
                <a:solidFill>
                  <a:srgbClr val="FF0000"/>
                </a:solidFill>
              </a:rPr>
              <a:t>is not large enough </a:t>
            </a:r>
            <a:r>
              <a:rPr lang="en-US" dirty="0" smtClean="0"/>
              <a:t>to enable to influence the prices of national goods sold to any significant extent.</a:t>
            </a:r>
          </a:p>
          <a:p>
            <a:pPr lvl="0" algn="just"/>
            <a:r>
              <a:rPr lang="en-US" b="1" i="1" dirty="0" smtClean="0"/>
              <a:t>Independence</a:t>
            </a:r>
            <a:r>
              <a:rPr lang="en-US" dirty="0" smtClean="0"/>
              <a:t>-The owner of a small business is independent in that he/she has </a:t>
            </a:r>
            <a:r>
              <a:rPr lang="en-US" dirty="0" smtClean="0">
                <a:solidFill>
                  <a:srgbClr val="FF0000"/>
                </a:solidFill>
              </a:rPr>
              <a:t>full control over the business. </a:t>
            </a:r>
          </a:p>
          <a:p>
            <a:pPr lvl="0" algn="just"/>
            <a:r>
              <a:rPr lang="en-US" b="1" i="1" dirty="0" smtClean="0"/>
              <a:t>Personalized management-</a:t>
            </a:r>
            <a:r>
              <a:rPr lang="en-US" dirty="0" smtClean="0"/>
              <a:t>It is the owner who actively participates in all aspects of the firms’ management and in all major decision making processes. Thus, there is little or no devolution of delegation of authority.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t>2.2. Importance and Role of Small Business</a:t>
            </a:r>
            <a:r>
              <a:rPr lang="en-US" sz="2400" dirty="0" smtClean="0"/>
              <a:t/>
            </a:r>
            <a:br>
              <a:rPr lang="en-US" sz="2400" dirty="0" smtClean="0"/>
            </a:br>
            <a:endParaRPr lang="en-US" sz="2400" dirty="0"/>
          </a:p>
        </p:txBody>
      </p:sp>
      <p:sp>
        <p:nvSpPr>
          <p:cNvPr id="3" name="Content Placeholder 2"/>
          <p:cNvSpPr>
            <a:spLocks noGrp="1"/>
          </p:cNvSpPr>
          <p:nvPr>
            <p:ph idx="1"/>
          </p:nvPr>
        </p:nvSpPr>
        <p:spPr>
          <a:xfrm>
            <a:off x="304800" y="762000"/>
            <a:ext cx="8610600" cy="5364163"/>
          </a:xfrm>
        </p:spPr>
        <p:txBody>
          <a:bodyPr>
            <a:normAutofit/>
          </a:bodyPr>
          <a:lstStyle/>
          <a:p>
            <a:pPr algn="just">
              <a:buFont typeface="Wingdings" pitchFamily="2" charset="2"/>
              <a:buChar char="Ø"/>
            </a:pPr>
            <a:r>
              <a:rPr lang="en-US" dirty="0" smtClean="0"/>
              <a:t>Developing countries are devoting attention to the development of small scale enterprises in a variety of ways. The following are the major vital roles that micro and small enterprise can play in the socio-economic development of a nation.</a:t>
            </a:r>
          </a:p>
          <a:p>
            <a:pPr lvl="0" algn="just">
              <a:buFont typeface="Wingdings" pitchFamily="2" charset="2"/>
              <a:buChar char="Ø"/>
            </a:pPr>
            <a:r>
              <a:rPr lang="en-US" dirty="0" smtClean="0"/>
              <a:t>Micro and small enterprises are considered to be greatest </a:t>
            </a:r>
            <a:r>
              <a:rPr lang="en-US" dirty="0" smtClean="0">
                <a:solidFill>
                  <a:srgbClr val="FF0000"/>
                </a:solidFill>
              </a:rPr>
              <a:t>value in building up a local production </a:t>
            </a:r>
            <a:r>
              <a:rPr lang="en-US" dirty="0" smtClean="0"/>
              <a:t>structure and in promoting economic growth.</a:t>
            </a:r>
          </a:p>
          <a:p>
            <a:pPr lvl="0">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5668963"/>
          </a:xfrm>
        </p:spPr>
        <p:txBody>
          <a:bodyPr>
            <a:normAutofit fontScale="92500" lnSpcReduction="20000"/>
          </a:bodyPr>
          <a:lstStyle/>
          <a:p>
            <a:pPr lvl="0" algn="just">
              <a:buFont typeface="Wingdings" pitchFamily="2" charset="2"/>
              <a:buChar char="Ø"/>
            </a:pPr>
            <a:r>
              <a:rPr lang="en-US" dirty="0" smtClean="0"/>
              <a:t>Micro and small enterprise are also considered as a means of </a:t>
            </a:r>
            <a:r>
              <a:rPr lang="en-US" dirty="0" smtClean="0">
                <a:solidFill>
                  <a:srgbClr val="FF0000"/>
                </a:solidFill>
              </a:rPr>
              <a:t>creating employment opportunity </a:t>
            </a:r>
            <a:r>
              <a:rPr lang="en-US" dirty="0" smtClean="0"/>
              <a:t>and achieving a </a:t>
            </a:r>
            <a:r>
              <a:rPr lang="en-US" dirty="0" smtClean="0">
                <a:solidFill>
                  <a:srgbClr val="FF0000"/>
                </a:solidFill>
              </a:rPr>
              <a:t>fair distribution of national resource </a:t>
            </a:r>
            <a:r>
              <a:rPr lang="en-US" dirty="0" smtClean="0"/>
              <a:t>income, knowledge and power.</a:t>
            </a:r>
          </a:p>
          <a:p>
            <a:pPr lvl="0" algn="just">
              <a:buFont typeface="Wingdings" pitchFamily="2" charset="2"/>
              <a:buChar char="Ø"/>
            </a:pPr>
            <a:r>
              <a:rPr lang="en-US" dirty="0" smtClean="0"/>
              <a:t> Small scale enterprises are also seen as a </a:t>
            </a:r>
            <a:r>
              <a:rPr lang="en-US" dirty="0" smtClean="0">
                <a:solidFill>
                  <a:srgbClr val="FF0000"/>
                </a:solidFill>
              </a:rPr>
              <a:t>seedbed</a:t>
            </a:r>
            <a:r>
              <a:rPr lang="en-US" dirty="0" smtClean="0"/>
              <a:t> for the development of local entrepreneurship.</a:t>
            </a:r>
          </a:p>
          <a:p>
            <a:pPr lvl="0">
              <a:buFont typeface="Wingdings" pitchFamily="2" charset="2"/>
              <a:buChar char="Ø"/>
            </a:pPr>
            <a:r>
              <a:rPr lang="en-US" dirty="0" smtClean="0"/>
              <a:t> Small enterprises are also important in that it can help to promote </a:t>
            </a:r>
            <a:r>
              <a:rPr lang="en-US" dirty="0" smtClean="0">
                <a:solidFill>
                  <a:srgbClr val="FF0000"/>
                </a:solidFill>
              </a:rPr>
              <a:t>rural industrialization</a:t>
            </a:r>
            <a:r>
              <a:rPr lang="en-US" dirty="0" smtClean="0"/>
              <a:t>. </a:t>
            </a:r>
          </a:p>
          <a:p>
            <a:pPr lvl="0" algn="just">
              <a:buFont typeface="Wingdings" pitchFamily="2" charset="2"/>
              <a:buChar char="Ø"/>
            </a:pPr>
            <a:r>
              <a:rPr lang="en-US" dirty="0" smtClean="0"/>
              <a:t>They are less capital intensive and more employment oriented.</a:t>
            </a:r>
          </a:p>
          <a:p>
            <a:pPr lvl="0" algn="just">
              <a:buFont typeface="Wingdings" pitchFamily="2" charset="2"/>
              <a:buChar char="Ø"/>
            </a:pPr>
            <a:r>
              <a:rPr lang="en-US" dirty="0" smtClean="0"/>
              <a:t>serve as </a:t>
            </a:r>
            <a:r>
              <a:rPr lang="en-US" dirty="0" smtClean="0">
                <a:solidFill>
                  <a:srgbClr val="FF0000"/>
                </a:solidFill>
              </a:rPr>
              <a:t>suppliers of parts and accessories </a:t>
            </a:r>
            <a:r>
              <a:rPr lang="en-US" dirty="0" smtClean="0"/>
              <a:t>to bigger industries. This ancillary function involves specialization in specific areas and results in greater profitability.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248400"/>
          </a:xfrm>
        </p:spPr>
        <p:txBody>
          <a:bodyPr>
            <a:normAutofit fontScale="70000" lnSpcReduction="20000"/>
          </a:bodyPr>
          <a:lstStyle/>
          <a:p>
            <a:pPr>
              <a:buNone/>
            </a:pPr>
            <a:r>
              <a:rPr lang="en-US" b="1" dirty="0" smtClean="0"/>
              <a:t>   2.3. Factors that Support the Success of Small Business </a:t>
            </a:r>
            <a:endParaRPr lang="en-US" dirty="0" smtClean="0"/>
          </a:p>
          <a:p>
            <a:pPr algn="just">
              <a:buNone/>
            </a:pPr>
            <a:r>
              <a:rPr lang="en-US" dirty="0" smtClean="0"/>
              <a:t>Business owner/mangers are required to take certain steps for the success of their firms. And the major factors that contribute for the success of micro and small enterprises include the following: </a:t>
            </a:r>
          </a:p>
          <a:p>
            <a:pPr>
              <a:buNone/>
            </a:pPr>
            <a:r>
              <a:rPr lang="en-US" b="1" dirty="0" smtClean="0"/>
              <a:t>Determination of objectives:</a:t>
            </a:r>
            <a:r>
              <a:rPr lang="en-US" dirty="0" smtClean="0"/>
              <a:t>.</a:t>
            </a:r>
          </a:p>
          <a:p>
            <a:pPr algn="just">
              <a:buNone/>
            </a:pPr>
            <a:r>
              <a:rPr lang="en-US" b="1" dirty="0" smtClean="0"/>
              <a:t>Sound organization:</a:t>
            </a:r>
            <a:r>
              <a:rPr lang="en-US" dirty="0" smtClean="0"/>
              <a:t> The firm should be equipped with sufficient number of personnel with the required talents and skills. Human resource, machine and materials must be properly combined and coordinated</a:t>
            </a:r>
          </a:p>
          <a:p>
            <a:pPr>
              <a:buNone/>
            </a:pPr>
            <a:r>
              <a:rPr lang="en-US" b="1" dirty="0" smtClean="0"/>
              <a:t>Research:</a:t>
            </a:r>
            <a:r>
              <a:rPr lang="en-US" dirty="0" smtClean="0"/>
              <a:t> There is a need for continuous improvements in the methods and techniques of production</a:t>
            </a:r>
          </a:p>
          <a:p>
            <a:pPr algn="just">
              <a:buNone/>
            </a:pPr>
            <a:r>
              <a:rPr lang="en-US" b="1" dirty="0" smtClean="0"/>
              <a:t>Adequate finance:</a:t>
            </a:r>
            <a:r>
              <a:rPr lang="en-US" dirty="0" smtClean="0"/>
              <a:t> The success of any business greatly depends on the availability of adequate finance for both short-term and long-term activities designed. </a:t>
            </a:r>
          </a:p>
          <a:p>
            <a:pPr>
              <a:buNone/>
            </a:pPr>
            <a:r>
              <a:rPr lang="en-US" b="1" dirty="0" smtClean="0"/>
              <a:t>Proper Location, Layout and Size:</a:t>
            </a:r>
            <a:endParaRPr lang="en-US" dirty="0" smtClean="0"/>
          </a:p>
          <a:p>
            <a:pPr>
              <a:buNone/>
            </a:pPr>
            <a:r>
              <a:rPr lang="en-US" b="1" dirty="0" smtClean="0"/>
              <a:t>Effective and Efficient Management:</a:t>
            </a:r>
          </a:p>
          <a:p>
            <a:pPr>
              <a:buNone/>
            </a:pPr>
            <a:r>
              <a:rPr lang="en-US" b="1" dirty="0" smtClean="0"/>
              <a:t>Marketing Network:</a:t>
            </a:r>
            <a:endParaRPr lang="en-US" dirty="0" smtClean="0"/>
          </a:p>
          <a:p>
            <a:pPr>
              <a:buNone/>
            </a:pPr>
            <a:r>
              <a:rPr lang="en-US" b="1" dirty="0" smtClean="0"/>
              <a:t>Modernization:</a:t>
            </a:r>
            <a:r>
              <a:rPr lang="en-US" dirty="0" smtClean="0"/>
              <a:t> </a:t>
            </a:r>
          </a:p>
          <a:p>
            <a:pPr algn="just">
              <a:buNone/>
            </a:pPr>
            <a:r>
              <a:rPr lang="en-US" dirty="0" smtClean="0"/>
              <a:t>ideas, method, machinery and technology are changing or getting outdated very fast.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2119</TotalTime>
  <Words>3662</Words>
  <Application>Microsoft Office PowerPoint</Application>
  <PresentationFormat>On-screen Show (4:3)</PresentationFormat>
  <Paragraphs>232</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 CHAPTER TWO: SMALL BUSINESS </vt:lpstr>
      <vt:lpstr>PowerPoint Presentation</vt:lpstr>
      <vt:lpstr>PowerPoint Presentation</vt:lpstr>
      <vt:lpstr>PowerPoint Presentation</vt:lpstr>
      <vt:lpstr>PowerPoint Presentation</vt:lpstr>
      <vt:lpstr>PowerPoint Presentation</vt:lpstr>
      <vt:lpstr>2.2. Importance and Role of Small Business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2.6.2. Sources of New Ideas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ismail - [2010]</cp:lastModifiedBy>
  <cp:revision>35</cp:revision>
  <dcterms:created xsi:type="dcterms:W3CDTF">2017-11-06T11:36:44Z</dcterms:created>
  <dcterms:modified xsi:type="dcterms:W3CDTF">2020-04-25T08:31:25Z</dcterms:modified>
</cp:coreProperties>
</file>