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78" r:id="rId2"/>
    <p:sldId id="279" r:id="rId3"/>
    <p:sldId id="319" r:id="rId4"/>
    <p:sldId id="310" r:id="rId5"/>
    <p:sldId id="320" r:id="rId6"/>
    <p:sldId id="257" r:id="rId7"/>
    <p:sldId id="258" r:id="rId8"/>
    <p:sldId id="259" r:id="rId9"/>
    <p:sldId id="260" r:id="rId10"/>
    <p:sldId id="261" r:id="rId11"/>
    <p:sldId id="262" r:id="rId12"/>
    <p:sldId id="321" r:id="rId13"/>
    <p:sldId id="263" r:id="rId14"/>
    <p:sldId id="264" r:id="rId15"/>
    <p:sldId id="265" r:id="rId16"/>
    <p:sldId id="266" r:id="rId17"/>
    <p:sldId id="267" r:id="rId18"/>
    <p:sldId id="268" r:id="rId19"/>
    <p:sldId id="269" r:id="rId20"/>
    <p:sldId id="270" r:id="rId21"/>
    <p:sldId id="271" r:id="rId22"/>
    <p:sldId id="275" r:id="rId23"/>
    <p:sldId id="280" r:id="rId24"/>
    <p:sldId id="281" r:id="rId25"/>
    <p:sldId id="282" r:id="rId26"/>
    <p:sldId id="283" r:id="rId27"/>
    <p:sldId id="284" r:id="rId28"/>
    <p:sldId id="286" r:id="rId29"/>
    <p:sldId id="287" r:id="rId30"/>
    <p:sldId id="288" r:id="rId31"/>
    <p:sldId id="273"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350" r:id="rId58"/>
    <p:sldId id="31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7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A8F875-57F9-40F8-82FD-BF84D5B1867B}" type="datetimeFigureOut">
              <a:rPr lang="en-US" smtClean="0"/>
              <a:pPr/>
              <a:t>4/25/2020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CEA96-A92D-4AC6-ADE5-288AB144B4E9}" type="slidenum">
              <a:rPr lang="en-US" smtClean="0"/>
              <a:pPr/>
              <a:t>‹#›</a:t>
            </a:fld>
            <a:endParaRPr lang="en-US"/>
          </a:p>
        </p:txBody>
      </p:sp>
    </p:spTree>
    <p:extLst>
      <p:ext uri="{BB962C8B-B14F-4D97-AF65-F5344CB8AC3E}">
        <p14:creationId xmlns:p14="http://schemas.microsoft.com/office/powerpoint/2010/main" val="3787054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36C9746-5B22-4107-848C-4BF044D47802}" type="slidenum">
              <a:rPr lang="it-IT" smtClean="0"/>
              <a:pPr/>
              <a:t>31</a:t>
            </a:fld>
            <a:endParaRPr lang="it-IT"/>
          </a:p>
        </p:txBody>
      </p:sp>
    </p:spTree>
    <p:extLst>
      <p:ext uri="{BB962C8B-B14F-4D97-AF65-F5344CB8AC3E}">
        <p14:creationId xmlns:p14="http://schemas.microsoft.com/office/powerpoint/2010/main" val="442007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8CEA96-A92D-4AC6-ADE5-288AB144B4E9}" type="slidenum">
              <a:rPr lang="en-US" smtClean="0"/>
              <a:pPr/>
              <a:t>58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9E9A98-EB70-4C43-B35F-86B0F662444B}"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77BC8-6823-46E7-BF7C-A0859D1D5D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E9A98-EB70-4C43-B35F-86B0F662444B}"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77BC8-6823-46E7-BF7C-A0859D1D5D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E9A98-EB70-4C43-B35F-86B0F662444B}"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77BC8-6823-46E7-BF7C-A0859D1D5D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E9A98-EB70-4C43-B35F-86B0F662444B}"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77BC8-6823-46E7-BF7C-A0859D1D5D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9E9A98-EB70-4C43-B35F-86B0F662444B}"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77BC8-6823-46E7-BF7C-A0859D1D5D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E9A98-EB70-4C43-B35F-86B0F662444B}" type="datetimeFigureOut">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77BC8-6823-46E7-BF7C-A0859D1D5D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9E9A98-EB70-4C43-B35F-86B0F662444B}" type="datetimeFigureOut">
              <a:rPr lang="en-US" smtClean="0"/>
              <a:pPr/>
              <a:t>4/25/2020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77BC8-6823-46E7-BF7C-A0859D1D5D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E9A98-EB70-4C43-B35F-86B0F662444B}" type="datetimeFigureOut">
              <a:rPr lang="en-US" smtClean="0"/>
              <a:pPr/>
              <a:t>4/25/2020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77BC8-6823-46E7-BF7C-A0859D1D5D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E9A98-EB70-4C43-B35F-86B0F662444B}" type="datetimeFigureOut">
              <a:rPr lang="en-US" smtClean="0"/>
              <a:pPr/>
              <a:t>4/25/2020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77BC8-6823-46E7-BF7C-A0859D1D5D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E9A98-EB70-4C43-B35F-86B0F662444B}" type="datetimeFigureOut">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77BC8-6823-46E7-BF7C-A0859D1D5D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E9A98-EB70-4C43-B35F-86B0F662444B}" type="datetimeFigureOut">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77BC8-6823-46E7-BF7C-A0859D1D5D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E9A98-EB70-4C43-B35F-86B0F662444B}" type="datetimeFigureOut">
              <a:rPr lang="en-US" smtClean="0"/>
              <a:pPr/>
              <a:t>4/25/2020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77BC8-6823-46E7-BF7C-A0859D1D5D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9762"/>
          </a:xfrm>
        </p:spPr>
        <p:txBody>
          <a:bodyPr>
            <a:normAutofit fontScale="90000"/>
          </a:bodyPr>
          <a:lstStyle/>
          <a:p>
            <a:r>
              <a:rPr lang="it-IT" dirty="0" smtClean="0"/>
              <a:t/>
            </a:r>
            <a:br>
              <a:rPr lang="it-IT" dirty="0" smtClean="0"/>
            </a:br>
            <a:r>
              <a:rPr lang="en-US" b="1" i="1" dirty="0" smtClean="0">
                <a:latin typeface="Times New Roman" pitchFamily="18" charset="0"/>
                <a:cs typeface="Times New Roman" pitchFamily="18" charset="0"/>
              </a:rPr>
              <a:t> Chapter 4፡ The Business Plan </a:t>
            </a:r>
            <a:r>
              <a:rPr lang="it-IT" dirty="0" smtClean="0"/>
              <a:t/>
            </a:r>
            <a:br>
              <a:rPr lang="it-IT" dirty="0" smtClean="0"/>
            </a:br>
            <a:r>
              <a:rPr lang="it-IT" dirty="0" smtClean="0"/>
              <a:t/>
            </a:r>
            <a:br>
              <a:rPr lang="it-IT" dirty="0" smtClean="0"/>
            </a:br>
            <a:r>
              <a:rPr lang="it-IT" dirty="0" smtClean="0"/>
              <a:t>An </a:t>
            </a:r>
            <a:r>
              <a:rPr lang="it-IT" dirty="0"/>
              <a:t>old Say</a:t>
            </a:r>
          </a:p>
        </p:txBody>
      </p:sp>
      <p:sp>
        <p:nvSpPr>
          <p:cNvPr id="3" name="Segnaposto contenuto 2"/>
          <p:cNvSpPr>
            <a:spLocks noGrp="1"/>
          </p:cNvSpPr>
          <p:nvPr>
            <p:ph idx="1"/>
          </p:nvPr>
        </p:nvSpPr>
        <p:spPr>
          <a:xfrm>
            <a:off x="228600" y="1600200"/>
            <a:ext cx="8763000" cy="4525964"/>
          </a:xfrm>
        </p:spPr>
        <p:txBody>
          <a:bodyPr>
            <a:normAutofit/>
          </a:bodyPr>
          <a:lstStyle/>
          <a:p>
            <a:pPr marL="0" indent="0">
              <a:buNone/>
            </a:pPr>
            <a:r>
              <a:rPr lang="en-US" sz="4800" cap="none" dirty="0" smtClean="0"/>
              <a:t>	</a:t>
            </a:r>
            <a:r>
              <a:rPr lang="en-US" sz="4400" cap="none" dirty="0" smtClean="0"/>
              <a:t>“Tell me and I will forget, </a:t>
            </a:r>
          </a:p>
          <a:p>
            <a:pPr marL="0" indent="0">
              <a:buNone/>
            </a:pPr>
            <a:r>
              <a:rPr lang="en-US" sz="4400" cap="none" dirty="0" smtClean="0"/>
              <a:t>	show me and I will remember,</a:t>
            </a:r>
          </a:p>
          <a:p>
            <a:pPr marL="0" indent="0">
              <a:buNone/>
            </a:pPr>
            <a:r>
              <a:rPr lang="en-US" sz="4400" cap="none" dirty="0" smtClean="0"/>
              <a:t> 	involve me and I will understand”</a:t>
            </a:r>
            <a:endParaRPr lang="en-US" sz="2800" cap="none" dirty="0"/>
          </a:p>
        </p:txBody>
      </p:sp>
    </p:spTree>
    <p:extLst>
      <p:ext uri="{BB962C8B-B14F-4D97-AF65-F5344CB8AC3E}">
        <p14:creationId xmlns:p14="http://schemas.microsoft.com/office/powerpoint/2010/main" val="404933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534400" cy="5440363"/>
          </a:xfrm>
        </p:spPr>
        <p:txBody>
          <a:bodyPr>
            <a:normAutofit fontScale="92500" lnSpcReduction="10000"/>
          </a:bodyPr>
          <a:lstStyle/>
          <a:p>
            <a:pPr>
              <a:buFont typeface="Wingdings" pitchFamily="2" charset="2"/>
              <a:buChar char="v"/>
            </a:pPr>
            <a:r>
              <a:rPr lang="en-US" dirty="0" smtClean="0"/>
              <a:t>A business plan can be viewed as an entrepreneur's game plan </a:t>
            </a:r>
          </a:p>
          <a:p>
            <a:pPr>
              <a:buFont typeface="Wingdings" pitchFamily="2" charset="2"/>
              <a:buChar char="Ø"/>
            </a:pPr>
            <a:r>
              <a:rPr lang="en-US" dirty="0" smtClean="0">
                <a:solidFill>
                  <a:srgbClr val="FF0000"/>
                </a:solidFill>
              </a:rPr>
              <a:t>it crystallizes the dreams and hopes </a:t>
            </a:r>
            <a:r>
              <a:rPr lang="en-US" dirty="0" smtClean="0"/>
              <a:t>that motivates the entrepreneur to start the business. </a:t>
            </a:r>
          </a:p>
          <a:p>
            <a:pPr lvl="0">
              <a:buFont typeface="Wingdings" pitchFamily="2" charset="2"/>
              <a:buChar char="Ø"/>
            </a:pPr>
            <a:r>
              <a:rPr lang="en-US" dirty="0" smtClean="0">
                <a:solidFill>
                  <a:srgbClr val="FF0000"/>
                </a:solidFill>
              </a:rPr>
              <a:t>bridges </a:t>
            </a:r>
            <a:r>
              <a:rPr lang="en-US" dirty="0">
                <a:solidFill>
                  <a:srgbClr val="FF0000"/>
                </a:solidFill>
              </a:rPr>
              <a:t>between an idea and reality. </a:t>
            </a:r>
          </a:p>
          <a:p>
            <a:pPr>
              <a:buFont typeface="Wingdings" pitchFamily="2" charset="2"/>
              <a:buChar char="Ø"/>
            </a:pPr>
            <a:r>
              <a:rPr lang="en-US" dirty="0" smtClean="0"/>
              <a:t>A </a:t>
            </a:r>
            <a:r>
              <a:rPr lang="en-US" dirty="0"/>
              <a:t>business plan can be a </a:t>
            </a:r>
            <a:r>
              <a:rPr lang="en-US" dirty="0">
                <a:solidFill>
                  <a:srgbClr val="FF0000"/>
                </a:solidFill>
              </a:rPr>
              <a:t>response to some changes</a:t>
            </a:r>
            <a:r>
              <a:rPr lang="en-US" dirty="0"/>
              <a:t> in the external environment that presents new opportunities. </a:t>
            </a:r>
            <a:endParaRPr lang="en-US" dirty="0" smtClean="0"/>
          </a:p>
          <a:p>
            <a:pPr>
              <a:buFont typeface="Wingdings" pitchFamily="2" charset="2"/>
              <a:buChar char="Ø"/>
            </a:pPr>
            <a:r>
              <a:rPr lang="en-US" dirty="0" smtClean="0"/>
              <a:t>Therefore</a:t>
            </a:r>
            <a:r>
              <a:rPr lang="en-US" dirty="0"/>
              <a:t>, writing a business plan should be thought of </a:t>
            </a:r>
            <a:r>
              <a:rPr lang="en-US" dirty="0">
                <a:solidFill>
                  <a:srgbClr val="FF0000"/>
                </a:solidFill>
              </a:rPr>
              <a:t>as ongoing process and as the means to an end product</a:t>
            </a:r>
            <a:r>
              <a:rPr lang="en-US" dirty="0"/>
              <a:t>.</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00800"/>
          </a:xfrm>
        </p:spPr>
        <p:txBody>
          <a:bodyPr>
            <a:normAutofit fontScale="85000" lnSpcReduction="10000"/>
          </a:bodyPr>
          <a:lstStyle/>
          <a:p>
            <a:pPr>
              <a:buNone/>
            </a:pPr>
            <a:r>
              <a:rPr lang="en-US" b="1" i="1" dirty="0" smtClean="0"/>
              <a:t> 4.2</a:t>
            </a:r>
            <a:r>
              <a:rPr lang="en-US" b="1" i="1" dirty="0"/>
              <a:t>. Importance of the Business Plan</a:t>
            </a:r>
            <a:endParaRPr lang="en-US" dirty="0"/>
          </a:p>
          <a:p>
            <a:pPr>
              <a:buNone/>
            </a:pPr>
            <a:r>
              <a:rPr lang="en-US" dirty="0" smtClean="0"/>
              <a:t>The </a:t>
            </a:r>
            <a:r>
              <a:rPr lang="en-US" dirty="0"/>
              <a:t>major benefits of a sound business plan </a:t>
            </a:r>
            <a:r>
              <a:rPr lang="en-US" dirty="0" smtClean="0"/>
              <a:t>are.</a:t>
            </a:r>
            <a:endParaRPr lang="en-US" dirty="0"/>
          </a:p>
          <a:p>
            <a:pPr lvl="0"/>
            <a:r>
              <a:rPr lang="en-US" b="1" dirty="0"/>
              <a:t>Arranging strategic alliance:</a:t>
            </a:r>
            <a:r>
              <a:rPr lang="en-US" dirty="0"/>
              <a:t> strategic alliances are arrangements </a:t>
            </a:r>
            <a:r>
              <a:rPr lang="en-US" dirty="0">
                <a:solidFill>
                  <a:srgbClr val="FF0000"/>
                </a:solidFill>
              </a:rPr>
              <a:t>between large and small companies to carryout joint research, marketing</a:t>
            </a:r>
            <a:r>
              <a:rPr lang="en-US" dirty="0"/>
              <a:t>, and other activities. </a:t>
            </a:r>
          </a:p>
          <a:p>
            <a:pPr lvl="0"/>
            <a:r>
              <a:rPr lang="en-US" b="1" dirty="0"/>
              <a:t>Seeking investment funds:</a:t>
            </a:r>
            <a:r>
              <a:rPr lang="en-US" dirty="0"/>
              <a:t> </a:t>
            </a:r>
            <a:r>
              <a:rPr lang="en-US" dirty="0">
                <a:solidFill>
                  <a:srgbClr val="FF0000"/>
                </a:solidFill>
              </a:rPr>
              <a:t>venture capitalists and investors require a business plan </a:t>
            </a:r>
            <a:r>
              <a:rPr lang="en-US" dirty="0"/>
              <a:t>from any company that wants to be taken seriously for funding the venture.  </a:t>
            </a:r>
          </a:p>
          <a:p>
            <a:pPr lvl="0"/>
            <a:r>
              <a:rPr lang="en-US" b="1" dirty="0"/>
              <a:t>It reduces the anxieties and tension of the entrepreneur.</a:t>
            </a:r>
            <a:r>
              <a:rPr lang="en-US" dirty="0"/>
              <a:t> </a:t>
            </a:r>
            <a:r>
              <a:rPr lang="en-US" dirty="0">
                <a:solidFill>
                  <a:srgbClr val="FF0000"/>
                </a:solidFill>
              </a:rPr>
              <a:t>By projecting the risk of the new venture </a:t>
            </a:r>
            <a:r>
              <a:rPr lang="en-US" dirty="0"/>
              <a:t>into the future, the entrepreneur comes to grasps with potential negative outcomes and the possibility of failures</a:t>
            </a:r>
            <a:r>
              <a:rPr lang="en-US" dirty="0" smtClean="0"/>
              <a:t>. </a:t>
            </a:r>
            <a:endParaRPr lang="en-US" dirty="0"/>
          </a:p>
          <a:p>
            <a:pPr lvl="0"/>
            <a:r>
              <a:rPr lang="en-US" b="1" dirty="0"/>
              <a:t>Obtaining bank financing: </a:t>
            </a:r>
            <a:r>
              <a:rPr lang="en-US" dirty="0" smtClean="0"/>
              <a:t>only those having the best business plan will receive funds from bank.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5745163"/>
          </a:xfrm>
        </p:spPr>
        <p:txBody>
          <a:bodyPr>
            <a:normAutofit fontScale="85000" lnSpcReduction="20000"/>
          </a:bodyPr>
          <a:lstStyle/>
          <a:p>
            <a:pPr lvl="0"/>
            <a:r>
              <a:rPr lang="en-US" b="1" dirty="0" smtClean="0"/>
              <a:t>It helps to obtaining large contract.  </a:t>
            </a:r>
            <a:endParaRPr lang="en-US" dirty="0" smtClean="0"/>
          </a:p>
          <a:p>
            <a:pPr lvl="0"/>
            <a:r>
              <a:rPr lang="en-US" b="1" dirty="0" smtClean="0"/>
              <a:t>Completing mergers and acquisitions:</a:t>
            </a:r>
            <a:r>
              <a:rPr lang="en-US" dirty="0" smtClean="0"/>
              <a:t> Your business plan can inspire the confidence essential </a:t>
            </a:r>
            <a:r>
              <a:rPr lang="en-US" dirty="0" smtClean="0">
                <a:solidFill>
                  <a:srgbClr val="FF0000"/>
                </a:solidFill>
              </a:rPr>
              <a:t>to complete the deal,</a:t>
            </a:r>
            <a:r>
              <a:rPr lang="en-US" dirty="0" smtClean="0"/>
              <a:t> i.e. to sell your company or to acquire the other companies. </a:t>
            </a:r>
          </a:p>
          <a:p>
            <a:pPr lvl="0"/>
            <a:r>
              <a:rPr lang="en-US" b="1" dirty="0" smtClean="0"/>
              <a:t>Attracting key employees: </a:t>
            </a:r>
            <a:r>
              <a:rPr lang="en-US" dirty="0" smtClean="0"/>
              <a:t>Usually, people doubt about the sustainability of companies during their inspection. </a:t>
            </a:r>
          </a:p>
          <a:p>
            <a:pPr lvl="0"/>
            <a:r>
              <a:rPr lang="en-US" b="1" dirty="0" smtClean="0"/>
              <a:t>Motivating the management team:  </a:t>
            </a:r>
            <a:r>
              <a:rPr lang="en-US" dirty="0" smtClean="0"/>
              <a:t>A written business plan that is based on input from all members of the company’s management team and/or distributed to all managers ensures that everyone understands where the company is headed. </a:t>
            </a:r>
          </a:p>
          <a:p>
            <a:pPr lvl="0"/>
            <a:r>
              <a:rPr lang="en-US" b="1" dirty="0" smtClean="0"/>
              <a:t>It provides self-assessment of the entrepreneur. </a:t>
            </a:r>
            <a:r>
              <a:rPr lang="en-US" dirty="0" smtClean="0"/>
              <a:t>A well-prepared business plan enables an entrepreneur to see whether the business is assured of success.</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04800" y="228600"/>
            <a:ext cx="8077199" cy="5897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5745163"/>
          </a:xfrm>
        </p:spPr>
        <p:txBody>
          <a:bodyPr>
            <a:normAutofit fontScale="77500" lnSpcReduction="20000"/>
          </a:bodyPr>
          <a:lstStyle/>
          <a:p>
            <a:pPr>
              <a:buNone/>
            </a:pPr>
            <a:r>
              <a:rPr lang="en-US" b="1" i="1" dirty="0"/>
              <a:t>4.4. Essentials of a sound business plan</a:t>
            </a:r>
            <a:endParaRPr lang="en-US" dirty="0"/>
          </a:p>
          <a:p>
            <a:pPr>
              <a:buNone/>
            </a:pPr>
            <a:r>
              <a:rPr lang="en-US" dirty="0"/>
              <a:t>To make persuasive your business plan consider the following points:</a:t>
            </a:r>
          </a:p>
          <a:p>
            <a:pPr lvl="0">
              <a:buFont typeface="Wingdings" pitchFamily="2" charset="2"/>
              <a:buChar char="Ø"/>
            </a:pPr>
            <a:r>
              <a:rPr lang="en-US" b="1" i="1" dirty="0"/>
              <a:t>Comprehensive</a:t>
            </a:r>
            <a:r>
              <a:rPr lang="en-US" b="1" dirty="0"/>
              <a:t>:</a:t>
            </a:r>
            <a:r>
              <a:rPr lang="en-US" dirty="0"/>
              <a:t> the business plan has to fully and completely treat all the major issues facing the new venture. </a:t>
            </a:r>
            <a:endParaRPr lang="en-US" dirty="0" smtClean="0"/>
          </a:p>
          <a:p>
            <a:pPr lvl="0">
              <a:buFont typeface="Wingdings" pitchFamily="2" charset="2"/>
              <a:buChar char="Ø"/>
            </a:pPr>
            <a:r>
              <a:rPr lang="en-US" b="1" i="1" dirty="0" smtClean="0"/>
              <a:t>Communicative</a:t>
            </a:r>
            <a:r>
              <a:rPr lang="en-US" b="1" dirty="0"/>
              <a:t>:</a:t>
            </a:r>
            <a:r>
              <a:rPr lang="en-US" dirty="0"/>
              <a:t> the business plan is a document for </a:t>
            </a:r>
            <a:r>
              <a:rPr lang="en-US" dirty="0">
                <a:solidFill>
                  <a:srgbClr val="FF0000"/>
                </a:solidFill>
              </a:rPr>
              <a:t>communicating to various audiences </a:t>
            </a:r>
            <a:r>
              <a:rPr lang="en-US" dirty="0"/>
              <a:t>the business’s </a:t>
            </a:r>
            <a:r>
              <a:rPr lang="en-US" dirty="0" smtClean="0"/>
              <a:t>concepts </a:t>
            </a:r>
            <a:r>
              <a:rPr lang="en-US" dirty="0"/>
              <a:t>and potential. </a:t>
            </a:r>
            <a:endParaRPr lang="en-US" dirty="0" smtClean="0"/>
          </a:p>
          <a:p>
            <a:pPr lvl="0">
              <a:buFont typeface="Wingdings" pitchFamily="2" charset="2"/>
              <a:buChar char="Ø"/>
            </a:pPr>
            <a:r>
              <a:rPr lang="en-US" b="1" i="1" dirty="0" smtClean="0"/>
              <a:t>Guidance</a:t>
            </a:r>
            <a:r>
              <a:rPr lang="en-US" b="1" dirty="0" smtClean="0"/>
              <a:t>:</a:t>
            </a:r>
            <a:r>
              <a:rPr lang="en-US" dirty="0" smtClean="0"/>
              <a:t> the </a:t>
            </a:r>
            <a:r>
              <a:rPr lang="en-US" dirty="0"/>
              <a:t>business plan can be referred repeatedly to guide decisions of the firm’s managers and employees.  </a:t>
            </a:r>
            <a:endParaRPr lang="en-US" dirty="0" smtClean="0"/>
          </a:p>
          <a:p>
            <a:pPr lvl="0">
              <a:buFont typeface="Wingdings" pitchFamily="2" charset="2"/>
              <a:buChar char="Ø"/>
            </a:pPr>
            <a:r>
              <a:rPr lang="en-US" b="1" i="1" dirty="0" smtClean="0"/>
              <a:t>The </a:t>
            </a:r>
            <a:r>
              <a:rPr lang="en-US" b="1" i="1" dirty="0"/>
              <a:t>planning process/flexible</a:t>
            </a:r>
            <a:r>
              <a:rPr lang="en-US" b="1" dirty="0"/>
              <a:t>: </a:t>
            </a:r>
            <a:r>
              <a:rPr lang="en-US" dirty="0"/>
              <a:t>the process of putting together a business plan, consulting it frequently, and reviewing and revising it periodically can improve the venture’s performance even through some aspects of the plan may become obsolete before the ink dry. </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5897563"/>
          </a:xfrm>
        </p:spPr>
        <p:txBody>
          <a:bodyPr>
            <a:normAutofit fontScale="85000" lnSpcReduction="20000"/>
          </a:bodyPr>
          <a:lstStyle/>
          <a:p>
            <a:pPr>
              <a:buNone/>
            </a:pPr>
            <a:r>
              <a:rPr lang="en-US" b="1" i="1" dirty="0"/>
              <a:t>4.5. Developing/Preparing the Business Plan</a:t>
            </a:r>
            <a:endParaRPr lang="en-US" dirty="0"/>
          </a:p>
          <a:p>
            <a:pPr algn="just"/>
            <a:r>
              <a:rPr lang="en-US" dirty="0" smtClean="0"/>
              <a:t>In preparing the business plan the </a:t>
            </a:r>
            <a:r>
              <a:rPr lang="en-US" dirty="0" smtClean="0">
                <a:solidFill>
                  <a:srgbClr val="FF0000"/>
                </a:solidFill>
              </a:rPr>
              <a:t>entrepreneur, himself must </a:t>
            </a:r>
            <a:r>
              <a:rPr lang="en-US" dirty="0" smtClean="0"/>
              <a:t>sit still long enough to do it. Hiring someone to write the business plan is not acceptable substitute; entrepreneurs should undertake the task personally. Although outsider consultants, accountants and lawyers should be tapped for their advice and expertise, the founder or the initial management team should be responsible for the preparation of the business plan.</a:t>
            </a:r>
          </a:p>
          <a:p>
            <a:pPr algn="just"/>
            <a:r>
              <a:rPr lang="en-US" dirty="0" smtClean="0"/>
              <a:t>The business should </a:t>
            </a:r>
            <a:r>
              <a:rPr lang="en-US" dirty="0" smtClean="0">
                <a:solidFill>
                  <a:srgbClr val="FF0000"/>
                </a:solidFill>
              </a:rPr>
              <a:t>be comprehensive</a:t>
            </a:r>
            <a:endParaRPr lang="en-US" dirty="0" smtClean="0"/>
          </a:p>
          <a:p>
            <a:pPr algn="just"/>
            <a:r>
              <a:rPr lang="en-US" dirty="0" smtClean="0"/>
              <a:t> Although all business plans </a:t>
            </a:r>
            <a:r>
              <a:rPr lang="en-US" dirty="0" smtClean="0">
                <a:solidFill>
                  <a:srgbClr val="FF0000"/>
                </a:solidFill>
              </a:rPr>
              <a:t>contains certain key elements, the content and the organization (format) varies greatly </a:t>
            </a:r>
            <a:r>
              <a:rPr lang="en-US" dirty="0" smtClean="0"/>
              <a:t>on the nature of the business</a:t>
            </a:r>
          </a:p>
          <a:p>
            <a:r>
              <a:rPr lang="en-US" dirty="0" smtClean="0"/>
              <a:t>The outline, which  is presented below shows some of the major points to be covered while preparing the business plan.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5897563"/>
          </a:xfrm>
        </p:spPr>
        <p:txBody>
          <a:bodyPr>
            <a:normAutofit fontScale="70000" lnSpcReduction="20000"/>
          </a:bodyPr>
          <a:lstStyle/>
          <a:p>
            <a:pPr>
              <a:buNone/>
            </a:pPr>
            <a:r>
              <a:rPr lang="en-US" b="1" dirty="0" smtClean="0"/>
              <a:t>I.  </a:t>
            </a:r>
            <a:r>
              <a:rPr lang="en-US" b="1" i="1" dirty="0" smtClean="0"/>
              <a:t>Introductory Page</a:t>
            </a:r>
            <a:endParaRPr lang="en-US" dirty="0" smtClean="0"/>
          </a:p>
          <a:p>
            <a:pPr>
              <a:buNone/>
            </a:pPr>
            <a:r>
              <a:rPr lang="en-US" dirty="0" smtClean="0"/>
              <a:t>This is the title or cover page that provides a </a:t>
            </a:r>
            <a:r>
              <a:rPr lang="en-US" dirty="0" smtClean="0">
                <a:solidFill>
                  <a:srgbClr val="FF0000"/>
                </a:solidFill>
              </a:rPr>
              <a:t>brief summary of the business plan's contents.</a:t>
            </a:r>
            <a:r>
              <a:rPr lang="en-US" dirty="0" smtClean="0"/>
              <a:t> The introductory page should contain the following:</a:t>
            </a:r>
          </a:p>
          <a:p>
            <a:pPr lvl="0">
              <a:buFont typeface="Wingdings" pitchFamily="2" charset="2"/>
              <a:buChar char="Ø"/>
            </a:pPr>
            <a:r>
              <a:rPr lang="en-US" dirty="0" smtClean="0"/>
              <a:t>The name and address of the company.</a:t>
            </a:r>
          </a:p>
          <a:p>
            <a:pPr lvl="0">
              <a:buFont typeface="Wingdings" pitchFamily="2" charset="2"/>
              <a:buChar char="Ø"/>
            </a:pPr>
            <a:r>
              <a:rPr lang="en-US" dirty="0" smtClean="0"/>
              <a:t> The name of the entrepreneur(s) and a telephone number.</a:t>
            </a:r>
          </a:p>
          <a:p>
            <a:pPr lvl="0">
              <a:buFont typeface="Wingdings" pitchFamily="2" charset="2"/>
              <a:buChar char="Ø"/>
            </a:pPr>
            <a:r>
              <a:rPr lang="en-US" dirty="0" smtClean="0"/>
              <a:t> A paragraph describing the company and the nature of the business.</a:t>
            </a:r>
          </a:p>
          <a:p>
            <a:pPr lvl="0">
              <a:buFont typeface="Wingdings" pitchFamily="2" charset="2"/>
              <a:buChar char="Ø"/>
            </a:pPr>
            <a:r>
              <a:rPr lang="en-US" dirty="0" smtClean="0"/>
              <a:t>The amount' of financing needed: The entrepreneur may offer a package that is stock, debt, and so on. However, many venture capitalists prefer to structure this package in their own way.</a:t>
            </a:r>
          </a:p>
          <a:p>
            <a:pPr lvl="0">
              <a:buFont typeface="Wingdings" pitchFamily="2" charset="2"/>
              <a:buChar char="Ø"/>
            </a:pPr>
            <a:r>
              <a:rPr lang="en-US" dirty="0" smtClean="0"/>
              <a:t>A statement of the confidentiality of the report: This is for security purposes and is important for the entrepreneur.</a:t>
            </a:r>
          </a:p>
          <a:p>
            <a:pPr lvl="0" algn="just">
              <a:buFont typeface="Wingdings" pitchFamily="2" charset="2"/>
              <a:buChar char="Ø"/>
            </a:pPr>
            <a:r>
              <a:rPr lang="en-US" dirty="0" smtClean="0"/>
              <a:t>This title page sets out the basic concept that the entrepreneur is attempting to develop. Investors consider it important because they can determine the amount of investment needed without having to read the entire plan.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81000" y="304800"/>
            <a:ext cx="85344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050" name="Text Box 2"/>
          <p:cNvSpPr txBox="1">
            <a:spLocks noChangeArrowheads="1"/>
          </p:cNvSpPr>
          <p:nvPr/>
        </p:nvSpPr>
        <p:spPr bwMode="auto">
          <a:xfrm>
            <a:off x="304800" y="152400"/>
            <a:ext cx="8686800" cy="5943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2566988"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Cambria" pitchFamily="18" charset="0"/>
                <a:cs typeface="Arial" pitchFamily="34" charset="0"/>
              </a:rPr>
              <a:t>Sample introductory page</a:t>
            </a:r>
            <a:r>
              <a:rPr kumimoji="0" lang="en-US" sz="2400" b="1" i="1" u="none" strike="noStrike" cap="none" normalizeH="0" dirty="0" smtClean="0">
                <a:ln>
                  <a:noFill/>
                </a:ln>
                <a:solidFill>
                  <a:schemeClr val="tx1"/>
                </a:solidFill>
                <a:effectLst/>
                <a:latin typeface="Cambria" pitchFamily="18" charset="0"/>
                <a:cs typeface="Arial" pitchFamily="34" charset="0"/>
              </a:rPr>
              <a:t> </a:t>
            </a:r>
          </a:p>
          <a:p>
            <a:pPr marL="0" marR="2566988"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Cambria" pitchFamily="18" charset="0"/>
                <a:cs typeface="Arial" pitchFamily="34" charset="0"/>
              </a:rPr>
              <a:t>XYZ Procurement Service</a:t>
            </a:r>
          </a:p>
          <a:p>
            <a:pPr marL="0" marR="2566988" lvl="0" indent="0"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solidFill>
                  <a:schemeClr val="tx1"/>
                </a:solidFill>
                <a:effectLst/>
                <a:latin typeface="Cambria" pitchFamily="18" charset="0"/>
                <a:cs typeface="Arial" pitchFamily="34" charset="0"/>
              </a:rPr>
              <a:t>           Axum Town</a:t>
            </a:r>
            <a:r>
              <a:rPr kumimoji="0" lang="en-US" sz="2400" u="none" strike="noStrike" cap="none" normalizeH="0" dirty="0" smtClean="0">
                <a:ln>
                  <a:noFill/>
                </a:ln>
                <a:solidFill>
                  <a:schemeClr val="tx1"/>
                </a:solidFill>
                <a:effectLst/>
                <a:latin typeface="Cambria" pitchFamily="18" charset="0"/>
                <a:cs typeface="Arial" pitchFamily="34" charset="0"/>
              </a:rPr>
              <a:t>    </a:t>
            </a:r>
            <a:r>
              <a:rPr kumimoji="0" lang="en-US" sz="2400" u="none" strike="noStrike" cap="none" normalizeH="0" baseline="0" dirty="0" err="1" smtClean="0">
                <a:ln>
                  <a:noFill/>
                </a:ln>
                <a:solidFill>
                  <a:schemeClr val="tx1"/>
                </a:solidFill>
                <a:effectLst/>
                <a:latin typeface="Cambria" pitchFamily="18" charset="0"/>
                <a:cs typeface="Arial" pitchFamily="34" charset="0"/>
              </a:rPr>
              <a:t>Kebele</a:t>
            </a:r>
            <a:r>
              <a:rPr kumimoji="0" lang="en-US" sz="2400" u="none" strike="noStrike" cap="none" normalizeH="0" baseline="0" dirty="0" smtClean="0">
                <a:ln>
                  <a:noFill/>
                </a:ln>
                <a:solidFill>
                  <a:schemeClr val="tx1"/>
                </a:solidFill>
                <a:effectLst/>
                <a:latin typeface="Cambria" pitchFamily="18" charset="0"/>
                <a:cs typeface="Arial" pitchFamily="34" charset="0"/>
              </a:rPr>
              <a:t> 05,  </a:t>
            </a:r>
            <a:r>
              <a:rPr kumimoji="0" lang="en-US" sz="2400" u="none" strike="noStrike" cap="none" normalizeH="0" baseline="0" dirty="0" err="1" smtClean="0">
                <a:ln>
                  <a:noFill/>
                </a:ln>
                <a:solidFill>
                  <a:schemeClr val="tx1"/>
                </a:solidFill>
                <a:effectLst/>
                <a:latin typeface="Cambria" pitchFamily="18" charset="0"/>
                <a:cs typeface="Arial" pitchFamily="34" charset="0"/>
              </a:rPr>
              <a:t>Hamed</a:t>
            </a:r>
            <a:r>
              <a:rPr kumimoji="0" lang="en-US" sz="2400" u="none" strike="noStrike" cap="none" normalizeH="0" baseline="0" dirty="0" smtClean="0">
                <a:ln>
                  <a:noFill/>
                </a:ln>
                <a:solidFill>
                  <a:schemeClr val="tx1"/>
                </a:solidFill>
                <a:effectLst/>
                <a:latin typeface="Cambria" pitchFamily="18" charset="0"/>
                <a:cs typeface="Arial" pitchFamily="34" charset="0"/>
              </a:rPr>
              <a:t> </a:t>
            </a:r>
            <a:r>
              <a:rPr kumimoji="0" lang="en-US" sz="2400" u="none" strike="noStrike" cap="none" normalizeH="0" baseline="0" dirty="0" err="1" smtClean="0">
                <a:ln>
                  <a:noFill/>
                </a:ln>
                <a:solidFill>
                  <a:schemeClr val="tx1"/>
                </a:solidFill>
                <a:effectLst/>
                <a:latin typeface="Cambria" pitchFamily="18" charset="0"/>
                <a:cs typeface="Arial" pitchFamily="34" charset="0"/>
              </a:rPr>
              <a:t>Gebez</a:t>
            </a:r>
            <a:endParaRPr kumimoji="0" lang="en-US" sz="2400" u="none" strike="noStrike" cap="none" normalizeH="0" baseline="0" dirty="0" smtClean="0">
              <a:ln>
                <a:noFill/>
              </a:ln>
              <a:solidFill>
                <a:schemeClr val="tx1"/>
              </a:solidFill>
              <a:effectLst/>
              <a:latin typeface="Cambria" pitchFamily="18" charset="0"/>
              <a:cs typeface="Arial" pitchFamily="34" charset="0"/>
            </a:endParaRPr>
          </a:p>
          <a:p>
            <a:pPr marL="0" marR="2566988"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Cambria" pitchFamily="18" charset="0"/>
                <a:cs typeface="Arial" pitchFamily="34" charset="0"/>
              </a:rPr>
              <a:t>Co-owners: X, Y&amp;Z</a:t>
            </a:r>
            <a:r>
              <a:rPr kumimoji="0" lang="en-US" sz="2400" b="0" i="1" u="none" strike="noStrike" cap="none" normalizeH="0" dirty="0" smtClean="0">
                <a:ln>
                  <a:noFill/>
                </a:ln>
                <a:solidFill>
                  <a:schemeClr val="tx1"/>
                </a:solidFill>
                <a:effectLst/>
                <a:latin typeface="Cambria" pitchFamily="18" charset="0"/>
                <a:cs typeface="Arial" pitchFamily="34" charset="0"/>
              </a:rPr>
              <a:t>   </a:t>
            </a:r>
            <a:r>
              <a:rPr kumimoji="0" lang="en-US" sz="2400" b="0" i="1" u="none" strike="noStrike" cap="none" normalizeH="0" baseline="0" dirty="0" smtClean="0">
                <a:ln>
                  <a:noFill/>
                </a:ln>
                <a:solidFill>
                  <a:schemeClr val="tx1"/>
                </a:solidFill>
                <a:effectLst/>
                <a:latin typeface="Cambria" pitchFamily="18" charset="0"/>
                <a:cs typeface="Arial" pitchFamily="34" charset="0"/>
              </a:rPr>
              <a:t>Tel.______, ______,______</a:t>
            </a:r>
          </a:p>
          <a:p>
            <a:pPr marL="0" marR="2566988"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Cambria" pitchFamily="18" charset="0"/>
                <a:cs typeface="Arial" pitchFamily="34" charset="0"/>
              </a:rPr>
              <a:t>Description of Business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Cambria" pitchFamily="18" charset="0"/>
                <a:cs typeface="Arial" pitchFamily="34" charset="0"/>
              </a:rPr>
              <a:t>This business will provide purchasing and procurement service of fast moving items on a contract basis to small and medium-sized businesses.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Cambria" pitchFamily="18" charset="0"/>
                <a:cs typeface="Arial" pitchFamily="34" charset="0"/>
              </a:rPr>
              <a:t>Services include collecting pro forma invoice, screening out potential vendors and awarding the winning bidder and purchasing the products in accordance with the description in the purchase order. Contracts will be for one year and will specify the specific services and scheduling for completion of services.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457200" marR="381000" lvl="1" indent="0" fontAlgn="base">
              <a:spcBef>
                <a:spcPct val="0"/>
              </a:spcBef>
              <a:spcAft>
                <a:spcPct val="0"/>
              </a:spcAft>
              <a:buNone/>
            </a:pPr>
            <a:r>
              <a:rPr lang="en-US" sz="2400" b="1" i="1" dirty="0" smtClean="0">
                <a:latin typeface="Cambria" pitchFamily="18" charset="0"/>
                <a:cs typeface="Arial" pitchFamily="34" charset="0"/>
              </a:rPr>
              <a:t>Financing</a:t>
            </a:r>
          </a:p>
          <a:p>
            <a:pPr marL="0" lvl="0" indent="0" algn="just" fontAlgn="base">
              <a:spcBef>
                <a:spcPct val="0"/>
              </a:spcBef>
              <a:spcAft>
                <a:spcPct val="0"/>
              </a:spcAft>
              <a:buNone/>
            </a:pPr>
            <a:r>
              <a:rPr lang="en-US" sz="2400" i="1" dirty="0" smtClean="0">
                <a:latin typeface="Cambria" pitchFamily="18" charset="0"/>
                <a:cs typeface="Arial" pitchFamily="34" charset="0"/>
              </a:rPr>
              <a:t>Initial financing requested is a 150,000 Birr loan to be paid off over 5 years. This debt will cover office space, office equipment and supplies, one leased van, advertising and selling costs.	</a:t>
            </a:r>
          </a:p>
          <a:p>
            <a:pPr marL="457200" marR="349250" lvl="1" indent="0" fontAlgn="base">
              <a:spcBef>
                <a:spcPct val="0"/>
              </a:spcBef>
              <a:spcAft>
                <a:spcPct val="0"/>
              </a:spcAft>
              <a:buNone/>
            </a:pPr>
            <a:r>
              <a:rPr lang="en-US" sz="2400" b="1" i="1" dirty="0" smtClean="0">
                <a:latin typeface="Cambria" pitchFamily="18" charset="0"/>
                <a:cs typeface="Arial" pitchFamily="34" charset="0"/>
              </a:rPr>
              <a:t>Statement of Confidentiality</a:t>
            </a:r>
            <a:r>
              <a:rPr lang="en-US" sz="2400" i="1" dirty="0" smtClean="0">
                <a:latin typeface="Cambria" pitchFamily="18" charset="0"/>
                <a:cs typeface="Arial" pitchFamily="34" charset="0"/>
              </a:rPr>
              <a:t>	</a:t>
            </a:r>
          </a:p>
          <a:p>
            <a:pPr marL="0" lvl="0" indent="0" fontAlgn="base">
              <a:spcBef>
                <a:spcPct val="0"/>
              </a:spcBef>
              <a:spcAft>
                <a:spcPts val="1000"/>
              </a:spcAft>
              <a:buNone/>
            </a:pPr>
            <a:r>
              <a:rPr lang="en-US" sz="2400" i="1" dirty="0" smtClean="0">
                <a:latin typeface="Cambria" pitchFamily="18" charset="0"/>
                <a:cs typeface="Arial" pitchFamily="34" charset="0"/>
              </a:rPr>
              <a:t>This report is confidential and is the property of the co-owners listed above. The persons to whom it is transmitted and any reproduction or disclosure of any of its contents without the prior written consent of the company is prohibited intend it only for use.</a:t>
            </a:r>
            <a:endParaRPr lang="en-US" sz="2400" dirty="0" smtClean="0">
              <a:latin typeface="Arial" pitchFamily="34" charset="0"/>
              <a:cs typeface="Arial" pitchFamily="34" charset="0"/>
            </a:endParaRP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3562"/>
          </a:xfrm>
        </p:spPr>
        <p:txBody>
          <a:bodyPr>
            <a:normAutofit fontScale="90000"/>
          </a:bodyPr>
          <a:lstStyle/>
          <a:p>
            <a:r>
              <a:rPr lang="it-IT" dirty="0" err="1"/>
              <a:t>Most</a:t>
            </a:r>
            <a:r>
              <a:rPr lang="it-IT" dirty="0"/>
              <a:t> </a:t>
            </a:r>
            <a:r>
              <a:rPr lang="it-IT" dirty="0" err="1"/>
              <a:t>people</a:t>
            </a:r>
            <a:r>
              <a:rPr lang="it-IT" dirty="0"/>
              <a:t> </a:t>
            </a:r>
            <a:r>
              <a:rPr lang="it-IT" dirty="0" err="1"/>
              <a:t>learn</a:t>
            </a:r>
            <a:r>
              <a:rPr lang="it-IT" dirty="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8200"/>
            <a:ext cx="919165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054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6096000"/>
          </a:xfrm>
        </p:spPr>
        <p:txBody>
          <a:bodyPr>
            <a:normAutofit lnSpcReduction="10000"/>
          </a:bodyPr>
          <a:lstStyle/>
          <a:p>
            <a:pPr>
              <a:buNone/>
            </a:pPr>
            <a:r>
              <a:rPr lang="en-US" b="1" dirty="0" smtClean="0"/>
              <a:t> II. Executive Summary</a:t>
            </a:r>
            <a:endParaRPr lang="en-US" dirty="0" smtClean="0"/>
          </a:p>
          <a:p>
            <a:pPr algn="just">
              <a:buFont typeface="Wingdings" pitchFamily="2" charset="2"/>
              <a:buChar char="Ø"/>
            </a:pPr>
            <a:r>
              <a:rPr lang="en-US" dirty="0" smtClean="0"/>
              <a:t>This section of the business plan is prepared after the total plan is written. About three to four pages in length, the executive summary should stimulate the interest of the potential investor. </a:t>
            </a:r>
          </a:p>
          <a:p>
            <a:pPr algn="just">
              <a:buFont typeface="Wingdings" pitchFamily="2" charset="2"/>
              <a:buChar char="Ø"/>
            </a:pPr>
            <a:r>
              <a:rPr lang="en-US" dirty="0" smtClean="0"/>
              <a:t>The investor uses the summary to determine if the business plan is worth reading in total. Thus, it would </a:t>
            </a:r>
            <a:r>
              <a:rPr lang="en-US" dirty="0" smtClean="0">
                <a:solidFill>
                  <a:srgbClr val="FF0000"/>
                </a:solidFill>
              </a:rPr>
              <a:t>highlight concisely and convincingly the key points in the business plan</a:t>
            </a:r>
            <a:r>
              <a:rPr lang="en-US" dirty="0" smtClean="0"/>
              <a:t>, that is, the nature of the venture, financing needed, market potential, and support as to why it will succeed.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248400"/>
          </a:xfrm>
        </p:spPr>
        <p:txBody>
          <a:bodyPr>
            <a:normAutofit fontScale="85000" lnSpcReduction="10000"/>
          </a:bodyPr>
          <a:lstStyle/>
          <a:p>
            <a:pPr lvl="0">
              <a:buNone/>
            </a:pPr>
            <a:r>
              <a:rPr lang="en-US" b="1" dirty="0" smtClean="0"/>
              <a:t>III)   Industry Analysis</a:t>
            </a:r>
            <a:endParaRPr lang="en-US" dirty="0" smtClean="0"/>
          </a:p>
          <a:p>
            <a:pPr algn="just">
              <a:buFont typeface="Wingdings" pitchFamily="2" charset="2"/>
              <a:buChar char="Ø"/>
            </a:pPr>
            <a:r>
              <a:rPr lang="en-US" dirty="0" smtClean="0"/>
              <a:t>Discussion of the industry outlook, including </a:t>
            </a:r>
            <a:r>
              <a:rPr lang="en-US" dirty="0" smtClean="0">
                <a:solidFill>
                  <a:srgbClr val="FF0000"/>
                </a:solidFill>
              </a:rPr>
              <a:t>future trends and historical achievements, should be included</a:t>
            </a:r>
            <a:r>
              <a:rPr lang="en-US" dirty="0" smtClean="0"/>
              <a:t>. The entrepreneur should also </a:t>
            </a:r>
            <a:r>
              <a:rPr lang="en-US" dirty="0" smtClean="0">
                <a:solidFill>
                  <a:srgbClr val="FF0000"/>
                </a:solidFill>
              </a:rPr>
              <a:t>provide insight on new product developments in this industry</a:t>
            </a:r>
            <a:r>
              <a:rPr lang="en-US" dirty="0" smtClean="0"/>
              <a:t>. </a:t>
            </a:r>
          </a:p>
          <a:p>
            <a:pPr algn="just">
              <a:buFont typeface="Wingdings" pitchFamily="2" charset="2"/>
              <a:buChar char="Ø"/>
            </a:pPr>
            <a:r>
              <a:rPr lang="en-US" dirty="0" smtClean="0">
                <a:solidFill>
                  <a:srgbClr val="FF0000"/>
                </a:solidFill>
              </a:rPr>
              <a:t>Competitive analysis </a:t>
            </a:r>
            <a:r>
              <a:rPr lang="en-US" dirty="0" smtClean="0"/>
              <a:t>is also an important part of this section. </a:t>
            </a:r>
            <a:r>
              <a:rPr lang="en-US" dirty="0" smtClean="0">
                <a:solidFill>
                  <a:srgbClr val="FF0000"/>
                </a:solidFill>
              </a:rPr>
              <a:t>Each major competitor should </a:t>
            </a:r>
            <a:r>
              <a:rPr lang="en-US" dirty="0" smtClean="0"/>
              <a:t>be identified, with appropriate strengths and weaknesses described particularly as to how they might affect the new venture's potential success in the market.</a:t>
            </a:r>
          </a:p>
          <a:p>
            <a:pPr algn="just">
              <a:buFont typeface="Wingdings" pitchFamily="2" charset="2"/>
              <a:buChar char="Ø"/>
            </a:pPr>
            <a:r>
              <a:rPr lang="en-US" dirty="0" smtClean="0">
                <a:solidFill>
                  <a:srgbClr val="FF0000"/>
                </a:solidFill>
              </a:rPr>
              <a:t>Who is the customer? </a:t>
            </a:r>
            <a:r>
              <a:rPr lang="en-US" dirty="0" smtClean="0"/>
              <a:t>The market should be segmented and the target market for the entrepreneur identified. Any forecasts made by the industry or by the government should be noted. The potential investor may view a </a:t>
            </a:r>
            <a:r>
              <a:rPr lang="en-US" dirty="0" smtClean="0">
                <a:solidFill>
                  <a:srgbClr val="FF0000"/>
                </a:solidFill>
              </a:rPr>
              <a:t>high growth market more favorably.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5897563"/>
          </a:xfrm>
        </p:spPr>
        <p:txBody>
          <a:bodyPr>
            <a:normAutofit fontScale="85000" lnSpcReduction="10000"/>
          </a:bodyPr>
          <a:lstStyle/>
          <a:p>
            <a:pPr lvl="0">
              <a:buNone/>
            </a:pPr>
            <a:r>
              <a:rPr lang="en-US" b="1" dirty="0" smtClean="0"/>
              <a:t>iv) Description of the Venture</a:t>
            </a:r>
            <a:endParaRPr lang="en-US" dirty="0" smtClean="0"/>
          </a:p>
          <a:p>
            <a:pPr>
              <a:buFont typeface="Wingdings" pitchFamily="2" charset="2"/>
              <a:buChar char="Ø"/>
            </a:pPr>
            <a:r>
              <a:rPr lang="en-US" dirty="0" smtClean="0"/>
              <a:t>The venture should be detailed in this section of the business plan. </a:t>
            </a:r>
          </a:p>
          <a:p>
            <a:pPr>
              <a:buFont typeface="Wingdings" pitchFamily="2" charset="2"/>
              <a:buChar char="Ø"/>
            </a:pPr>
            <a:r>
              <a:rPr lang="en-US" dirty="0" smtClean="0"/>
              <a:t>Key elements, </a:t>
            </a:r>
            <a:r>
              <a:rPr lang="en-US" dirty="0" smtClean="0">
                <a:solidFill>
                  <a:srgbClr val="FF0000"/>
                </a:solidFill>
              </a:rPr>
              <a:t>the product(s</a:t>
            </a:r>
            <a:r>
              <a:rPr lang="en-US" dirty="0" smtClean="0"/>
              <a:t>), </a:t>
            </a:r>
            <a:r>
              <a:rPr lang="en-US" dirty="0" smtClean="0">
                <a:solidFill>
                  <a:srgbClr val="FF0000"/>
                </a:solidFill>
              </a:rPr>
              <a:t>the location and size of the business,</a:t>
            </a:r>
            <a:r>
              <a:rPr lang="en-US" dirty="0" smtClean="0"/>
              <a:t> </a:t>
            </a:r>
            <a:r>
              <a:rPr lang="en-US" dirty="0" smtClean="0">
                <a:solidFill>
                  <a:srgbClr val="FF0000"/>
                </a:solidFill>
              </a:rPr>
              <a:t>the personnel and office equipment </a:t>
            </a:r>
            <a:r>
              <a:rPr lang="en-US" dirty="0" smtClean="0"/>
              <a:t>that will be needed, the background of the entrepreneur(s), and the history of the venture. </a:t>
            </a:r>
          </a:p>
          <a:p>
            <a:pPr lvl="0"/>
            <a:r>
              <a:rPr lang="en-US" dirty="0" smtClean="0"/>
              <a:t>What are the product(s)?</a:t>
            </a:r>
          </a:p>
          <a:p>
            <a:pPr lvl="0">
              <a:buNone/>
            </a:pPr>
            <a:r>
              <a:rPr lang="en-US" dirty="0" smtClean="0"/>
              <a:t>Describe the product(s), including </a:t>
            </a:r>
            <a:r>
              <a:rPr lang="en-US" dirty="0" smtClean="0">
                <a:solidFill>
                  <a:srgbClr val="FF0000"/>
                </a:solidFill>
              </a:rPr>
              <a:t>patent, Copyright or trademark status</a:t>
            </a:r>
          </a:p>
          <a:p>
            <a:pPr lvl="0"/>
            <a:r>
              <a:rPr lang="en-US" dirty="0" smtClean="0"/>
              <a:t>Where will the business be</a:t>
            </a:r>
            <a:r>
              <a:rPr lang="en-US" dirty="0" smtClean="0">
                <a:solidFill>
                  <a:srgbClr val="FF0000"/>
                </a:solidFill>
              </a:rPr>
              <a:t> located</a:t>
            </a:r>
            <a:r>
              <a:rPr lang="en-US" dirty="0" smtClean="0"/>
              <a:t>?</a:t>
            </a:r>
          </a:p>
          <a:p>
            <a:pPr lvl="0"/>
            <a:r>
              <a:rPr lang="en-US" dirty="0" smtClean="0"/>
              <a:t> Is the </a:t>
            </a:r>
            <a:r>
              <a:rPr lang="en-US" dirty="0" smtClean="0">
                <a:solidFill>
                  <a:srgbClr val="FF0000"/>
                </a:solidFill>
              </a:rPr>
              <a:t>building new or old</a:t>
            </a:r>
            <a:r>
              <a:rPr lang="en-US" dirty="0" smtClean="0"/>
              <a:t>?  In need of renovations (If renovation needed, state costs)</a:t>
            </a:r>
          </a:p>
          <a:p>
            <a:pPr lvl="0"/>
            <a:r>
              <a:rPr lang="en-US" dirty="0" smtClean="0"/>
              <a:t>Is the building </a:t>
            </a:r>
            <a:r>
              <a:rPr lang="en-US" dirty="0" smtClean="0">
                <a:solidFill>
                  <a:srgbClr val="FF0000"/>
                </a:solidFill>
              </a:rPr>
              <a:t>leased or owned</a:t>
            </a:r>
            <a:r>
              <a:rPr lang="en-US" dirty="0" smtClean="0"/>
              <a:t>? (State the term)</a:t>
            </a:r>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lvl="0"/>
            <a:r>
              <a:rPr lang="en-US" dirty="0" smtClean="0"/>
              <a:t>What </a:t>
            </a:r>
            <a:r>
              <a:rPr lang="en-US" dirty="0" smtClean="0">
                <a:solidFill>
                  <a:srgbClr val="FF0000"/>
                </a:solidFill>
              </a:rPr>
              <a:t>additional skills or personnel will be needed to operate </a:t>
            </a:r>
            <a:r>
              <a:rPr lang="en-US" dirty="0" smtClean="0"/>
              <a:t>the business?</a:t>
            </a:r>
          </a:p>
          <a:p>
            <a:pPr lvl="0"/>
            <a:r>
              <a:rPr lang="en-US" dirty="0" smtClean="0"/>
              <a:t> What office equipment is needed?</a:t>
            </a:r>
          </a:p>
          <a:p>
            <a:pPr lvl="0"/>
            <a:r>
              <a:rPr lang="en-US" dirty="0" smtClean="0"/>
              <a:t>Will </a:t>
            </a:r>
            <a:r>
              <a:rPr lang="en-US" dirty="0" smtClean="0">
                <a:solidFill>
                  <a:srgbClr val="FF0000"/>
                </a:solidFill>
              </a:rPr>
              <a:t>equipment be purchased or leased?</a:t>
            </a:r>
          </a:p>
          <a:p>
            <a:pPr lvl="0"/>
            <a:r>
              <a:rPr lang="en-US" dirty="0" smtClean="0"/>
              <a:t>What management experience do you have?</a:t>
            </a:r>
          </a:p>
          <a:p>
            <a:pPr lvl="0"/>
            <a:r>
              <a:rPr lang="en-US" dirty="0" smtClean="0"/>
              <a:t> Describe personal data such as education, age, special abilities and interests</a:t>
            </a:r>
          </a:p>
          <a:p>
            <a:pPr lvl="0"/>
            <a:r>
              <a:rPr lang="en-US" dirty="0" smtClean="0"/>
              <a:t>What are your reasons for going into business?</a:t>
            </a:r>
          </a:p>
          <a:p>
            <a:pPr lvl="0"/>
            <a:r>
              <a:rPr lang="en-US" dirty="0" smtClean="0"/>
              <a:t> Why will you be successful in this venture?</a:t>
            </a:r>
          </a:p>
          <a:p>
            <a:pPr lvl="0"/>
            <a:r>
              <a:rPr lang="en-US" dirty="0" smtClean="0"/>
              <a:t>What development work has been completed to date?</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5897563"/>
          </a:xfrm>
        </p:spPr>
        <p:txBody>
          <a:bodyPr>
            <a:normAutofit fontScale="85000" lnSpcReduction="20000"/>
          </a:bodyPr>
          <a:lstStyle/>
          <a:p>
            <a:pPr lvl="0">
              <a:buNone/>
            </a:pPr>
            <a:r>
              <a:rPr lang="en-US" b="1" dirty="0" smtClean="0"/>
              <a:t>V) Production/Operation Plan</a:t>
            </a:r>
            <a:endParaRPr lang="en-US" dirty="0" smtClean="0"/>
          </a:p>
          <a:p>
            <a:pPr algn="just">
              <a:buFont typeface="Wingdings" pitchFamily="2" charset="2"/>
              <a:buChar char="Ø"/>
            </a:pPr>
            <a:r>
              <a:rPr lang="en-US" dirty="0" smtClean="0"/>
              <a:t>If the new venture is a manufacturing operation, a production plan is necessary. This plan should describe the </a:t>
            </a:r>
            <a:r>
              <a:rPr lang="en-US" dirty="0" smtClean="0">
                <a:solidFill>
                  <a:srgbClr val="FF0000"/>
                </a:solidFill>
              </a:rPr>
              <a:t>complete manufacturing process</a:t>
            </a:r>
            <a:r>
              <a:rPr lang="en-US" dirty="0" smtClean="0"/>
              <a:t>. If some or all of the manufacturing process is to be subcontracted, the plan should describe the subcontractor(s), including location, reasons for selection, costs, and any contracts that have been completed. </a:t>
            </a:r>
          </a:p>
          <a:p>
            <a:pPr algn="just">
              <a:buFont typeface="Wingdings" pitchFamily="2" charset="2"/>
              <a:buChar char="Ø"/>
            </a:pPr>
            <a:r>
              <a:rPr lang="en-US" dirty="0" smtClean="0"/>
              <a:t>physical plant layout; the machinery and equipment needed to perform the manufacturing operations; raw materials and suppliers' names, addresses, and terms; costs of manufacturing; and any further capital equipment -needs. </a:t>
            </a:r>
          </a:p>
          <a:p>
            <a:pPr algn="just">
              <a:buFont typeface="Wingdings" pitchFamily="2" charset="2"/>
              <a:buChar char="Ø"/>
            </a:pPr>
            <a:r>
              <a:rPr lang="en-US" dirty="0" smtClean="0"/>
              <a:t>In a manufacturing operation, the discussion of these items will be important to any potential investor in assessing financial needs.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5668963"/>
          </a:xfrm>
        </p:spPr>
        <p:txBody>
          <a:bodyPr>
            <a:normAutofit lnSpcReduction="10000"/>
          </a:bodyPr>
          <a:lstStyle/>
          <a:p>
            <a:pPr algn="just">
              <a:buFont typeface="Wingdings" pitchFamily="2" charset="2"/>
              <a:buChar char="Ø"/>
            </a:pPr>
            <a:r>
              <a:rPr lang="en-US" dirty="0" smtClean="0"/>
              <a:t>If the venture is not a manufacturing - operation but a retail store or service, this section would be titled "</a:t>
            </a:r>
            <a:r>
              <a:rPr lang="en-US" dirty="0" smtClean="0">
                <a:solidFill>
                  <a:srgbClr val="FF0000"/>
                </a:solidFill>
              </a:rPr>
              <a:t>merchandising plan</a:t>
            </a:r>
            <a:r>
              <a:rPr lang="en-US" dirty="0" smtClean="0"/>
              <a:t>" and </a:t>
            </a:r>
            <a:r>
              <a:rPr lang="en-US" dirty="0" smtClean="0">
                <a:solidFill>
                  <a:srgbClr val="FF0000"/>
                </a:solidFill>
              </a:rPr>
              <a:t>purchase of merchandise, inventory control system, and storage needs should be described</a:t>
            </a:r>
            <a:r>
              <a:rPr lang="en-US" dirty="0" smtClean="0"/>
              <a:t>. Some of the key questions for this section of the business plan are the following:</a:t>
            </a:r>
          </a:p>
          <a:p>
            <a:pPr lvl="0"/>
            <a:r>
              <a:rPr lang="en-US" dirty="0" smtClean="0"/>
              <a:t>From whom will merchandise be purchased?</a:t>
            </a:r>
          </a:p>
          <a:p>
            <a:pPr lvl="0"/>
            <a:r>
              <a:rPr lang="en-US" dirty="0" smtClean="0"/>
              <a:t>How will the inventory control system operate?</a:t>
            </a:r>
          </a:p>
          <a:p>
            <a:pPr lvl="0"/>
            <a:r>
              <a:rPr lang="en-US" dirty="0" smtClean="0"/>
              <a:t>What are storage needs of the venture - and how will they be promoted?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5516563"/>
          </a:xfrm>
        </p:spPr>
        <p:txBody>
          <a:bodyPr>
            <a:normAutofit/>
          </a:bodyPr>
          <a:lstStyle/>
          <a:p>
            <a:pPr lvl="0">
              <a:buNone/>
            </a:pPr>
            <a:r>
              <a:rPr lang="en-US" b="1" dirty="0" smtClean="0"/>
              <a:t>VI) Marketing Plan</a:t>
            </a:r>
            <a:endParaRPr lang="en-US" dirty="0" smtClean="0"/>
          </a:p>
          <a:p>
            <a:pPr algn="just">
              <a:buFont typeface="Wingdings" pitchFamily="2" charset="2"/>
              <a:buChar char="Ø"/>
            </a:pPr>
            <a:r>
              <a:rPr lang="en-US" dirty="0" smtClean="0"/>
              <a:t>The marketing plan describes how the product(s) will be priced, promoted and distributed. Specific forecasts for product(s) are indicated in order to project profitability of the venture. </a:t>
            </a:r>
          </a:p>
          <a:p>
            <a:pPr algn="just">
              <a:buFont typeface="Wingdings" pitchFamily="2" charset="2"/>
              <a:buChar char="Ø"/>
            </a:pPr>
            <a:r>
              <a:rPr lang="en-US" dirty="0" smtClean="0"/>
              <a:t>Potential investors regard the marketing plan as critical to the success of the new venture.</a:t>
            </a:r>
          </a:p>
          <a:p>
            <a:pPr algn="just">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5897563"/>
          </a:xfrm>
        </p:spPr>
        <p:txBody>
          <a:bodyPr>
            <a:normAutofit fontScale="85000" lnSpcReduction="20000"/>
          </a:bodyPr>
          <a:lstStyle/>
          <a:p>
            <a:pPr lvl="0">
              <a:buNone/>
            </a:pPr>
            <a:r>
              <a:rPr lang="en-US" b="1" dirty="0" smtClean="0"/>
              <a:t>VII) Organizational Plan</a:t>
            </a:r>
            <a:endParaRPr lang="en-US" dirty="0" smtClean="0"/>
          </a:p>
          <a:p>
            <a:pPr algn="just">
              <a:buFont typeface="Wingdings" pitchFamily="2" charset="2"/>
              <a:buChar char="Ø"/>
            </a:pPr>
            <a:r>
              <a:rPr lang="en-US" dirty="0" smtClean="0"/>
              <a:t>The organizational plan describes the </a:t>
            </a:r>
            <a:r>
              <a:rPr lang="en-US" dirty="0" smtClean="0">
                <a:solidFill>
                  <a:srgbClr val="FF0000"/>
                </a:solidFill>
              </a:rPr>
              <a:t>venture's form of ownership</a:t>
            </a:r>
            <a:r>
              <a:rPr lang="en-US" dirty="0" smtClean="0"/>
              <a:t> - that is, proprietorship, partnership, or corporation. For instance, if the venture is a partnership, the terms of the partnership should be included. If the venture is a corporation, it is important to detail the shares of stock authorized, share options, names and addresses and resumes of the directors and officers of the corporation. </a:t>
            </a:r>
          </a:p>
          <a:p>
            <a:pPr algn="just">
              <a:buFont typeface="Wingdings" pitchFamily="2" charset="2"/>
              <a:buChar char="Ø"/>
            </a:pPr>
            <a:r>
              <a:rPr lang="en-US" dirty="0" smtClean="0"/>
              <a:t>It is also helpful to provide an </a:t>
            </a:r>
            <a:r>
              <a:rPr lang="en-US" dirty="0" smtClean="0">
                <a:solidFill>
                  <a:srgbClr val="FF0000"/>
                </a:solidFill>
              </a:rPr>
              <a:t>organization chart indicating the line of authority and the responsibilities</a:t>
            </a:r>
            <a:r>
              <a:rPr lang="en-US" dirty="0" smtClean="0"/>
              <a:t> of the members of the organization.</a:t>
            </a:r>
          </a:p>
          <a:p>
            <a:pPr algn="just">
              <a:buFont typeface="Wingdings" pitchFamily="2" charset="2"/>
              <a:buChar char="Ø"/>
            </a:pPr>
            <a:r>
              <a:rPr lang="en-US" dirty="0" smtClean="0"/>
              <a:t>This information provides the potential investor with a clear understanding of </a:t>
            </a:r>
            <a:r>
              <a:rPr lang="en-US" dirty="0" smtClean="0">
                <a:solidFill>
                  <a:srgbClr val="FF0000"/>
                </a:solidFill>
              </a:rPr>
              <a:t>who controls the organization </a:t>
            </a:r>
            <a:r>
              <a:rPr lang="en-US" dirty="0" smtClean="0"/>
              <a:t>and how other members will interact in performing their management functions. </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05800" cy="5668963"/>
          </a:xfrm>
        </p:spPr>
        <p:txBody>
          <a:bodyPr>
            <a:normAutofit fontScale="77500" lnSpcReduction="20000"/>
          </a:bodyPr>
          <a:lstStyle/>
          <a:p>
            <a:pPr lvl="0">
              <a:buNone/>
            </a:pPr>
            <a:r>
              <a:rPr lang="en-US" b="1" dirty="0" smtClean="0"/>
              <a:t>VIII) Assessment of Risk</a:t>
            </a:r>
            <a:endParaRPr lang="en-US" dirty="0" smtClean="0"/>
          </a:p>
          <a:p>
            <a:pPr algn="just"/>
            <a:r>
              <a:rPr lang="en-US" dirty="0" smtClean="0"/>
              <a:t>Every new venture will be faced with some potential hazards, </a:t>
            </a:r>
            <a:r>
              <a:rPr lang="en-US" dirty="0" smtClean="0">
                <a:solidFill>
                  <a:srgbClr val="FF0000"/>
                </a:solidFill>
              </a:rPr>
              <a:t>given the particular industry </a:t>
            </a:r>
            <a:r>
              <a:rPr lang="en-US" dirty="0" smtClean="0"/>
              <a:t>and competitive environment. It is important that the entrepreneur makes an assessment of risk and prepares an effective strategy to deal with them.</a:t>
            </a:r>
          </a:p>
          <a:p>
            <a:pPr algn="just"/>
            <a:r>
              <a:rPr lang="en-US" dirty="0" smtClean="0"/>
              <a:t>Major risks for a new venture could result from a competitor's reaction; weaknesses in the marketing or production, and new advances in technology that might </a:t>
            </a:r>
            <a:r>
              <a:rPr lang="en-US" dirty="0" smtClean="0">
                <a:solidFill>
                  <a:srgbClr val="FF0000"/>
                </a:solidFill>
              </a:rPr>
              <a:t>render the new product obsolete. </a:t>
            </a:r>
          </a:p>
          <a:p>
            <a:pPr algn="just"/>
            <a:r>
              <a:rPr lang="en-US" dirty="0" smtClean="0"/>
              <a:t>Even if these factors present no risks to the new venture, the business plan should discuss why that is the case. </a:t>
            </a:r>
          </a:p>
          <a:p>
            <a:pPr algn="just"/>
            <a:r>
              <a:rPr lang="en-US" dirty="0" smtClean="0"/>
              <a:t>It is also useful for the entrepreneur to provide </a:t>
            </a:r>
            <a:r>
              <a:rPr lang="en-US" dirty="0" smtClean="0">
                <a:solidFill>
                  <a:srgbClr val="FF0000"/>
                </a:solidFill>
              </a:rPr>
              <a:t>alternative strategies</a:t>
            </a:r>
            <a:r>
              <a:rPr lang="en-US" dirty="0" smtClean="0"/>
              <a:t> should any of the above risk factors occur. </a:t>
            </a:r>
          </a:p>
          <a:p>
            <a:pPr algn="just"/>
            <a:r>
              <a:rPr lang="en-US" dirty="0" smtClean="0"/>
              <a:t>These contingency plans and strategies illustrate to the potential investor that the entrepreneur is sensitive to important risks and is prepared should any occur.</a:t>
            </a:r>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6553200"/>
          </a:xfrm>
        </p:spPr>
        <p:txBody>
          <a:bodyPr>
            <a:normAutofit fontScale="85000" lnSpcReduction="20000"/>
          </a:bodyPr>
          <a:lstStyle/>
          <a:p>
            <a:pPr lvl="0">
              <a:buNone/>
            </a:pPr>
            <a:r>
              <a:rPr lang="en-US" b="1" dirty="0" smtClean="0"/>
              <a:t>IX) Financial Plan: </a:t>
            </a:r>
            <a:endParaRPr lang="en-US" dirty="0" smtClean="0"/>
          </a:p>
          <a:p>
            <a:pPr algn="just">
              <a:buFont typeface="Wingdings" pitchFamily="2" charset="2"/>
              <a:buChar char="Ø"/>
            </a:pPr>
            <a:r>
              <a:rPr lang="en-US" dirty="0" smtClean="0"/>
              <a:t>Determines the potential investment commitment needed for the new venture and indicate </a:t>
            </a:r>
            <a:r>
              <a:rPr lang="en-US" dirty="0" smtClean="0">
                <a:solidFill>
                  <a:srgbClr val="FF0000"/>
                </a:solidFill>
              </a:rPr>
              <a:t>whether the business plan is commercially feasible. </a:t>
            </a:r>
          </a:p>
          <a:p>
            <a:pPr algn="just">
              <a:buNone/>
            </a:pPr>
            <a:r>
              <a:rPr lang="en-US" dirty="0" smtClean="0"/>
              <a:t>Three financial areas are covered in this section of the business plan. </a:t>
            </a:r>
          </a:p>
          <a:p>
            <a:pPr algn="just">
              <a:buFont typeface="Wingdings" pitchFamily="2" charset="2"/>
              <a:buChar char="Ø"/>
            </a:pPr>
            <a:r>
              <a:rPr lang="en-US" dirty="0" smtClean="0"/>
              <a:t>First, the entrepreneur should summarize the </a:t>
            </a:r>
            <a:r>
              <a:rPr lang="en-US" dirty="0" smtClean="0">
                <a:solidFill>
                  <a:srgbClr val="FF0000"/>
                </a:solidFill>
              </a:rPr>
              <a:t>forecasted sales and appropriate expenses</a:t>
            </a:r>
            <a:r>
              <a:rPr lang="en-US" dirty="0" smtClean="0"/>
              <a:t> for some years. It includes the forecasted sales, cost of goods sold, and the general and administrative expenses. </a:t>
            </a:r>
          </a:p>
          <a:p>
            <a:pPr algn="just">
              <a:buFont typeface="Wingdings" pitchFamily="2" charset="2"/>
              <a:buChar char="Ø"/>
            </a:pPr>
            <a:r>
              <a:rPr lang="en-US" dirty="0" smtClean="0"/>
              <a:t>Second, </a:t>
            </a:r>
            <a:r>
              <a:rPr lang="en-US" dirty="0" smtClean="0">
                <a:solidFill>
                  <a:srgbClr val="FF0000"/>
                </a:solidFill>
              </a:rPr>
              <a:t>cash flow figures </a:t>
            </a:r>
            <a:r>
              <a:rPr lang="en-US" dirty="0" smtClean="0"/>
              <a:t>must be presented for some years. </a:t>
            </a:r>
          </a:p>
          <a:p>
            <a:pPr algn="just">
              <a:buFont typeface="Wingdings" pitchFamily="2" charset="2"/>
              <a:buChar char="Ø"/>
            </a:pPr>
            <a:r>
              <a:rPr lang="en-US" dirty="0" smtClean="0"/>
              <a:t>Third, the </a:t>
            </a:r>
            <a:r>
              <a:rPr lang="en-US" dirty="0" smtClean="0">
                <a:solidFill>
                  <a:srgbClr val="FF0000"/>
                </a:solidFill>
              </a:rPr>
              <a:t>projected balance sheet </a:t>
            </a:r>
            <a:r>
              <a:rPr lang="en-US" dirty="0" smtClean="0"/>
              <a:t>should be presented. </a:t>
            </a:r>
          </a:p>
          <a:p>
            <a:pPr algn="just">
              <a:buFont typeface="Wingdings" pitchFamily="2" charset="2"/>
              <a:buChar char="Ø"/>
            </a:pPr>
            <a:r>
              <a:rPr lang="en-US" dirty="0" smtClean="0"/>
              <a:t>It shows the financial condition of the business at a specific time. It also summarizes the assets of the business, its liabilities, the investment of the entrepreneur and any partners, and retained earnings or cumulative loses.</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5745163"/>
          </a:xfrm>
        </p:spPr>
        <p:txBody>
          <a:bodyPr>
            <a:normAutofit fontScale="85000" lnSpcReduction="20000"/>
          </a:bodyPr>
          <a:lstStyle/>
          <a:p>
            <a:pPr algn="just">
              <a:buNone/>
            </a:pPr>
            <a:r>
              <a:rPr lang="en-US" sz="3900" dirty="0" smtClean="0">
                <a:solidFill>
                  <a:schemeClr val="accent4">
                    <a:lumMod val="75000"/>
                  </a:schemeClr>
                </a:solidFill>
              </a:rPr>
              <a:t>Learning takes place through the active behavior of the student: it is what </a:t>
            </a:r>
            <a:r>
              <a:rPr lang="en-US" sz="3900" i="1" dirty="0" smtClean="0">
                <a:solidFill>
                  <a:schemeClr val="accent4">
                    <a:lumMod val="75000"/>
                  </a:schemeClr>
                </a:solidFill>
              </a:rPr>
              <a:t>he </a:t>
            </a:r>
            <a:r>
              <a:rPr lang="en-US" sz="3900" dirty="0" smtClean="0">
                <a:solidFill>
                  <a:schemeClr val="accent4">
                    <a:lumMod val="75000"/>
                  </a:schemeClr>
                </a:solidFill>
              </a:rPr>
              <a:t>does that he learns, not what the teacher does. Ralph W. Tyler (1949)</a:t>
            </a:r>
          </a:p>
          <a:p>
            <a:pPr algn="just">
              <a:buNone/>
            </a:pPr>
            <a:r>
              <a:rPr lang="en-US" dirty="0" smtClean="0">
                <a:solidFill>
                  <a:srgbClr val="FF0000"/>
                </a:solidFill>
              </a:rPr>
              <a:t/>
            </a:r>
            <a:br>
              <a:rPr lang="en-US" dirty="0" smtClean="0">
                <a:solidFill>
                  <a:srgbClr val="FF0000"/>
                </a:solidFill>
              </a:rPr>
            </a:br>
            <a:endParaRPr lang="en-US" dirty="0" smtClean="0">
              <a:solidFill>
                <a:srgbClr val="FF0000"/>
              </a:solidFill>
            </a:endParaRPr>
          </a:p>
          <a:p>
            <a:pPr algn="just">
              <a:buNone/>
            </a:pPr>
            <a:r>
              <a:rPr lang="en-US" dirty="0" smtClean="0">
                <a:solidFill>
                  <a:srgbClr val="FF0000"/>
                </a:solidFill>
              </a:rPr>
              <a:t>If students are to learn desired outcomes in a reasonably effective manner, then the teacher’s fundamental task is to get students to engage in learning activities that are likely to result in their achieving those outcomes. . . . It is helpful to remember that what the student does is actually more important in determining what is learned than what the teacher does. Thomas J. </a:t>
            </a:r>
            <a:r>
              <a:rPr lang="en-US" dirty="0" err="1" smtClean="0">
                <a:solidFill>
                  <a:srgbClr val="FF0000"/>
                </a:solidFill>
              </a:rPr>
              <a:t>Shuell</a:t>
            </a:r>
            <a:r>
              <a:rPr lang="en-US" dirty="0" smtClean="0">
                <a:solidFill>
                  <a:srgbClr val="FF0000"/>
                </a:solidFill>
              </a:rPr>
              <a:t> (1986)</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0">
              <a:buNone/>
            </a:pPr>
            <a:r>
              <a:rPr lang="en-US" b="1" dirty="0" smtClean="0"/>
              <a:t>Appendix: </a:t>
            </a:r>
            <a:endParaRPr lang="en-US" dirty="0" smtClean="0"/>
          </a:p>
          <a:p>
            <a:pPr>
              <a:buFont typeface="Wingdings" pitchFamily="2" charset="2"/>
              <a:buChar char="Ø"/>
            </a:pPr>
            <a:r>
              <a:rPr lang="en-US" dirty="0" smtClean="0"/>
              <a:t>This part generally contains any back up material that is not necessary in the text of the document. </a:t>
            </a:r>
          </a:p>
          <a:p>
            <a:pPr>
              <a:buFont typeface="Wingdings" pitchFamily="2" charset="2"/>
              <a:buChar char="Ø"/>
            </a:pPr>
            <a:r>
              <a:rPr lang="en-US" dirty="0" smtClean="0"/>
              <a:t>Letters from customers, distributors, or subcontractors are examples of the information that should be included in the appendix.</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371600"/>
            <a:ext cx="8229600" cy="4754563"/>
          </a:xfrm>
        </p:spPr>
        <p:txBody>
          <a:bodyPr>
            <a:normAutofit/>
          </a:bodyPr>
          <a:lstStyle/>
          <a:p>
            <a:pPr algn="r" defTabSz="914400" eaLnBrk="1" hangingPunct="1">
              <a:buClr>
                <a:schemeClr val="accent1"/>
              </a:buClr>
              <a:buNone/>
            </a:pPr>
            <a:endParaRPr lang="it-IT" sz="2400" dirty="0"/>
          </a:p>
        </p:txBody>
      </p:sp>
      <p:sp>
        <p:nvSpPr>
          <p:cNvPr id="4" name="Segnaposto numero diapositiva 3"/>
          <p:cNvSpPr>
            <a:spLocks noGrp="1"/>
          </p:cNvSpPr>
          <p:nvPr>
            <p:ph type="sldNum" sz="quarter" idx="4294967295"/>
          </p:nvPr>
        </p:nvSpPr>
        <p:spPr>
          <a:xfrm>
            <a:off x="8316913" y="19050"/>
            <a:ext cx="827087" cy="328613"/>
          </a:xfrm>
          <a:prstGeom prst="rect">
            <a:avLst/>
          </a:prstGeom>
        </p:spPr>
        <p:txBody>
          <a:bodyPr/>
          <a:lstStyle/>
          <a:p>
            <a:fld id="{4EF8364E-B0A7-451D-BED7-C3A0BC95BC15}" type="slidenum">
              <a:rPr lang="it-IT" smtClean="0"/>
              <a:pPr/>
              <a:t>31</a:t>
            </a:fld>
            <a:endParaRPr lang="it-IT"/>
          </a:p>
        </p:txBody>
      </p:sp>
      <p:pic>
        <p:nvPicPr>
          <p:cNvPr id="7" name="Picture 2" descr="https://hbr.org/resources/images/article_assets/hbr/1305/R1305C_A_LG.gif"/>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914400"/>
            <a:ext cx="8915400" cy="5508254"/>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4798843" y="6543977"/>
            <a:ext cx="3732945" cy="338554"/>
          </a:xfrm>
          <a:prstGeom prst="rect">
            <a:avLst/>
          </a:prstGeom>
        </p:spPr>
        <p:txBody>
          <a:bodyPr wrap="none">
            <a:spAutoFit/>
          </a:bodyPr>
          <a:lstStyle/>
          <a:p>
            <a:r>
              <a:rPr lang="it-IT" sz="1600" dirty="0" smtClean="0">
                <a:solidFill>
                  <a:schemeClr val="tx2">
                    <a:lumMod val="60000"/>
                    <a:lumOff val="40000"/>
                  </a:schemeClr>
                </a:solidFill>
              </a:rPr>
              <a:t>Source: </a:t>
            </a:r>
            <a:r>
              <a:rPr lang="it-IT" sz="1600" dirty="0" err="1" smtClean="0">
                <a:solidFill>
                  <a:schemeClr val="tx2">
                    <a:lumMod val="60000"/>
                    <a:lumOff val="40000"/>
                  </a:schemeClr>
                </a:solidFill>
              </a:rPr>
              <a:t>Osterwalder</a:t>
            </a:r>
            <a:r>
              <a:rPr lang="it-IT" sz="1600" dirty="0" smtClean="0">
                <a:solidFill>
                  <a:schemeClr val="tx2">
                    <a:lumMod val="60000"/>
                    <a:lumOff val="40000"/>
                  </a:schemeClr>
                </a:solidFill>
              </a:rPr>
              <a:t> A. &amp; </a:t>
            </a:r>
            <a:r>
              <a:rPr lang="it-IT" sz="1600" dirty="0" err="1" smtClean="0">
                <a:solidFill>
                  <a:schemeClr val="tx2">
                    <a:lumMod val="60000"/>
                    <a:lumOff val="40000"/>
                  </a:schemeClr>
                </a:solidFill>
              </a:rPr>
              <a:t>Pigneur</a:t>
            </a:r>
            <a:r>
              <a:rPr lang="it-IT" sz="1600" dirty="0" smtClean="0">
                <a:solidFill>
                  <a:schemeClr val="tx2">
                    <a:lumMod val="60000"/>
                    <a:lumOff val="40000"/>
                  </a:schemeClr>
                </a:solidFill>
              </a:rPr>
              <a:t> Y. (2010)</a:t>
            </a:r>
            <a:endParaRPr lang="it-IT" sz="1600" dirty="0">
              <a:solidFill>
                <a:schemeClr val="tx2">
                  <a:lumMod val="60000"/>
                  <a:lumOff val="40000"/>
                </a:schemeClr>
              </a:solidFill>
            </a:endParaRPr>
          </a:p>
        </p:txBody>
      </p:sp>
      <p:sp>
        <p:nvSpPr>
          <p:cNvPr id="8" name="Title 2"/>
          <p:cNvSpPr>
            <a:spLocks noGrp="1"/>
          </p:cNvSpPr>
          <p:nvPr>
            <p:ph type="title"/>
          </p:nvPr>
        </p:nvSpPr>
        <p:spPr>
          <a:xfrm>
            <a:off x="152400" y="115888"/>
            <a:ext cx="8763000" cy="569912"/>
          </a:xfrm>
        </p:spPr>
        <p:txBody>
          <a:bodyPr>
            <a:normAutofit fontScale="90000"/>
          </a:bodyPr>
          <a:lstStyle/>
          <a:p>
            <a:r>
              <a:rPr lang="en-US" dirty="0" smtClean="0">
                <a:effectLst>
                  <a:outerShdw blurRad="38100" dist="38100" dir="2700000" algn="tl">
                    <a:srgbClr val="FFFFFF"/>
                  </a:outerShdw>
                </a:effectLst>
                <a:latin typeface="Arial Black" pitchFamily="34" charset="0"/>
              </a:rPr>
              <a:t>    </a:t>
            </a:r>
            <a:r>
              <a:rPr lang="en-US" sz="2700" dirty="0" smtClean="0">
                <a:latin typeface="Arial Black" pitchFamily="34" charset="0"/>
              </a:rPr>
              <a:t>Business Model Canvas </a:t>
            </a:r>
            <a:br>
              <a:rPr lang="en-US" sz="2700" dirty="0" smtClean="0">
                <a:latin typeface="Arial Black" pitchFamily="34" charset="0"/>
              </a:rPr>
            </a:br>
            <a:r>
              <a:rPr lang="en-US" sz="2700" dirty="0" smtClean="0">
                <a:latin typeface="Arial Black" pitchFamily="34" charset="0"/>
              </a:rPr>
              <a:t>(key Element of Business plan)</a:t>
            </a:r>
            <a:endParaRPr lang="it-IT" sz="2700" dirty="0"/>
          </a:p>
        </p:txBody>
      </p:sp>
    </p:spTree>
    <p:extLst>
      <p:ext uri="{BB962C8B-B14F-4D97-AF65-F5344CB8AC3E}">
        <p14:creationId xmlns:p14="http://schemas.microsoft.com/office/powerpoint/2010/main" val="2749385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Screen Shot 2013-07-29 at 1"/>
          <p:cNvPicPr>
            <a:picLocks noChangeAspect="1" noChangeArrowheads="1"/>
          </p:cNvPicPr>
          <p:nvPr/>
        </p:nvPicPr>
        <p:blipFill>
          <a:blip r:embed="rId2"/>
          <a:srcRect/>
          <a:stretch>
            <a:fillRect/>
          </a:stretch>
        </p:blipFill>
        <p:spPr bwMode="auto">
          <a:xfrm>
            <a:off x="179388" y="1412875"/>
            <a:ext cx="8856662" cy="3960813"/>
          </a:xfrm>
          <a:prstGeom prst="rect">
            <a:avLst/>
          </a:prstGeom>
          <a:noFill/>
          <a:ln w="9525">
            <a:noFill/>
            <a:miter lim="800000"/>
            <a:headEnd/>
            <a:tailEnd/>
          </a:ln>
        </p:spPr>
      </p:pic>
      <p:sp>
        <p:nvSpPr>
          <p:cNvPr id="5"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3600" dirty="0" smtClean="0">
                <a:effectLst>
                  <a:outerShdw blurRad="38100" dist="38100" dir="2700000" algn="tl">
                    <a:srgbClr val="FFFFFF"/>
                  </a:outerShdw>
                </a:effectLst>
                <a:latin typeface="Arial Black" pitchFamily="34" charset="0"/>
              </a:rPr>
              <a:t>Building blocks 1 to 4</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3600" dirty="0" smtClean="0">
                <a:effectLst>
                  <a:outerShdw blurRad="38100" dist="38100" dir="2700000" algn="tl">
                    <a:srgbClr val="FFFFFF"/>
                  </a:outerShdw>
                </a:effectLst>
                <a:latin typeface="Arial Black" pitchFamily="34" charset="0"/>
              </a:rPr>
              <a:t>Building blocks 5 to 9</a:t>
            </a:r>
          </a:p>
        </p:txBody>
      </p:sp>
      <p:pic>
        <p:nvPicPr>
          <p:cNvPr id="16387" name="Picture 4" descr="Screen Shot 2013-07-29 at 1"/>
          <p:cNvPicPr>
            <a:picLocks noChangeAspect="1" noChangeArrowheads="1"/>
          </p:cNvPicPr>
          <p:nvPr/>
        </p:nvPicPr>
        <p:blipFill>
          <a:blip r:embed="rId2"/>
          <a:srcRect/>
          <a:stretch>
            <a:fillRect/>
          </a:stretch>
        </p:blipFill>
        <p:spPr bwMode="auto">
          <a:xfrm>
            <a:off x="179388" y="1258888"/>
            <a:ext cx="8856662" cy="447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57200" y="1125538"/>
            <a:ext cx="8229600" cy="5046662"/>
          </a:xfrm>
          <a:solidFill>
            <a:srgbClr val="FFFFFF"/>
          </a:solid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609600" indent="-609600" eaLnBrk="1" hangingPunct="1">
              <a:lnSpc>
                <a:spcPct val="80000"/>
              </a:lnSpc>
              <a:buFontTx/>
              <a:buAutoNum type="arabicPeriod"/>
              <a:defRPr/>
            </a:pPr>
            <a:endParaRPr lang="en-US" altLang="en-US" sz="1000" b="1" dirty="0" smtClean="0"/>
          </a:p>
          <a:p>
            <a:pPr>
              <a:defRPr/>
            </a:pPr>
            <a:r>
              <a:rPr lang="en-US" sz="2000" dirty="0" smtClean="0">
                <a:latin typeface="Arial Black" panose="020B0A04020102020204" pitchFamily="34" charset="0"/>
              </a:rPr>
              <a:t>ID &amp; DEFINE THE DIFFERENT GROUPS OF PEOPLE OR ORGANIZATIONS AN ENTERPRISE YOUR BUSINESS AIMS TO REACH AND SERVE</a:t>
            </a:r>
            <a:endParaRPr lang="en-ZA" sz="2000" dirty="0" smtClean="0">
              <a:latin typeface="Arial Black" panose="020B0A04020102020204" pitchFamily="34" charset="0"/>
            </a:endParaRPr>
          </a:p>
          <a:p>
            <a:pPr marL="0" indent="0">
              <a:buFontTx/>
              <a:buNone/>
              <a:defRPr/>
            </a:pPr>
            <a:endParaRPr lang="en-ZA" sz="2000" b="1" dirty="0" smtClean="0">
              <a:latin typeface="Arial Black" panose="020B0A04020102020204" pitchFamily="34" charset="0"/>
            </a:endParaRPr>
          </a:p>
          <a:p>
            <a:pPr>
              <a:defRPr/>
            </a:pPr>
            <a:r>
              <a:rPr lang="en-US" sz="2000" b="1" dirty="0" smtClean="0">
                <a:latin typeface="Arial Black" panose="020B0A04020102020204" pitchFamily="34" charset="0"/>
              </a:rPr>
              <a:t>MAKE A CONSCIOUS DECISION ABOUT WHICH SEGMENTS TO SERVE AND WHICH SEGMENTS TO IGNORE</a:t>
            </a:r>
            <a:endParaRPr lang="en-ZA" sz="2000" b="1" dirty="0" smtClean="0">
              <a:latin typeface="Arial Black" panose="020B0A04020102020204" pitchFamily="34" charset="0"/>
            </a:endParaRPr>
          </a:p>
          <a:p>
            <a:pPr marL="0" indent="0">
              <a:buFontTx/>
              <a:buNone/>
              <a:defRPr/>
            </a:pPr>
            <a:endParaRPr lang="en-ZA" sz="2000" b="1" dirty="0" smtClean="0">
              <a:latin typeface="Arial Black" panose="020B0A04020102020204" pitchFamily="34" charset="0"/>
            </a:endParaRPr>
          </a:p>
          <a:p>
            <a:pPr>
              <a:defRPr/>
            </a:pPr>
            <a:r>
              <a:rPr lang="en-US" sz="2000" b="1" dirty="0" smtClean="0">
                <a:latin typeface="Arial Black" panose="020B0A04020102020204" pitchFamily="34" charset="0"/>
              </a:rPr>
              <a:t>SEPARATE CUSTOMER SEGMENTS IF:</a:t>
            </a:r>
          </a:p>
          <a:p>
            <a:pPr lvl="1">
              <a:defRPr/>
            </a:pPr>
            <a:r>
              <a:rPr lang="en-US" sz="2000" b="1" dirty="0" smtClean="0"/>
              <a:t>their </a:t>
            </a:r>
            <a:r>
              <a:rPr lang="en-US" sz="2000" b="1" dirty="0"/>
              <a:t>needs require and justify a distinct offer;</a:t>
            </a:r>
            <a:endParaRPr lang="en-ZA" sz="2000" b="1" dirty="0"/>
          </a:p>
          <a:p>
            <a:pPr lvl="1">
              <a:defRPr/>
            </a:pPr>
            <a:r>
              <a:rPr lang="en-US" sz="2000" b="1" dirty="0"/>
              <a:t>they are reached through different distribution channels;</a:t>
            </a:r>
            <a:endParaRPr lang="en-ZA" sz="2000" b="1" dirty="0"/>
          </a:p>
          <a:p>
            <a:pPr lvl="1">
              <a:defRPr/>
            </a:pPr>
            <a:r>
              <a:rPr lang="en-US" sz="2000" b="1" dirty="0"/>
              <a:t>they require different types of relationships;</a:t>
            </a:r>
            <a:endParaRPr lang="en-ZA" sz="2000" b="1" dirty="0"/>
          </a:p>
          <a:p>
            <a:pPr lvl="1">
              <a:defRPr/>
            </a:pPr>
            <a:r>
              <a:rPr lang="en-US" sz="2000" b="1" dirty="0"/>
              <a:t>they have substantially different profitability’s; and</a:t>
            </a:r>
            <a:endParaRPr lang="en-ZA" sz="2000" b="1" dirty="0"/>
          </a:p>
          <a:p>
            <a:pPr lvl="1">
              <a:defRPr/>
            </a:pPr>
            <a:r>
              <a:rPr lang="en-US" sz="2000" b="1" dirty="0"/>
              <a:t>they are willing to pay for different aspects of the offer</a:t>
            </a:r>
            <a:endParaRPr lang="en-US" sz="2000" b="1" dirty="0" smtClean="0">
              <a:latin typeface="Arial Black" panose="020B0A04020102020204" pitchFamily="34" charset="0"/>
            </a:endParaRPr>
          </a:p>
        </p:txBody>
      </p:sp>
      <p:sp>
        <p:nvSpPr>
          <p:cNvPr id="5"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smtClean="0"/>
              <a:t>1. Customer </a:t>
            </a:r>
            <a:r>
              <a:rPr lang="en-US" sz="4000" b="1" dirty="0"/>
              <a:t>Segments</a:t>
            </a:r>
            <a:endParaRPr lang="en-US" sz="4000" dirty="0" smtClean="0">
              <a:effectLst>
                <a:outerShdw blurRad="38100" dist="38100" dir="2700000" algn="tl">
                  <a:srgbClr val="FFFFFF"/>
                </a:outerShdw>
              </a:effectLst>
              <a:latin typeface="Arial Black"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FontTx/>
              <a:buNone/>
              <a:defRPr/>
            </a:pPr>
            <a:r>
              <a:rPr lang="en-US" dirty="0" smtClean="0">
                <a:latin typeface="Arial Black" panose="020B0A04020102020204" pitchFamily="34" charset="0"/>
              </a:rPr>
              <a:t>FOR EACH CUSTOMER SEGMENT</a:t>
            </a:r>
          </a:p>
          <a:p>
            <a:pPr marL="0" indent="0" algn="ctr">
              <a:buFontTx/>
              <a:buNone/>
              <a:defRPr/>
            </a:pPr>
            <a:endParaRPr lang="en-US" sz="2800" dirty="0" smtClean="0">
              <a:latin typeface="Arial Black" panose="020B0A04020102020204" pitchFamily="34" charset="0"/>
            </a:endParaRPr>
          </a:p>
          <a:p>
            <a:pPr>
              <a:defRPr/>
            </a:pPr>
            <a:r>
              <a:rPr lang="en-US" sz="2000" dirty="0" smtClean="0">
                <a:latin typeface="Arial Black" panose="020B0A04020102020204" pitchFamily="34" charset="0"/>
              </a:rPr>
              <a:t>DESCRIBE THE BUNDLE OF PRODUCTS AND SERVICES THAT CREATE VALUE FOR EACH SPECIFIC CUSTOMER SEGMENT</a:t>
            </a:r>
          </a:p>
          <a:p>
            <a:pPr>
              <a:defRPr/>
            </a:pPr>
            <a:endParaRPr lang="en-US" sz="2000" dirty="0" smtClean="0">
              <a:latin typeface="Arial Black" panose="020B0A04020102020204" pitchFamily="34" charset="0"/>
            </a:endParaRPr>
          </a:p>
          <a:p>
            <a:pPr>
              <a:defRPr/>
            </a:pPr>
            <a:r>
              <a:rPr lang="en-US" sz="2000" dirty="0" smtClean="0">
                <a:latin typeface="Arial Black" panose="020B0A04020102020204" pitchFamily="34" charset="0"/>
              </a:rPr>
              <a:t>IDENTIFY THE </a:t>
            </a:r>
            <a:r>
              <a:rPr lang="en-US" sz="2000" dirty="0" smtClean="0">
                <a:solidFill>
                  <a:srgbClr val="FF0000"/>
                </a:solidFill>
                <a:latin typeface="Arial Black" panose="020B0A04020102020204" pitchFamily="34" charset="0"/>
              </a:rPr>
              <a:t>REASON WHY CUSTOMERS WILL TURN TO YOUR COMPANY</a:t>
            </a:r>
            <a:r>
              <a:rPr lang="en-US" sz="2000" dirty="0" smtClean="0">
                <a:latin typeface="Arial Black" panose="020B0A04020102020204" pitchFamily="34" charset="0"/>
              </a:rPr>
              <a:t> OVER ITS COMPETITORS. IT SOLVES A CUSTOMER PROBLEM OR SATISFIES A CUSTOMER NEED</a:t>
            </a:r>
            <a:endParaRPr lang="en-ZA" sz="2000" dirty="0">
              <a:latin typeface="Arial Black" panose="020B0A04020102020204" pitchFamily="34" charset="0"/>
            </a:endParaRPr>
          </a:p>
        </p:txBody>
      </p:sp>
      <p:sp>
        <p:nvSpPr>
          <p:cNvPr id="4"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a:t>2</a:t>
            </a:r>
            <a:r>
              <a:rPr lang="en-US" sz="4000" b="1" dirty="0" smtClean="0"/>
              <a:t>. Value Proposition</a:t>
            </a:r>
            <a:endParaRPr lang="en-US" sz="4000" dirty="0" smtClean="0">
              <a:effectLst>
                <a:outerShdw blurRad="38100" dist="38100" dir="2700000" algn="tl">
                  <a:srgbClr val="FFFFFF"/>
                </a:outerShdw>
              </a:effectLst>
              <a:latin typeface="Arial Black"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2000" dirty="0" smtClean="0">
                <a:latin typeface="Arial Black" panose="020B0A04020102020204" pitchFamily="34" charset="0"/>
              </a:rPr>
              <a:t>DESCRIBES HOW YOUR COMPANY COMMUNICATES WITH AND REACHES ITS CUSTOMER SEGMENTS TO DELIVER THE VALUE PROPOSITION</a:t>
            </a:r>
          </a:p>
          <a:p>
            <a:pPr marL="0" indent="0">
              <a:buFontTx/>
              <a:buNone/>
              <a:defRPr/>
            </a:pPr>
            <a:endParaRPr lang="en-US" sz="2000" dirty="0" smtClean="0">
              <a:latin typeface="Arial Black" panose="020B0A04020102020204" pitchFamily="34" charset="0"/>
            </a:endParaRPr>
          </a:p>
          <a:p>
            <a:pPr>
              <a:defRPr/>
            </a:pPr>
            <a:r>
              <a:rPr lang="en-US" sz="2000" dirty="0" smtClean="0">
                <a:latin typeface="Arial Black" panose="020B0A04020102020204" pitchFamily="34" charset="0"/>
              </a:rPr>
              <a:t>DEFINE THE:</a:t>
            </a:r>
          </a:p>
          <a:p>
            <a:pPr lvl="1">
              <a:defRPr/>
            </a:pPr>
            <a:r>
              <a:rPr lang="en-US" sz="1600" dirty="0" smtClean="0">
                <a:solidFill>
                  <a:srgbClr val="FF0000"/>
                </a:solidFill>
                <a:latin typeface="Arial Black" panose="020B0A04020102020204" pitchFamily="34" charset="0"/>
              </a:rPr>
              <a:t>COMMUNICATION CHANNELS</a:t>
            </a:r>
          </a:p>
          <a:p>
            <a:pPr lvl="1">
              <a:defRPr/>
            </a:pPr>
            <a:r>
              <a:rPr lang="en-US" sz="1600" dirty="0" smtClean="0">
                <a:solidFill>
                  <a:srgbClr val="FF0000"/>
                </a:solidFill>
                <a:latin typeface="Arial Black" panose="020B0A04020102020204" pitchFamily="34" charset="0"/>
              </a:rPr>
              <a:t>DISTRIBUTION CHANNELS</a:t>
            </a:r>
          </a:p>
          <a:p>
            <a:pPr lvl="1">
              <a:defRPr/>
            </a:pPr>
            <a:r>
              <a:rPr lang="en-US" sz="1600" dirty="0" smtClean="0">
                <a:latin typeface="Arial Black" panose="020B0A04020102020204" pitchFamily="34" charset="0"/>
              </a:rPr>
              <a:t>SALES CHANNELS </a:t>
            </a:r>
            <a:endParaRPr lang="en-ZA" sz="1600" dirty="0">
              <a:latin typeface="Arial Black" panose="020B0A04020102020204" pitchFamily="34" charset="0"/>
            </a:endParaRPr>
          </a:p>
        </p:txBody>
      </p:sp>
      <p:sp>
        <p:nvSpPr>
          <p:cNvPr id="4"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smtClean="0"/>
              <a:t>3. Distribution Channels</a:t>
            </a:r>
            <a:endParaRPr lang="en-US" sz="4000" dirty="0" smtClean="0">
              <a:effectLst>
                <a:outerShdw blurRad="38100" dist="38100" dir="2700000" algn="tl">
                  <a:srgbClr val="FFFFFF"/>
                </a:outerShdw>
              </a:effectLst>
              <a:latin typeface="Arial Black"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ltLang="en-US" sz="2000" dirty="0" smtClean="0">
                <a:latin typeface="Arial Black" pitchFamily="34" charset="0"/>
              </a:rPr>
              <a:t>DESCRIBES THE TYPES OF RELATIONSHIPS YOUR COMPANY NEEDS TO ESTABLISH AND NURTURE WITH SPECIFIC CUSTOMER SEGMENTS</a:t>
            </a:r>
          </a:p>
          <a:p>
            <a:endParaRPr lang="en-US" altLang="en-US" sz="2000" dirty="0" smtClean="0">
              <a:latin typeface="Arial Black" pitchFamily="34" charset="0"/>
            </a:endParaRPr>
          </a:p>
          <a:p>
            <a:r>
              <a:rPr lang="en-US" altLang="en-US" sz="2000" dirty="0" smtClean="0">
                <a:latin typeface="Arial Black" pitchFamily="34" charset="0"/>
              </a:rPr>
              <a:t>FOCUSED ON:</a:t>
            </a:r>
          </a:p>
          <a:p>
            <a:pPr lvl="1"/>
            <a:r>
              <a:rPr lang="en-US" altLang="en-US" sz="2000" dirty="0" smtClean="0">
                <a:solidFill>
                  <a:srgbClr val="FF0000"/>
                </a:solidFill>
                <a:latin typeface="Arial Black" pitchFamily="34" charset="0"/>
              </a:rPr>
              <a:t>CUSTOMER ACQUISITION</a:t>
            </a:r>
            <a:endParaRPr lang="en-ZA" altLang="en-US" sz="2000" dirty="0" smtClean="0">
              <a:solidFill>
                <a:srgbClr val="FF0000"/>
              </a:solidFill>
              <a:latin typeface="Arial Black" pitchFamily="34" charset="0"/>
            </a:endParaRPr>
          </a:p>
          <a:p>
            <a:pPr lvl="1"/>
            <a:r>
              <a:rPr lang="en-US" altLang="en-US" sz="2000" dirty="0" smtClean="0">
                <a:solidFill>
                  <a:srgbClr val="FF0000"/>
                </a:solidFill>
                <a:latin typeface="Arial Black" pitchFamily="34" charset="0"/>
              </a:rPr>
              <a:t>CUSTOMER RETENTION</a:t>
            </a:r>
          </a:p>
          <a:p>
            <a:endParaRPr lang="en-ZA" altLang="en-US" sz="2000" dirty="0" smtClean="0">
              <a:latin typeface="Arial Black" pitchFamily="34" charset="0"/>
            </a:endParaRPr>
          </a:p>
        </p:txBody>
      </p:sp>
      <p:sp>
        <p:nvSpPr>
          <p:cNvPr id="4"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a:t>4</a:t>
            </a:r>
            <a:r>
              <a:rPr lang="en-US" sz="4000" b="1" dirty="0" smtClean="0"/>
              <a:t>. Customer Relations</a:t>
            </a:r>
            <a:endParaRPr lang="en-US" sz="4000" dirty="0" smtClean="0">
              <a:effectLst>
                <a:outerShdw blurRad="38100" dist="38100" dir="2700000" algn="tl">
                  <a:srgbClr val="FFFFFF"/>
                </a:outerShdw>
              </a:effectLst>
              <a:latin typeface="Arial Black"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bwMode="auto">
          <a:xfrm>
            <a:off x="468313" y="1341438"/>
            <a:ext cx="8229600" cy="4525962"/>
          </a:xfrm>
          <a:noFill/>
          <a:ln>
            <a:miter lim="800000"/>
            <a:headEnd/>
            <a:tailEnd/>
          </a:ln>
        </p:spPr>
        <p:txBody>
          <a:bodyPr vert="horz" wrap="square" lIns="91440" tIns="45720" rIns="91440" bIns="45720" numCol="1" anchor="t" anchorCtr="0" compatLnSpc="1">
            <a:prstTxWarp prst="textNoShape">
              <a:avLst/>
            </a:prstTxWarp>
          </a:bodyPr>
          <a:lstStyle/>
          <a:p>
            <a:r>
              <a:rPr lang="en-US" altLang="en-US" sz="2000" dirty="0" smtClean="0">
                <a:latin typeface="Arial Black" pitchFamily="34" charset="0"/>
              </a:rPr>
              <a:t>ID FOR WHAT VALUE IS EACH CUSTOMER SEGMENT TRULY WILLING TO PAY?</a:t>
            </a:r>
          </a:p>
          <a:p>
            <a:endParaRPr lang="en-US" altLang="en-US" sz="2000" dirty="0" smtClean="0">
              <a:latin typeface="Arial Black" pitchFamily="34" charset="0"/>
            </a:endParaRPr>
          </a:p>
          <a:p>
            <a:r>
              <a:rPr lang="en-US" altLang="en-US" sz="2000" dirty="0" smtClean="0">
                <a:latin typeface="Arial Black" pitchFamily="34" charset="0"/>
              </a:rPr>
              <a:t>ID AND QUANTIFY THE CASH YOUR COMPANY CAN GENERATE FROM EACH CUSTOMER SEGMENT THROUGH ONE OR MORE REVENUE STREAMS (SALES PIPELINES)</a:t>
            </a:r>
          </a:p>
          <a:p>
            <a:endParaRPr lang="en-US" altLang="en-US" sz="2000" dirty="0" smtClean="0">
              <a:latin typeface="Arial Black" pitchFamily="34" charset="0"/>
            </a:endParaRPr>
          </a:p>
          <a:p>
            <a:r>
              <a:rPr lang="en-US" altLang="en-US" sz="2000" dirty="0" smtClean="0">
                <a:latin typeface="Arial Black" pitchFamily="34" charset="0"/>
              </a:rPr>
              <a:t>CONSIDER TWO DIFFERENT TYPES OF REVENUE STREAMS:</a:t>
            </a:r>
            <a:endParaRPr lang="en-ZA" altLang="en-US" sz="2000" dirty="0" smtClean="0">
              <a:latin typeface="Arial Black" pitchFamily="34" charset="0"/>
            </a:endParaRPr>
          </a:p>
          <a:p>
            <a:pPr lvl="1"/>
            <a:r>
              <a:rPr lang="en-US" altLang="en-US" sz="1600" dirty="0" smtClean="0">
                <a:solidFill>
                  <a:srgbClr val="FF0000"/>
                </a:solidFill>
                <a:latin typeface="Arial Black" pitchFamily="34" charset="0"/>
              </a:rPr>
              <a:t>TRANSACTION REVENUES </a:t>
            </a:r>
            <a:r>
              <a:rPr lang="en-US" altLang="en-US" sz="1600" dirty="0" smtClean="0">
                <a:latin typeface="Arial Black" pitchFamily="34" charset="0"/>
              </a:rPr>
              <a:t>(RESULTING FROM ONE-TIME CUSTOMER PAYMENTS)</a:t>
            </a:r>
            <a:endParaRPr lang="en-ZA" altLang="en-US" sz="1600" dirty="0" smtClean="0">
              <a:latin typeface="Arial Black" pitchFamily="34" charset="0"/>
            </a:endParaRPr>
          </a:p>
          <a:p>
            <a:pPr lvl="1"/>
            <a:r>
              <a:rPr lang="en-US" altLang="en-US" sz="1600" dirty="0" smtClean="0">
                <a:solidFill>
                  <a:srgbClr val="FF0000"/>
                </a:solidFill>
                <a:latin typeface="Arial Black" pitchFamily="34" charset="0"/>
              </a:rPr>
              <a:t>RECURRING REVENUES </a:t>
            </a:r>
            <a:r>
              <a:rPr lang="en-US" altLang="en-US" sz="1600" dirty="0" smtClean="0">
                <a:latin typeface="Arial Black" pitchFamily="34" charset="0"/>
              </a:rPr>
              <a:t>(RESULTING FROM ONGOING PAYMENTS)</a:t>
            </a:r>
          </a:p>
          <a:p>
            <a:endParaRPr lang="en-US" altLang="en-US" sz="2000" dirty="0" smtClean="0">
              <a:latin typeface="Arial Black" pitchFamily="34" charset="0"/>
            </a:endParaRPr>
          </a:p>
          <a:p>
            <a:endParaRPr lang="en-ZA" altLang="en-US" sz="2000" dirty="0" smtClean="0">
              <a:latin typeface="Arial Black" pitchFamily="34" charset="0"/>
            </a:endParaRPr>
          </a:p>
        </p:txBody>
      </p:sp>
      <p:sp>
        <p:nvSpPr>
          <p:cNvPr id="4"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smtClean="0"/>
              <a:t>5. Revenue streams</a:t>
            </a:r>
            <a:endParaRPr lang="en-US" sz="4000" dirty="0" smtClean="0">
              <a:effectLst>
                <a:outerShdw blurRad="38100" dist="38100" dir="2700000" algn="tl">
                  <a:srgbClr val="FFFFFF"/>
                </a:outerShdw>
              </a:effectLst>
              <a:latin typeface="Arial Black"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marL="0" indent="0">
              <a:buFontTx/>
              <a:buNone/>
              <a:defRPr/>
            </a:pPr>
            <a:r>
              <a:rPr lang="en-US" sz="2000" dirty="0">
                <a:latin typeface="Arial Black" panose="020B0A04020102020204" pitchFamily="34" charset="0"/>
              </a:rPr>
              <a:t> </a:t>
            </a:r>
            <a:r>
              <a:rPr lang="en-US" sz="2000" dirty="0" smtClean="0">
                <a:latin typeface="Arial Black" panose="020B0A04020102020204" pitchFamily="34" charset="0"/>
              </a:rPr>
              <a:t>    ID, DESCRIBE AND QUANTIFY THE ASSETS, e.g.</a:t>
            </a:r>
          </a:p>
          <a:p>
            <a:pPr lvl="1">
              <a:defRPr/>
            </a:pPr>
            <a:r>
              <a:rPr lang="en-US" sz="2000" dirty="0" smtClean="0">
                <a:latin typeface="Arial Black" panose="020B0A04020102020204" pitchFamily="34" charset="0"/>
              </a:rPr>
              <a:t>LAND</a:t>
            </a:r>
          </a:p>
          <a:p>
            <a:pPr lvl="1">
              <a:defRPr/>
            </a:pPr>
            <a:r>
              <a:rPr lang="en-US" sz="2000" dirty="0" smtClean="0">
                <a:latin typeface="Arial Black" panose="020B0A04020102020204" pitchFamily="34" charset="0"/>
              </a:rPr>
              <a:t>BUILDINGS</a:t>
            </a:r>
          </a:p>
          <a:p>
            <a:pPr lvl="1">
              <a:defRPr/>
            </a:pPr>
            <a:r>
              <a:rPr lang="en-US" sz="2000" dirty="0" smtClean="0">
                <a:latin typeface="Arial Black" panose="020B0A04020102020204" pitchFamily="34" charset="0"/>
              </a:rPr>
              <a:t>EQUIPMENT</a:t>
            </a:r>
          </a:p>
          <a:p>
            <a:pPr lvl="1">
              <a:defRPr/>
            </a:pPr>
            <a:r>
              <a:rPr lang="en-US" sz="2000" dirty="0" smtClean="0">
                <a:latin typeface="Arial Black" panose="020B0A04020102020204" pitchFamily="34" charset="0"/>
              </a:rPr>
              <a:t>FACILITIES</a:t>
            </a:r>
          </a:p>
          <a:p>
            <a:pPr lvl="1">
              <a:defRPr/>
            </a:pPr>
            <a:r>
              <a:rPr lang="en-US" sz="2000" dirty="0" smtClean="0">
                <a:latin typeface="Arial Black" panose="020B0A04020102020204" pitchFamily="34" charset="0"/>
              </a:rPr>
              <a:t>PLATFORMS</a:t>
            </a:r>
          </a:p>
          <a:p>
            <a:pPr lvl="1">
              <a:defRPr/>
            </a:pPr>
            <a:r>
              <a:rPr lang="en-US" sz="2000" dirty="0" smtClean="0">
                <a:latin typeface="Arial Black" panose="020B0A04020102020204" pitchFamily="34" charset="0"/>
              </a:rPr>
              <a:t>SYSTEMS</a:t>
            </a:r>
          </a:p>
          <a:p>
            <a:pPr lvl="1">
              <a:defRPr/>
            </a:pPr>
            <a:r>
              <a:rPr lang="en-US" sz="2000" dirty="0" smtClean="0">
                <a:latin typeface="Arial Black" panose="020B0A04020102020204" pitchFamily="34" charset="0"/>
              </a:rPr>
              <a:t>TECHNOLOGY</a:t>
            </a:r>
          </a:p>
          <a:p>
            <a:pPr marL="457200" lvl="1" indent="0">
              <a:buFontTx/>
              <a:buNone/>
              <a:defRPr/>
            </a:pPr>
            <a:r>
              <a:rPr lang="en-US" sz="2000" dirty="0" smtClean="0">
                <a:latin typeface="Arial Black" panose="020B0A04020102020204" pitchFamily="34" charset="0"/>
              </a:rPr>
              <a:t>REQUIRED TO DELIVER ON THE VALUE PROPOSITION TO EACH OF THE IDENTIFIED CUSTOMER SEGMENTS</a:t>
            </a:r>
            <a:endParaRPr lang="en-ZA" sz="2000" dirty="0">
              <a:latin typeface="Arial Black" panose="020B0A04020102020204" pitchFamily="34" charset="0"/>
            </a:endParaRPr>
          </a:p>
        </p:txBody>
      </p:sp>
      <p:sp>
        <p:nvSpPr>
          <p:cNvPr id="4"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a:t>6</a:t>
            </a:r>
            <a:r>
              <a:rPr lang="en-US" sz="4000" b="1" dirty="0" smtClean="0"/>
              <a:t>. Key Resources</a:t>
            </a:r>
            <a:endParaRPr lang="en-US" sz="4000" dirty="0" smtClean="0">
              <a:effectLst>
                <a:outerShdw blurRad="38100" dist="38100" dir="2700000" algn="tl">
                  <a:srgbClr val="FFFFFF"/>
                </a:outerShdw>
              </a:effectLst>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buNone/>
            </a:pPr>
            <a:r>
              <a:rPr lang="en-US" dirty="0" smtClean="0"/>
              <a:t>How much do you agree with this say</a:t>
            </a:r>
          </a:p>
          <a:p>
            <a:pPr algn="just">
              <a:buFont typeface="Wingdings" pitchFamily="2" charset="2"/>
              <a:buChar char="Ø"/>
            </a:pPr>
            <a:r>
              <a:rPr lang="en-US" dirty="0" smtClean="0"/>
              <a:t>“it is science and engineering students in particular whose entrepreneurial activities create new, high-quality firms (</a:t>
            </a:r>
            <a:r>
              <a:rPr lang="en-US" dirty="0" err="1" smtClean="0"/>
              <a:t>Åstebro</a:t>
            </a:r>
            <a:r>
              <a:rPr lang="en-US" dirty="0" smtClean="0"/>
              <a:t> et al., 2012) that ultimately contribute to job growth (Kirchhoff, 1994). Strengthening this human capital basis for technology-based entrepreneurship may be vital, especially for regions affected by an economic crisis”</a:t>
            </a:r>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341438"/>
            <a:ext cx="8229600" cy="4525962"/>
          </a:xfrm>
        </p:spPr>
        <p:txBody>
          <a:bodyPr/>
          <a:lstStyle/>
          <a:p>
            <a:pPr marL="0" indent="0">
              <a:buFontTx/>
              <a:buNone/>
              <a:defRPr/>
            </a:pPr>
            <a:r>
              <a:rPr lang="en-US" sz="2000" dirty="0" smtClean="0">
                <a:latin typeface="Arial Black" panose="020B0A04020102020204" pitchFamily="34" charset="0"/>
              </a:rPr>
              <a:t>ID, DEFINE AND DESCRIBE THE MOST IMPORTANT THINGS (ACTIONS) YOUR COMPANY MUST DO TO:</a:t>
            </a:r>
          </a:p>
          <a:p>
            <a:pPr marL="0" indent="0">
              <a:buFontTx/>
              <a:buNone/>
              <a:defRPr/>
            </a:pPr>
            <a:endParaRPr lang="en-US" sz="2000" dirty="0" smtClean="0">
              <a:latin typeface="Arial Black" panose="020B0A04020102020204" pitchFamily="34" charset="0"/>
            </a:endParaRPr>
          </a:p>
          <a:p>
            <a:pPr>
              <a:defRPr/>
            </a:pPr>
            <a:r>
              <a:rPr lang="en-US" sz="2000" dirty="0" smtClean="0">
                <a:latin typeface="Arial Black" panose="020B0A04020102020204" pitchFamily="34" charset="0"/>
              </a:rPr>
              <a:t>TO CREATE AND OFFER A VALUE PROPOSITION</a:t>
            </a:r>
          </a:p>
          <a:p>
            <a:pPr>
              <a:defRPr/>
            </a:pPr>
            <a:r>
              <a:rPr lang="en-US" sz="2000" dirty="0" smtClean="0">
                <a:latin typeface="Arial Black" panose="020B0A04020102020204" pitchFamily="34" charset="0"/>
              </a:rPr>
              <a:t>REACH MARKETS</a:t>
            </a:r>
          </a:p>
          <a:p>
            <a:pPr>
              <a:defRPr/>
            </a:pPr>
            <a:r>
              <a:rPr lang="en-US" sz="2000" dirty="0" smtClean="0">
                <a:latin typeface="Arial Black" panose="020B0A04020102020204" pitchFamily="34" charset="0"/>
              </a:rPr>
              <a:t>MAINTAIN CUSTOMER RELATIONSHIPS</a:t>
            </a:r>
          </a:p>
          <a:p>
            <a:pPr>
              <a:defRPr/>
            </a:pPr>
            <a:r>
              <a:rPr lang="en-US" sz="2000" dirty="0" smtClean="0">
                <a:latin typeface="Arial Black" panose="020B0A04020102020204" pitchFamily="34" charset="0"/>
              </a:rPr>
              <a:t>EARN REVENUES</a:t>
            </a:r>
          </a:p>
          <a:p>
            <a:pPr>
              <a:defRPr/>
            </a:pPr>
            <a:r>
              <a:rPr lang="en-US" sz="2000" dirty="0" smtClean="0">
                <a:latin typeface="Arial Black" panose="020B0A04020102020204" pitchFamily="34" charset="0"/>
              </a:rPr>
              <a:t>TO MAKE ITS BUSINESS MODEL WORK</a:t>
            </a:r>
          </a:p>
          <a:p>
            <a:pPr>
              <a:defRPr/>
            </a:pPr>
            <a:r>
              <a:rPr lang="en-US" sz="2000" dirty="0" smtClean="0">
                <a:latin typeface="Arial Black" panose="020B0A04020102020204" pitchFamily="34" charset="0"/>
              </a:rPr>
              <a:t>TO OPERATE SUCCESSFULLY</a:t>
            </a:r>
          </a:p>
          <a:p>
            <a:pPr lvl="1">
              <a:defRPr/>
            </a:pPr>
            <a:endParaRPr lang="en-US" sz="2000" dirty="0" smtClean="0">
              <a:latin typeface="Arial Black" panose="020B0A04020102020204" pitchFamily="34" charset="0"/>
            </a:endParaRPr>
          </a:p>
          <a:p>
            <a:pPr>
              <a:defRPr/>
            </a:pPr>
            <a:endParaRPr lang="en-ZA" sz="2000" dirty="0">
              <a:latin typeface="Arial Black" panose="020B0A04020102020204" pitchFamily="34" charset="0"/>
            </a:endParaRPr>
          </a:p>
        </p:txBody>
      </p:sp>
      <p:sp>
        <p:nvSpPr>
          <p:cNvPr id="4"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smtClean="0"/>
              <a:t>7. Key Activities</a:t>
            </a:r>
            <a:endParaRPr lang="en-US" sz="4000" dirty="0" smtClean="0">
              <a:effectLst>
                <a:outerShdw blurRad="38100" dist="38100" dir="2700000" algn="tl">
                  <a:srgbClr val="FFFFFF"/>
                </a:outerShdw>
              </a:effectLst>
              <a:latin typeface="Arial Black"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bwMode="auto">
          <a:xfrm>
            <a:off x="468313" y="1341438"/>
            <a:ext cx="8229600" cy="4525962"/>
          </a:xfrm>
          <a:noFill/>
          <a:ln>
            <a:miter lim="800000"/>
            <a:headEnd/>
            <a:tailEnd/>
          </a:ln>
        </p:spPr>
        <p:txBody>
          <a:bodyPr vert="horz" wrap="square" lIns="91440" tIns="45720" rIns="91440" bIns="45720" numCol="1" anchor="t" anchorCtr="0" compatLnSpc="1">
            <a:prstTxWarp prst="textNoShape">
              <a:avLst/>
            </a:prstTxWarp>
          </a:bodyPr>
          <a:lstStyle/>
          <a:p>
            <a:r>
              <a:rPr lang="en-US" altLang="en-US" sz="2000" dirty="0" smtClean="0">
                <a:latin typeface="Arial Black" pitchFamily="34" charset="0"/>
              </a:rPr>
              <a:t>ID AND DESCRIBES THE NETWORK OF SUPPLIERS AND PARTNERS THAT MAKE THE BUSINESS MODEL WORK, e.g.:</a:t>
            </a:r>
          </a:p>
          <a:p>
            <a:pPr lvl="1"/>
            <a:r>
              <a:rPr lang="en-US" altLang="en-US" sz="2000" dirty="0" smtClean="0">
                <a:solidFill>
                  <a:srgbClr val="FF0000"/>
                </a:solidFill>
                <a:latin typeface="Arial Black" pitchFamily="34" charset="0"/>
              </a:rPr>
              <a:t>STRATEGIC ALLIANCES</a:t>
            </a:r>
            <a:r>
              <a:rPr lang="en-US" altLang="en-US" sz="2000" dirty="0" smtClean="0">
                <a:latin typeface="Arial Black" pitchFamily="34" charset="0"/>
              </a:rPr>
              <a:t> BETWEEN NON-COMPETITORS;</a:t>
            </a:r>
            <a:endParaRPr lang="en-ZA" altLang="en-US" sz="2000" dirty="0" smtClean="0">
              <a:latin typeface="Arial Black" pitchFamily="34" charset="0"/>
            </a:endParaRPr>
          </a:p>
          <a:p>
            <a:pPr lvl="1"/>
            <a:r>
              <a:rPr lang="en-US" altLang="en-US" sz="2000" dirty="0" smtClean="0">
                <a:latin typeface="Arial Black" pitchFamily="34" charset="0"/>
              </a:rPr>
              <a:t>CO-OPERATION: STRATEGIC PARTNERSHIPS BETWEEN COMPETITORS;</a:t>
            </a:r>
            <a:endParaRPr lang="en-ZA" altLang="en-US" sz="2000" dirty="0" smtClean="0">
              <a:latin typeface="Arial Black" pitchFamily="34" charset="0"/>
            </a:endParaRPr>
          </a:p>
          <a:p>
            <a:pPr lvl="1"/>
            <a:r>
              <a:rPr lang="en-US" altLang="en-US" sz="2000" dirty="0" smtClean="0">
                <a:solidFill>
                  <a:srgbClr val="FF0000"/>
                </a:solidFill>
                <a:latin typeface="Arial Black" pitchFamily="34" charset="0"/>
              </a:rPr>
              <a:t>JOINT VENTURES </a:t>
            </a:r>
            <a:r>
              <a:rPr lang="en-US" altLang="en-US" sz="2000" dirty="0" smtClean="0">
                <a:latin typeface="Arial Black" pitchFamily="34" charset="0"/>
              </a:rPr>
              <a:t>TO DEVELOP NEW BUSINESSES; </a:t>
            </a:r>
            <a:endParaRPr lang="en-ZA" altLang="en-US" sz="2000" dirty="0" smtClean="0">
              <a:latin typeface="Arial Black" pitchFamily="34" charset="0"/>
            </a:endParaRPr>
          </a:p>
          <a:p>
            <a:pPr lvl="1"/>
            <a:r>
              <a:rPr lang="en-US" altLang="en-US" sz="2000" dirty="0" smtClean="0">
                <a:solidFill>
                  <a:srgbClr val="FF0000"/>
                </a:solidFill>
                <a:latin typeface="Arial Black" pitchFamily="34" charset="0"/>
              </a:rPr>
              <a:t>BUYER-SUPPLIER</a:t>
            </a:r>
            <a:r>
              <a:rPr lang="en-US" altLang="en-US" sz="2000" dirty="0" smtClean="0">
                <a:latin typeface="Arial Black" pitchFamily="34" charset="0"/>
              </a:rPr>
              <a:t> RELATIONSHIPS TO ASSURE RELIABLE </a:t>
            </a:r>
            <a:r>
              <a:rPr lang="en-US" altLang="en-US" sz="1600" dirty="0" smtClean="0">
                <a:latin typeface="Arial Black" pitchFamily="34" charset="0"/>
              </a:rPr>
              <a:t>SUPPLIES</a:t>
            </a:r>
          </a:p>
          <a:p>
            <a:endParaRPr lang="en-US" altLang="en-US" sz="2000" dirty="0" smtClean="0">
              <a:latin typeface="Arial Black" pitchFamily="34" charset="0"/>
            </a:endParaRPr>
          </a:p>
          <a:p>
            <a:endParaRPr lang="en-ZA" altLang="en-US" sz="2000" dirty="0" smtClean="0">
              <a:latin typeface="Arial Black" pitchFamily="34" charset="0"/>
            </a:endParaRPr>
          </a:p>
        </p:txBody>
      </p:sp>
      <p:sp>
        <p:nvSpPr>
          <p:cNvPr id="4"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a:t>8</a:t>
            </a:r>
            <a:r>
              <a:rPr lang="en-US" sz="4000" b="1" dirty="0" smtClean="0"/>
              <a:t>. Key Partnerships</a:t>
            </a:r>
            <a:endParaRPr lang="en-US" sz="4000" dirty="0" smtClean="0">
              <a:effectLst>
                <a:outerShdw blurRad="38100" dist="38100" dir="2700000" algn="tl">
                  <a:srgbClr val="FFFFFF"/>
                </a:outerShdw>
              </a:effectLst>
              <a:latin typeface="Arial Black"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341438"/>
            <a:ext cx="8229600" cy="4525962"/>
          </a:xfrm>
        </p:spPr>
        <p:txBody>
          <a:bodyPr/>
          <a:lstStyle/>
          <a:p>
            <a:pPr>
              <a:defRPr/>
            </a:pPr>
            <a:r>
              <a:rPr lang="en-US" sz="2000" dirty="0" smtClean="0">
                <a:latin typeface="Arial Black" panose="020B0A04020102020204" pitchFamily="34" charset="0"/>
              </a:rPr>
              <a:t>ID AND QUANTIFY ALL COSTS INCURRED TO SUCCESSFULLY OPERATE THE BUSINESS MODEL</a:t>
            </a:r>
          </a:p>
          <a:p>
            <a:pPr lvl="1">
              <a:defRPr/>
            </a:pPr>
            <a:r>
              <a:rPr lang="en-US" sz="1600" dirty="0" smtClean="0">
                <a:latin typeface="Arial Black" panose="020B0A04020102020204" pitchFamily="34" charset="0"/>
              </a:rPr>
              <a:t>Manufacturing costs (variable)</a:t>
            </a:r>
          </a:p>
          <a:p>
            <a:pPr lvl="1">
              <a:defRPr/>
            </a:pPr>
            <a:r>
              <a:rPr lang="en-US" sz="1600" dirty="0" smtClean="0">
                <a:latin typeface="Arial Black" panose="020B0A04020102020204" pitchFamily="34" charset="0"/>
              </a:rPr>
              <a:t>Operating costs (fixed)</a:t>
            </a:r>
          </a:p>
          <a:p>
            <a:pPr>
              <a:defRPr/>
            </a:pPr>
            <a:r>
              <a:rPr lang="en-US" sz="2000" dirty="0" smtClean="0">
                <a:latin typeface="Arial Black" panose="020B0A04020102020204" pitchFamily="34" charset="0"/>
              </a:rPr>
              <a:t>DETERMINE VIABILITY:</a:t>
            </a:r>
          </a:p>
          <a:p>
            <a:pPr marL="0" indent="0">
              <a:buFontTx/>
              <a:buNone/>
              <a:defRPr/>
            </a:pPr>
            <a:r>
              <a:rPr lang="en-US" sz="2000" dirty="0">
                <a:latin typeface="Arial Black" panose="020B0A04020102020204" pitchFamily="34" charset="0"/>
              </a:rPr>
              <a:t>	</a:t>
            </a:r>
            <a:r>
              <a:rPr lang="en-US" sz="2000" dirty="0" smtClean="0">
                <a:latin typeface="Arial Black" panose="020B0A04020102020204" pitchFamily="34" charset="0"/>
              </a:rPr>
              <a:t>Average Sales price per unit	</a:t>
            </a:r>
          </a:p>
          <a:p>
            <a:pPr marL="0" indent="0">
              <a:buFontTx/>
              <a:buNone/>
              <a:defRPr/>
            </a:pPr>
            <a:r>
              <a:rPr lang="en-US" sz="2000" dirty="0">
                <a:latin typeface="Arial Black" panose="020B0A04020102020204" pitchFamily="34" charset="0"/>
              </a:rPr>
              <a:t>	</a:t>
            </a:r>
            <a:r>
              <a:rPr lang="en-US" sz="2000" dirty="0" smtClean="0">
                <a:latin typeface="Arial Black" panose="020B0A04020102020204" pitchFamily="34" charset="0"/>
              </a:rPr>
              <a:t>less Average Manufacturing cost per unit</a:t>
            </a:r>
          </a:p>
          <a:p>
            <a:pPr marL="0" indent="0">
              <a:buFontTx/>
              <a:buNone/>
              <a:defRPr/>
            </a:pPr>
            <a:r>
              <a:rPr lang="en-US" sz="2000" dirty="0">
                <a:latin typeface="Arial Black" panose="020B0A04020102020204" pitchFamily="34" charset="0"/>
              </a:rPr>
              <a:t>	</a:t>
            </a:r>
            <a:r>
              <a:rPr lang="en-US" sz="2000" dirty="0" smtClean="0">
                <a:latin typeface="Arial Black" panose="020B0A04020102020204" pitchFamily="34" charset="0"/>
              </a:rPr>
              <a:t>Equals the Average Contribution per unit</a:t>
            </a:r>
          </a:p>
          <a:p>
            <a:pPr marL="0" indent="0">
              <a:buFontTx/>
              <a:buNone/>
              <a:defRPr/>
            </a:pPr>
            <a:endParaRPr lang="en-US" sz="2000" dirty="0">
              <a:latin typeface="Arial Black" panose="020B0A04020102020204" pitchFamily="34" charset="0"/>
            </a:endParaRPr>
          </a:p>
          <a:p>
            <a:pPr marL="0" indent="0">
              <a:buFontTx/>
              <a:buNone/>
              <a:defRPr/>
            </a:pPr>
            <a:r>
              <a:rPr lang="en-US" sz="2000" dirty="0" smtClean="0">
                <a:latin typeface="Arial Black" panose="020B0A04020102020204" pitchFamily="34" charset="0"/>
              </a:rPr>
              <a:t>	Number of units manufactured and sold x 	contribution per unit = Gross Margin</a:t>
            </a:r>
          </a:p>
          <a:p>
            <a:pPr marL="0" indent="0">
              <a:buFontTx/>
              <a:buNone/>
              <a:defRPr/>
            </a:pPr>
            <a:endParaRPr lang="en-US" sz="2000" dirty="0">
              <a:latin typeface="Arial Black" panose="020B0A04020102020204" pitchFamily="34" charset="0"/>
            </a:endParaRPr>
          </a:p>
          <a:p>
            <a:pPr marL="0" indent="0">
              <a:buFontTx/>
              <a:buNone/>
              <a:defRPr/>
            </a:pPr>
            <a:r>
              <a:rPr lang="en-US" sz="2000" dirty="0" smtClean="0">
                <a:latin typeface="Arial Black" panose="020B0A04020102020204" pitchFamily="34" charset="0"/>
              </a:rPr>
              <a:t>	Gross Margin – Overheads = Net Margin</a:t>
            </a:r>
          </a:p>
          <a:p>
            <a:pPr>
              <a:defRPr/>
            </a:pPr>
            <a:endParaRPr lang="en-ZA" sz="2000" dirty="0">
              <a:latin typeface="Arial Black" panose="020B0A04020102020204" pitchFamily="34" charset="0"/>
            </a:endParaRPr>
          </a:p>
        </p:txBody>
      </p:sp>
      <p:sp>
        <p:nvSpPr>
          <p:cNvPr id="4"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smtClean="0"/>
              <a:t>9. Cost Structure</a:t>
            </a:r>
            <a:endParaRPr lang="en-US" sz="4000" dirty="0" smtClean="0">
              <a:effectLst>
                <a:outerShdw blurRad="38100" dist="38100" dir="2700000" algn="tl">
                  <a:srgbClr val="FFFFFF"/>
                </a:outerShdw>
              </a:effectLst>
              <a:latin typeface="Arial Black"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bwMode="auto">
          <a:xfrm>
            <a:off x="250825" y="1052513"/>
            <a:ext cx="8642350" cy="2016125"/>
          </a:xfrm>
          <a:no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r>
              <a:rPr lang="en-US" altLang="en-US" sz="2000" dirty="0" smtClean="0">
                <a:latin typeface="Arial Black" pitchFamily="34" charset="0"/>
              </a:rPr>
              <a:t>1.	THREE FUNDAMENTALLY DIFFERENT TYPES OF 	BUSINESS CONCEPTS COULD CO-EXIST IN ONE 	BUSINESS, BUT IS MORE EFFECTIVELY UNBUNDLED:</a:t>
            </a:r>
            <a:endParaRPr lang="en-ZA" altLang="en-US" sz="2000" dirty="0" smtClean="0">
              <a:latin typeface="Arial Black" pitchFamily="34" charset="0"/>
            </a:endParaRPr>
          </a:p>
          <a:p>
            <a:pPr lvl="2"/>
            <a:r>
              <a:rPr lang="en-US" altLang="en-US" sz="1600" dirty="0" smtClean="0">
                <a:latin typeface="Arial Black" pitchFamily="34" charset="0"/>
              </a:rPr>
              <a:t>CUSTOMER RELATIONSHIP BUSINESSES;</a:t>
            </a:r>
            <a:endParaRPr lang="en-ZA" altLang="en-US" sz="1600" dirty="0" smtClean="0">
              <a:latin typeface="Arial Black" pitchFamily="34" charset="0"/>
            </a:endParaRPr>
          </a:p>
          <a:p>
            <a:pPr lvl="2"/>
            <a:r>
              <a:rPr lang="en-US" altLang="en-US" sz="1600" dirty="0" smtClean="0">
                <a:latin typeface="Arial Black" pitchFamily="34" charset="0"/>
              </a:rPr>
              <a:t>PRODUCT INNOVATION BUSINESSES; AND</a:t>
            </a:r>
            <a:endParaRPr lang="en-ZA" altLang="en-US" sz="1600" dirty="0" smtClean="0">
              <a:latin typeface="Arial Black" pitchFamily="34" charset="0"/>
            </a:endParaRPr>
          </a:p>
          <a:p>
            <a:pPr lvl="2"/>
            <a:r>
              <a:rPr lang="en-US" altLang="en-US" sz="1600" dirty="0" smtClean="0">
                <a:latin typeface="Arial Black" pitchFamily="34" charset="0"/>
              </a:rPr>
              <a:t>INFRASTRUCTURE BUSINESSES</a:t>
            </a:r>
            <a:endParaRPr lang="en-ZA" altLang="en-US" sz="1600" dirty="0" smtClean="0">
              <a:latin typeface="Arial Black" pitchFamily="34" charset="0"/>
            </a:endParaRPr>
          </a:p>
        </p:txBody>
      </p:sp>
      <p:sp>
        <p:nvSpPr>
          <p:cNvPr id="4"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smtClean="0"/>
              <a:t>Business Model Patterns</a:t>
            </a:r>
            <a:endParaRPr lang="en-US" sz="4000" dirty="0" smtClean="0">
              <a:effectLst>
                <a:outerShdw blurRad="38100" dist="38100" dir="2700000" algn="tl">
                  <a:srgbClr val="FFFFFF"/>
                </a:outerShdw>
              </a:effectLst>
              <a:latin typeface="Arial Black" pitchFamily="34" charset="0"/>
            </a:endParaRPr>
          </a:p>
        </p:txBody>
      </p:sp>
      <p:pic>
        <p:nvPicPr>
          <p:cNvPr id="26628" name="Picture 4" descr="Screen Shot 2013-08-23 at 8"/>
          <p:cNvPicPr>
            <a:picLocks noChangeAspect="1" noChangeArrowheads="1"/>
          </p:cNvPicPr>
          <p:nvPr/>
        </p:nvPicPr>
        <p:blipFill>
          <a:blip r:embed="rId2"/>
          <a:srcRect/>
          <a:stretch>
            <a:fillRect/>
          </a:stretch>
        </p:blipFill>
        <p:spPr bwMode="auto">
          <a:xfrm>
            <a:off x="1692275" y="2997200"/>
            <a:ext cx="5784850" cy="374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341438"/>
            <a:ext cx="8229600" cy="1150937"/>
          </a:xfrm>
        </p:spPr>
        <p:txBody>
          <a:bodyPr/>
          <a:lstStyle/>
          <a:p>
            <a:pPr marL="0" indent="0">
              <a:buFontTx/>
              <a:buNone/>
              <a:defRPr/>
            </a:pPr>
            <a:r>
              <a:rPr lang="en-US" sz="2000" dirty="0" smtClean="0">
                <a:latin typeface="Arial Black" panose="020B0A04020102020204" pitchFamily="34" charset="0"/>
              </a:rPr>
              <a:t>2.	BUSINESS STRATEGY IS TO BE DECIDED UPON, 	e.g. targeting niche markets</a:t>
            </a:r>
          </a:p>
          <a:p>
            <a:pPr>
              <a:defRPr/>
            </a:pPr>
            <a:endParaRPr lang="en-ZA" sz="2000" dirty="0">
              <a:latin typeface="Arial Black" panose="020B0A04020102020204" pitchFamily="34" charset="0"/>
            </a:endParaRPr>
          </a:p>
        </p:txBody>
      </p:sp>
      <p:sp>
        <p:nvSpPr>
          <p:cNvPr id="5"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smtClean="0"/>
              <a:t>Business Model Patterns</a:t>
            </a:r>
            <a:endParaRPr lang="en-US" sz="4000" dirty="0" smtClean="0">
              <a:effectLst>
                <a:outerShdw blurRad="38100" dist="38100" dir="2700000" algn="tl">
                  <a:srgbClr val="FFFFFF"/>
                </a:outerShdw>
              </a:effectLst>
              <a:latin typeface="Arial Black" pitchFamily="34" charset="0"/>
            </a:endParaRPr>
          </a:p>
        </p:txBody>
      </p:sp>
      <p:sp>
        <p:nvSpPr>
          <p:cNvPr id="27652" name="Rectangle 43"/>
          <p:cNvSpPr>
            <a:spLocks noChangeArrowheads="1"/>
          </p:cNvSpPr>
          <p:nvPr/>
        </p:nvSpPr>
        <p:spPr bwMode="auto">
          <a:xfrm>
            <a:off x="6618288" y="4772025"/>
            <a:ext cx="44450" cy="136525"/>
          </a:xfrm>
          <a:prstGeom prst="rect">
            <a:avLst/>
          </a:prstGeom>
          <a:noFill/>
          <a:ln w="9525">
            <a:noFill/>
            <a:miter lim="800000"/>
            <a:headEnd/>
            <a:tailEnd/>
          </a:ln>
        </p:spPr>
        <p:txBody>
          <a:bodyPr wrap="none" lIns="0" tIns="0" rIns="0" bIns="0">
            <a:spAutoFit/>
          </a:bodyPr>
          <a:lstStyle/>
          <a:p>
            <a:r>
              <a:rPr lang="en-US" altLang="en-US" sz="900">
                <a:solidFill>
                  <a:srgbClr val="000000"/>
                </a:solidFill>
                <a:cs typeface="Times New Roman" pitchFamily="18" charset="0"/>
              </a:rPr>
              <a:t>*</a:t>
            </a:r>
            <a:endParaRPr lang="en-US" altLang="en-US" sz="2400">
              <a:latin typeface="Times New Roman" pitchFamily="18" charset="0"/>
              <a:cs typeface="Times New Roman" pitchFamily="18" charset="0"/>
            </a:endParaRPr>
          </a:p>
        </p:txBody>
      </p:sp>
      <p:sp>
        <p:nvSpPr>
          <p:cNvPr id="27653" name="Rectangle 47"/>
          <p:cNvSpPr>
            <a:spLocks noChangeArrowheads="1"/>
          </p:cNvSpPr>
          <p:nvPr/>
        </p:nvSpPr>
        <p:spPr bwMode="auto">
          <a:xfrm>
            <a:off x="6618288" y="4957763"/>
            <a:ext cx="44450" cy="136525"/>
          </a:xfrm>
          <a:prstGeom prst="rect">
            <a:avLst/>
          </a:prstGeom>
          <a:noFill/>
          <a:ln w="9525">
            <a:noFill/>
            <a:miter lim="800000"/>
            <a:headEnd/>
            <a:tailEnd/>
          </a:ln>
        </p:spPr>
        <p:txBody>
          <a:bodyPr wrap="none" lIns="0" tIns="0" rIns="0" bIns="0">
            <a:spAutoFit/>
          </a:bodyPr>
          <a:lstStyle/>
          <a:p>
            <a:r>
              <a:rPr lang="en-US" altLang="en-US" sz="900">
                <a:solidFill>
                  <a:srgbClr val="000000"/>
                </a:solidFill>
                <a:cs typeface="Times New Roman" pitchFamily="18" charset="0"/>
              </a:rPr>
              <a:t>*</a:t>
            </a:r>
            <a:endParaRPr lang="en-US" altLang="en-US" sz="2400">
              <a:latin typeface="Times New Roman" pitchFamily="18" charset="0"/>
              <a:cs typeface="Times New Roman" pitchFamily="18" charset="0"/>
            </a:endParaRPr>
          </a:p>
        </p:txBody>
      </p:sp>
      <p:sp>
        <p:nvSpPr>
          <p:cNvPr id="27654" name="Rectangle 52"/>
          <p:cNvSpPr>
            <a:spLocks noChangeArrowheads="1"/>
          </p:cNvSpPr>
          <p:nvPr/>
        </p:nvSpPr>
        <p:spPr bwMode="auto">
          <a:xfrm>
            <a:off x="750888" y="2636838"/>
            <a:ext cx="5334000" cy="3567112"/>
          </a:xfrm>
          <a:prstGeom prst="rect">
            <a:avLst/>
          </a:prstGeom>
          <a:noFill/>
          <a:ln w="8001">
            <a:noFill/>
            <a:miter lim="800000"/>
            <a:headEnd/>
            <a:tailEnd/>
          </a:ln>
        </p:spPr>
        <p:txBody>
          <a:bodyPr/>
          <a:lstStyle/>
          <a:p>
            <a:endParaRPr lang="en-ZA" altLang="en-US"/>
          </a:p>
        </p:txBody>
      </p:sp>
      <p:grpSp>
        <p:nvGrpSpPr>
          <p:cNvPr id="2" name="Group 65"/>
          <p:cNvGrpSpPr>
            <a:grpSpLocks/>
          </p:cNvGrpSpPr>
          <p:nvPr/>
        </p:nvGrpSpPr>
        <p:grpSpPr bwMode="auto">
          <a:xfrm>
            <a:off x="2166938" y="2619375"/>
            <a:ext cx="4846637" cy="3079750"/>
            <a:chOff x="887413" y="2892425"/>
            <a:chExt cx="4846637" cy="3079750"/>
          </a:xfrm>
        </p:grpSpPr>
        <p:sp>
          <p:nvSpPr>
            <p:cNvPr id="27656" name="Freeform 7"/>
            <p:cNvSpPr>
              <a:spLocks/>
            </p:cNvSpPr>
            <p:nvPr/>
          </p:nvSpPr>
          <p:spPr bwMode="auto">
            <a:xfrm>
              <a:off x="2343150" y="3068638"/>
              <a:ext cx="1063625" cy="233363"/>
            </a:xfrm>
            <a:custGeom>
              <a:avLst/>
              <a:gdLst>
                <a:gd name="T0" fmla="*/ 2147483647 w 473"/>
                <a:gd name="T1" fmla="*/ 0 h 118"/>
                <a:gd name="T2" fmla="*/ 0 w 473"/>
                <a:gd name="T3" fmla="*/ 0 h 118"/>
                <a:gd name="T4" fmla="*/ 0 w 473"/>
                <a:gd name="T5" fmla="*/ 2147483647 h 118"/>
                <a:gd name="T6" fmla="*/ 2147483647 w 473"/>
                <a:gd name="T7" fmla="*/ 2147483647 h 118"/>
                <a:gd name="T8" fmla="*/ 2147483647 w 473"/>
                <a:gd name="T9" fmla="*/ 2147483647 h 118"/>
                <a:gd name="T10" fmla="*/ 2147483647 w 473"/>
                <a:gd name="T11" fmla="*/ 0 h 118"/>
                <a:gd name="T12" fmla="*/ 0 60000 65536"/>
                <a:gd name="T13" fmla="*/ 0 60000 65536"/>
                <a:gd name="T14" fmla="*/ 0 60000 65536"/>
                <a:gd name="T15" fmla="*/ 0 60000 65536"/>
                <a:gd name="T16" fmla="*/ 0 60000 65536"/>
                <a:gd name="T17" fmla="*/ 0 60000 65536"/>
                <a:gd name="T18" fmla="*/ 0 w 473"/>
                <a:gd name="T19" fmla="*/ 0 h 118"/>
                <a:gd name="T20" fmla="*/ 473 w 473"/>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473" h="118">
                  <a:moveTo>
                    <a:pt x="355" y="0"/>
                  </a:moveTo>
                  <a:lnTo>
                    <a:pt x="0" y="0"/>
                  </a:lnTo>
                  <a:lnTo>
                    <a:pt x="0" y="118"/>
                  </a:lnTo>
                  <a:lnTo>
                    <a:pt x="355" y="118"/>
                  </a:lnTo>
                  <a:lnTo>
                    <a:pt x="473" y="57"/>
                  </a:lnTo>
                  <a:lnTo>
                    <a:pt x="355" y="0"/>
                  </a:lnTo>
                  <a:close/>
                </a:path>
              </a:pathLst>
            </a:custGeom>
            <a:solidFill>
              <a:srgbClr val="00CC99"/>
            </a:solidFill>
            <a:ln w="9525">
              <a:noFill/>
              <a:round/>
              <a:headEnd/>
              <a:tailEnd/>
            </a:ln>
          </p:spPr>
          <p:txBody>
            <a:bodyPr/>
            <a:lstStyle/>
            <a:p>
              <a:endParaRPr lang="en-US"/>
            </a:p>
          </p:txBody>
        </p:sp>
        <p:sp>
          <p:nvSpPr>
            <p:cNvPr id="27657" name="Freeform 8"/>
            <p:cNvSpPr>
              <a:spLocks/>
            </p:cNvSpPr>
            <p:nvPr/>
          </p:nvSpPr>
          <p:spPr bwMode="auto">
            <a:xfrm>
              <a:off x="2343150" y="3068638"/>
              <a:ext cx="1063625" cy="233363"/>
            </a:xfrm>
            <a:custGeom>
              <a:avLst/>
              <a:gdLst>
                <a:gd name="T0" fmla="*/ 2147483647 w 473"/>
                <a:gd name="T1" fmla="*/ 0 h 118"/>
                <a:gd name="T2" fmla="*/ 0 w 473"/>
                <a:gd name="T3" fmla="*/ 0 h 118"/>
                <a:gd name="T4" fmla="*/ 0 w 473"/>
                <a:gd name="T5" fmla="*/ 2147483647 h 118"/>
                <a:gd name="T6" fmla="*/ 2147483647 w 473"/>
                <a:gd name="T7" fmla="*/ 2147483647 h 118"/>
                <a:gd name="T8" fmla="*/ 2147483647 w 473"/>
                <a:gd name="T9" fmla="*/ 2147483647 h 118"/>
                <a:gd name="T10" fmla="*/ 2147483647 w 473"/>
                <a:gd name="T11" fmla="*/ 0 h 118"/>
                <a:gd name="T12" fmla="*/ 0 60000 65536"/>
                <a:gd name="T13" fmla="*/ 0 60000 65536"/>
                <a:gd name="T14" fmla="*/ 0 60000 65536"/>
                <a:gd name="T15" fmla="*/ 0 60000 65536"/>
                <a:gd name="T16" fmla="*/ 0 60000 65536"/>
                <a:gd name="T17" fmla="*/ 0 60000 65536"/>
                <a:gd name="T18" fmla="*/ 0 w 473"/>
                <a:gd name="T19" fmla="*/ 0 h 118"/>
                <a:gd name="T20" fmla="*/ 473 w 473"/>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473" h="118">
                  <a:moveTo>
                    <a:pt x="355" y="0"/>
                  </a:moveTo>
                  <a:lnTo>
                    <a:pt x="0" y="0"/>
                  </a:lnTo>
                  <a:lnTo>
                    <a:pt x="0" y="118"/>
                  </a:lnTo>
                  <a:lnTo>
                    <a:pt x="355" y="118"/>
                  </a:lnTo>
                  <a:lnTo>
                    <a:pt x="473" y="57"/>
                  </a:lnTo>
                  <a:lnTo>
                    <a:pt x="355" y="0"/>
                  </a:lnTo>
                  <a:close/>
                </a:path>
              </a:pathLst>
            </a:custGeom>
            <a:noFill/>
            <a:ln w="7938">
              <a:solidFill>
                <a:srgbClr val="000000"/>
              </a:solidFill>
              <a:round/>
              <a:headEnd/>
              <a:tailEnd/>
            </a:ln>
          </p:spPr>
          <p:txBody>
            <a:bodyPr/>
            <a:lstStyle/>
            <a:p>
              <a:endParaRPr lang="en-US"/>
            </a:p>
          </p:txBody>
        </p:sp>
        <p:sp>
          <p:nvSpPr>
            <p:cNvPr id="27658" name="Freeform 9"/>
            <p:cNvSpPr>
              <a:spLocks/>
            </p:cNvSpPr>
            <p:nvPr/>
          </p:nvSpPr>
          <p:spPr bwMode="auto">
            <a:xfrm>
              <a:off x="2343150" y="4521200"/>
              <a:ext cx="1063625" cy="231775"/>
            </a:xfrm>
            <a:custGeom>
              <a:avLst/>
              <a:gdLst>
                <a:gd name="T0" fmla="*/ 2147483647 w 473"/>
                <a:gd name="T1" fmla="*/ 0 h 118"/>
                <a:gd name="T2" fmla="*/ 0 w 473"/>
                <a:gd name="T3" fmla="*/ 0 h 118"/>
                <a:gd name="T4" fmla="*/ 0 w 473"/>
                <a:gd name="T5" fmla="*/ 2147483647 h 118"/>
                <a:gd name="T6" fmla="*/ 2147483647 w 473"/>
                <a:gd name="T7" fmla="*/ 2147483647 h 118"/>
                <a:gd name="T8" fmla="*/ 2147483647 w 473"/>
                <a:gd name="T9" fmla="*/ 2147483647 h 118"/>
                <a:gd name="T10" fmla="*/ 2147483647 w 473"/>
                <a:gd name="T11" fmla="*/ 0 h 118"/>
                <a:gd name="T12" fmla="*/ 0 60000 65536"/>
                <a:gd name="T13" fmla="*/ 0 60000 65536"/>
                <a:gd name="T14" fmla="*/ 0 60000 65536"/>
                <a:gd name="T15" fmla="*/ 0 60000 65536"/>
                <a:gd name="T16" fmla="*/ 0 60000 65536"/>
                <a:gd name="T17" fmla="*/ 0 60000 65536"/>
                <a:gd name="T18" fmla="*/ 0 w 473"/>
                <a:gd name="T19" fmla="*/ 0 h 118"/>
                <a:gd name="T20" fmla="*/ 473 w 473"/>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473" h="118">
                  <a:moveTo>
                    <a:pt x="355" y="0"/>
                  </a:moveTo>
                  <a:lnTo>
                    <a:pt x="0" y="0"/>
                  </a:lnTo>
                  <a:lnTo>
                    <a:pt x="0" y="118"/>
                  </a:lnTo>
                  <a:lnTo>
                    <a:pt x="355" y="118"/>
                  </a:lnTo>
                  <a:lnTo>
                    <a:pt x="473" y="61"/>
                  </a:lnTo>
                  <a:lnTo>
                    <a:pt x="355" y="0"/>
                  </a:lnTo>
                  <a:close/>
                </a:path>
              </a:pathLst>
            </a:custGeom>
            <a:solidFill>
              <a:srgbClr val="00CC99"/>
            </a:solidFill>
            <a:ln w="9525">
              <a:noFill/>
              <a:round/>
              <a:headEnd/>
              <a:tailEnd/>
            </a:ln>
          </p:spPr>
          <p:txBody>
            <a:bodyPr/>
            <a:lstStyle/>
            <a:p>
              <a:endParaRPr lang="en-US"/>
            </a:p>
          </p:txBody>
        </p:sp>
        <p:sp>
          <p:nvSpPr>
            <p:cNvPr id="27659" name="Freeform 10"/>
            <p:cNvSpPr>
              <a:spLocks/>
            </p:cNvSpPr>
            <p:nvPr/>
          </p:nvSpPr>
          <p:spPr bwMode="auto">
            <a:xfrm>
              <a:off x="2343150" y="4521200"/>
              <a:ext cx="1063625" cy="231775"/>
            </a:xfrm>
            <a:custGeom>
              <a:avLst/>
              <a:gdLst>
                <a:gd name="T0" fmla="*/ 2147483647 w 473"/>
                <a:gd name="T1" fmla="*/ 0 h 118"/>
                <a:gd name="T2" fmla="*/ 0 w 473"/>
                <a:gd name="T3" fmla="*/ 0 h 118"/>
                <a:gd name="T4" fmla="*/ 0 w 473"/>
                <a:gd name="T5" fmla="*/ 2147483647 h 118"/>
                <a:gd name="T6" fmla="*/ 2147483647 w 473"/>
                <a:gd name="T7" fmla="*/ 2147483647 h 118"/>
                <a:gd name="T8" fmla="*/ 2147483647 w 473"/>
                <a:gd name="T9" fmla="*/ 2147483647 h 118"/>
                <a:gd name="T10" fmla="*/ 2147483647 w 473"/>
                <a:gd name="T11" fmla="*/ 0 h 118"/>
                <a:gd name="T12" fmla="*/ 0 60000 65536"/>
                <a:gd name="T13" fmla="*/ 0 60000 65536"/>
                <a:gd name="T14" fmla="*/ 0 60000 65536"/>
                <a:gd name="T15" fmla="*/ 0 60000 65536"/>
                <a:gd name="T16" fmla="*/ 0 60000 65536"/>
                <a:gd name="T17" fmla="*/ 0 60000 65536"/>
                <a:gd name="T18" fmla="*/ 0 w 473"/>
                <a:gd name="T19" fmla="*/ 0 h 118"/>
                <a:gd name="T20" fmla="*/ 473 w 473"/>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473" h="118">
                  <a:moveTo>
                    <a:pt x="355" y="0"/>
                  </a:moveTo>
                  <a:lnTo>
                    <a:pt x="0" y="0"/>
                  </a:lnTo>
                  <a:lnTo>
                    <a:pt x="0" y="118"/>
                  </a:lnTo>
                  <a:lnTo>
                    <a:pt x="355" y="118"/>
                  </a:lnTo>
                  <a:lnTo>
                    <a:pt x="473" y="61"/>
                  </a:lnTo>
                  <a:lnTo>
                    <a:pt x="355" y="0"/>
                  </a:lnTo>
                  <a:close/>
                </a:path>
              </a:pathLst>
            </a:custGeom>
            <a:noFill/>
            <a:ln w="7938">
              <a:solidFill>
                <a:srgbClr val="000000"/>
              </a:solidFill>
              <a:round/>
              <a:headEnd/>
              <a:tailEnd/>
            </a:ln>
          </p:spPr>
          <p:txBody>
            <a:bodyPr/>
            <a:lstStyle/>
            <a:p>
              <a:endParaRPr lang="en-US"/>
            </a:p>
          </p:txBody>
        </p:sp>
        <p:sp>
          <p:nvSpPr>
            <p:cNvPr id="27660" name="Rectangle 11"/>
            <p:cNvSpPr>
              <a:spLocks noChangeArrowheads="1"/>
            </p:cNvSpPr>
            <p:nvPr/>
          </p:nvSpPr>
          <p:spPr bwMode="auto">
            <a:xfrm>
              <a:off x="3406775" y="2892425"/>
              <a:ext cx="1860550" cy="520700"/>
            </a:xfrm>
            <a:prstGeom prst="rect">
              <a:avLst/>
            </a:prstGeom>
            <a:solidFill>
              <a:schemeClr val="bg2"/>
            </a:solidFill>
            <a:ln w="9525">
              <a:noFill/>
              <a:miter lim="800000"/>
              <a:headEnd/>
              <a:tailEnd/>
            </a:ln>
          </p:spPr>
          <p:txBody>
            <a:bodyPr/>
            <a:lstStyle/>
            <a:p>
              <a:endParaRPr lang="en-ZA" altLang="en-US"/>
            </a:p>
          </p:txBody>
        </p:sp>
        <p:sp>
          <p:nvSpPr>
            <p:cNvPr id="27661" name="Rectangle 12"/>
            <p:cNvSpPr>
              <a:spLocks noChangeArrowheads="1"/>
            </p:cNvSpPr>
            <p:nvPr/>
          </p:nvSpPr>
          <p:spPr bwMode="auto">
            <a:xfrm>
              <a:off x="3406775" y="2892425"/>
              <a:ext cx="1860550" cy="520700"/>
            </a:xfrm>
            <a:prstGeom prst="rect">
              <a:avLst/>
            </a:prstGeom>
            <a:noFill/>
            <a:ln w="7938">
              <a:solidFill>
                <a:srgbClr val="000000"/>
              </a:solidFill>
              <a:miter lim="800000"/>
              <a:headEnd/>
              <a:tailEnd/>
            </a:ln>
          </p:spPr>
          <p:txBody>
            <a:bodyPr/>
            <a:lstStyle/>
            <a:p>
              <a:endParaRPr lang="en-ZA" altLang="en-US"/>
            </a:p>
          </p:txBody>
        </p:sp>
        <p:sp>
          <p:nvSpPr>
            <p:cNvPr id="27662" name="Rectangle 13"/>
            <p:cNvSpPr>
              <a:spLocks noChangeArrowheads="1"/>
            </p:cNvSpPr>
            <p:nvPr/>
          </p:nvSpPr>
          <p:spPr bwMode="auto">
            <a:xfrm>
              <a:off x="3406775" y="3413125"/>
              <a:ext cx="1860550" cy="2559050"/>
            </a:xfrm>
            <a:prstGeom prst="rect">
              <a:avLst/>
            </a:prstGeom>
            <a:solidFill>
              <a:schemeClr val="folHlink"/>
            </a:solidFill>
            <a:ln w="9525">
              <a:noFill/>
              <a:miter lim="800000"/>
              <a:headEnd/>
              <a:tailEnd/>
            </a:ln>
          </p:spPr>
          <p:txBody>
            <a:bodyPr/>
            <a:lstStyle/>
            <a:p>
              <a:endParaRPr lang="en-ZA" altLang="en-US"/>
            </a:p>
          </p:txBody>
        </p:sp>
        <p:sp>
          <p:nvSpPr>
            <p:cNvPr id="27663" name="Rectangle 14"/>
            <p:cNvSpPr>
              <a:spLocks noChangeArrowheads="1"/>
            </p:cNvSpPr>
            <p:nvPr/>
          </p:nvSpPr>
          <p:spPr bwMode="auto">
            <a:xfrm>
              <a:off x="3406775" y="3413125"/>
              <a:ext cx="1860550" cy="2559050"/>
            </a:xfrm>
            <a:prstGeom prst="rect">
              <a:avLst/>
            </a:prstGeom>
            <a:noFill/>
            <a:ln w="7938">
              <a:solidFill>
                <a:srgbClr val="000000"/>
              </a:solidFill>
              <a:miter lim="800000"/>
              <a:headEnd/>
              <a:tailEnd/>
            </a:ln>
          </p:spPr>
          <p:txBody>
            <a:bodyPr/>
            <a:lstStyle/>
            <a:p>
              <a:endParaRPr lang="en-ZA" altLang="en-US"/>
            </a:p>
          </p:txBody>
        </p:sp>
        <p:sp>
          <p:nvSpPr>
            <p:cNvPr id="27664" name="Rectangle 17"/>
            <p:cNvSpPr>
              <a:spLocks noChangeArrowheads="1"/>
            </p:cNvSpPr>
            <p:nvPr/>
          </p:nvSpPr>
          <p:spPr bwMode="auto">
            <a:xfrm>
              <a:off x="887413" y="2892425"/>
              <a:ext cx="1658937" cy="520700"/>
            </a:xfrm>
            <a:prstGeom prst="rect">
              <a:avLst/>
            </a:prstGeom>
            <a:solidFill>
              <a:srgbClr val="FFFF99"/>
            </a:solidFill>
            <a:ln w="9525">
              <a:noFill/>
              <a:miter lim="800000"/>
              <a:headEnd/>
              <a:tailEnd/>
            </a:ln>
          </p:spPr>
          <p:txBody>
            <a:bodyPr/>
            <a:lstStyle/>
            <a:p>
              <a:endParaRPr lang="en-ZA" altLang="en-US"/>
            </a:p>
          </p:txBody>
        </p:sp>
        <p:sp>
          <p:nvSpPr>
            <p:cNvPr id="27665" name="Rectangle 18"/>
            <p:cNvSpPr>
              <a:spLocks noChangeArrowheads="1"/>
            </p:cNvSpPr>
            <p:nvPr/>
          </p:nvSpPr>
          <p:spPr bwMode="auto">
            <a:xfrm>
              <a:off x="887413" y="2892425"/>
              <a:ext cx="1658937" cy="520700"/>
            </a:xfrm>
            <a:prstGeom prst="rect">
              <a:avLst/>
            </a:prstGeom>
            <a:noFill/>
            <a:ln w="7938">
              <a:solidFill>
                <a:srgbClr val="000000"/>
              </a:solidFill>
              <a:miter lim="800000"/>
              <a:headEnd/>
              <a:tailEnd/>
            </a:ln>
          </p:spPr>
          <p:txBody>
            <a:bodyPr/>
            <a:lstStyle/>
            <a:p>
              <a:endParaRPr lang="en-ZA" altLang="en-US"/>
            </a:p>
          </p:txBody>
        </p:sp>
        <p:sp>
          <p:nvSpPr>
            <p:cNvPr id="27666" name="Rectangle 19"/>
            <p:cNvSpPr>
              <a:spLocks noChangeArrowheads="1"/>
            </p:cNvSpPr>
            <p:nvPr/>
          </p:nvSpPr>
          <p:spPr bwMode="auto">
            <a:xfrm>
              <a:off x="887413" y="3413125"/>
              <a:ext cx="1658937" cy="2559050"/>
            </a:xfrm>
            <a:prstGeom prst="rect">
              <a:avLst/>
            </a:prstGeom>
            <a:solidFill>
              <a:srgbClr val="FFFF99"/>
            </a:solidFill>
            <a:ln w="9525">
              <a:noFill/>
              <a:miter lim="800000"/>
              <a:headEnd/>
              <a:tailEnd/>
            </a:ln>
          </p:spPr>
          <p:txBody>
            <a:bodyPr/>
            <a:lstStyle/>
            <a:p>
              <a:endParaRPr lang="en-ZA" altLang="en-US"/>
            </a:p>
          </p:txBody>
        </p:sp>
        <p:sp>
          <p:nvSpPr>
            <p:cNvPr id="27667" name="Rectangle 20"/>
            <p:cNvSpPr>
              <a:spLocks noChangeArrowheads="1"/>
            </p:cNvSpPr>
            <p:nvPr/>
          </p:nvSpPr>
          <p:spPr bwMode="auto">
            <a:xfrm>
              <a:off x="887413" y="3413125"/>
              <a:ext cx="1658937" cy="2559050"/>
            </a:xfrm>
            <a:prstGeom prst="rect">
              <a:avLst/>
            </a:prstGeom>
            <a:noFill/>
            <a:ln w="7938">
              <a:solidFill>
                <a:srgbClr val="000000"/>
              </a:solidFill>
              <a:miter lim="800000"/>
              <a:headEnd/>
              <a:tailEnd/>
            </a:ln>
          </p:spPr>
          <p:txBody>
            <a:bodyPr/>
            <a:lstStyle/>
            <a:p>
              <a:endParaRPr lang="en-ZA" altLang="en-US"/>
            </a:p>
          </p:txBody>
        </p:sp>
        <p:sp>
          <p:nvSpPr>
            <p:cNvPr id="27668" name="Rectangle 30"/>
            <p:cNvSpPr>
              <a:spLocks noChangeArrowheads="1"/>
            </p:cNvSpPr>
            <p:nvPr/>
          </p:nvSpPr>
          <p:spPr bwMode="auto">
            <a:xfrm>
              <a:off x="1101725" y="3636963"/>
              <a:ext cx="564257" cy="169277"/>
            </a:xfrm>
            <a:prstGeom prst="rect">
              <a:avLst/>
            </a:prstGeom>
            <a:noFill/>
            <a:ln w="9525">
              <a:noFill/>
              <a:miter lim="800000"/>
              <a:headEnd/>
              <a:tailEnd/>
            </a:ln>
          </p:spPr>
          <p:txBody>
            <a:bodyPr wrap="none" lIns="0" tIns="0" rIns="0" bIns="0">
              <a:spAutoFit/>
            </a:bodyPr>
            <a:lstStyle/>
            <a:p>
              <a:r>
                <a:rPr lang="en-US" altLang="en-US" sz="1100" b="1">
                  <a:solidFill>
                    <a:srgbClr val="000000"/>
                  </a:solidFill>
                  <a:cs typeface="Times New Roman" pitchFamily="18" charset="0"/>
                </a:rPr>
                <a:t>* Design</a:t>
              </a:r>
              <a:endParaRPr lang="en-US" altLang="en-US" sz="2400" b="1">
                <a:latin typeface="Times New Roman" pitchFamily="18" charset="0"/>
                <a:cs typeface="Times New Roman" pitchFamily="18" charset="0"/>
              </a:endParaRPr>
            </a:p>
          </p:txBody>
        </p:sp>
        <p:sp>
          <p:nvSpPr>
            <p:cNvPr id="27669" name="Rectangle 31"/>
            <p:cNvSpPr>
              <a:spLocks noChangeArrowheads="1"/>
            </p:cNvSpPr>
            <p:nvPr/>
          </p:nvSpPr>
          <p:spPr bwMode="auto">
            <a:xfrm>
              <a:off x="1101725" y="4056063"/>
              <a:ext cx="569067" cy="169277"/>
            </a:xfrm>
            <a:prstGeom prst="rect">
              <a:avLst/>
            </a:prstGeom>
            <a:noFill/>
            <a:ln w="9525">
              <a:noFill/>
              <a:miter lim="800000"/>
              <a:headEnd/>
              <a:tailEnd/>
            </a:ln>
          </p:spPr>
          <p:txBody>
            <a:bodyPr wrap="none" lIns="0" tIns="0" rIns="0" bIns="0">
              <a:spAutoFit/>
            </a:bodyPr>
            <a:lstStyle/>
            <a:p>
              <a:r>
                <a:rPr lang="en-US" altLang="en-US" sz="1100" b="1">
                  <a:solidFill>
                    <a:srgbClr val="000000"/>
                  </a:solidFill>
                  <a:cs typeface="Times New Roman" pitchFamily="18" charset="0"/>
                </a:rPr>
                <a:t>* Quality</a:t>
              </a:r>
              <a:endParaRPr lang="en-US" altLang="en-US" sz="2400" b="1">
                <a:latin typeface="Times New Roman" pitchFamily="18" charset="0"/>
                <a:cs typeface="Times New Roman" pitchFamily="18" charset="0"/>
              </a:endParaRPr>
            </a:p>
          </p:txBody>
        </p:sp>
        <p:sp>
          <p:nvSpPr>
            <p:cNvPr id="27670" name="Rectangle 32"/>
            <p:cNvSpPr>
              <a:spLocks noChangeArrowheads="1"/>
            </p:cNvSpPr>
            <p:nvPr/>
          </p:nvSpPr>
          <p:spPr bwMode="auto">
            <a:xfrm>
              <a:off x="1101725" y="4473575"/>
              <a:ext cx="594715" cy="169277"/>
            </a:xfrm>
            <a:prstGeom prst="rect">
              <a:avLst/>
            </a:prstGeom>
            <a:noFill/>
            <a:ln w="9525">
              <a:noFill/>
              <a:miter lim="800000"/>
              <a:headEnd/>
              <a:tailEnd/>
            </a:ln>
          </p:spPr>
          <p:txBody>
            <a:bodyPr wrap="none" lIns="0" tIns="0" rIns="0" bIns="0">
              <a:spAutoFit/>
            </a:bodyPr>
            <a:lstStyle/>
            <a:p>
              <a:r>
                <a:rPr lang="en-US" altLang="en-US" sz="1100" b="1">
                  <a:solidFill>
                    <a:srgbClr val="000000"/>
                  </a:solidFill>
                  <a:cs typeface="Times New Roman" pitchFamily="18" charset="0"/>
                </a:rPr>
                <a:t>* Service</a:t>
              </a:r>
              <a:endParaRPr lang="en-US" altLang="en-US" sz="2400" b="1">
                <a:latin typeface="Times New Roman" pitchFamily="18" charset="0"/>
                <a:cs typeface="Times New Roman" pitchFamily="18" charset="0"/>
              </a:endParaRPr>
            </a:p>
          </p:txBody>
        </p:sp>
        <p:sp>
          <p:nvSpPr>
            <p:cNvPr id="27671" name="Rectangle 33"/>
            <p:cNvSpPr>
              <a:spLocks noChangeArrowheads="1"/>
            </p:cNvSpPr>
            <p:nvPr/>
          </p:nvSpPr>
          <p:spPr bwMode="auto">
            <a:xfrm>
              <a:off x="1101725" y="4892675"/>
              <a:ext cx="835165" cy="169277"/>
            </a:xfrm>
            <a:prstGeom prst="rect">
              <a:avLst/>
            </a:prstGeom>
            <a:noFill/>
            <a:ln w="9525">
              <a:noFill/>
              <a:miter lim="800000"/>
              <a:headEnd/>
              <a:tailEnd/>
            </a:ln>
          </p:spPr>
          <p:txBody>
            <a:bodyPr wrap="none" lIns="0" tIns="0" rIns="0" bIns="0">
              <a:spAutoFit/>
            </a:bodyPr>
            <a:lstStyle/>
            <a:p>
              <a:r>
                <a:rPr lang="en-US" altLang="en-US" sz="1100" b="1">
                  <a:solidFill>
                    <a:srgbClr val="000000"/>
                  </a:solidFill>
                  <a:cs typeface="Times New Roman" pitchFamily="18" charset="0"/>
                </a:rPr>
                <a:t>* Availability</a:t>
              </a:r>
              <a:endParaRPr lang="en-US" altLang="en-US" sz="2400" b="1">
                <a:latin typeface="Times New Roman" pitchFamily="18" charset="0"/>
                <a:cs typeface="Times New Roman" pitchFamily="18" charset="0"/>
              </a:endParaRPr>
            </a:p>
          </p:txBody>
        </p:sp>
        <p:sp>
          <p:nvSpPr>
            <p:cNvPr id="27672" name="Rectangle 34"/>
            <p:cNvSpPr>
              <a:spLocks noChangeArrowheads="1"/>
            </p:cNvSpPr>
            <p:nvPr/>
          </p:nvSpPr>
          <p:spPr bwMode="auto">
            <a:xfrm>
              <a:off x="1101725" y="5310188"/>
              <a:ext cx="516167" cy="169277"/>
            </a:xfrm>
            <a:prstGeom prst="rect">
              <a:avLst/>
            </a:prstGeom>
            <a:noFill/>
            <a:ln w="9525">
              <a:noFill/>
              <a:miter lim="800000"/>
              <a:headEnd/>
              <a:tailEnd/>
            </a:ln>
          </p:spPr>
          <p:txBody>
            <a:bodyPr wrap="none" lIns="0" tIns="0" rIns="0" bIns="0">
              <a:spAutoFit/>
            </a:bodyPr>
            <a:lstStyle/>
            <a:p>
              <a:r>
                <a:rPr lang="en-US" altLang="en-US" sz="1100" b="1">
                  <a:solidFill>
                    <a:srgbClr val="000000"/>
                  </a:solidFill>
                  <a:cs typeface="Times New Roman" pitchFamily="18" charset="0"/>
                </a:rPr>
                <a:t>* Safety</a:t>
              </a:r>
              <a:endParaRPr lang="en-US" altLang="en-US" sz="2400" b="1">
                <a:latin typeface="Times New Roman" pitchFamily="18" charset="0"/>
                <a:cs typeface="Times New Roman" pitchFamily="18" charset="0"/>
              </a:endParaRPr>
            </a:p>
          </p:txBody>
        </p:sp>
        <p:sp>
          <p:nvSpPr>
            <p:cNvPr id="27673" name="Rectangle 35"/>
            <p:cNvSpPr>
              <a:spLocks noChangeArrowheads="1"/>
            </p:cNvSpPr>
            <p:nvPr/>
          </p:nvSpPr>
          <p:spPr bwMode="auto">
            <a:xfrm>
              <a:off x="1036638" y="3051175"/>
              <a:ext cx="921727" cy="169277"/>
            </a:xfrm>
            <a:prstGeom prst="rect">
              <a:avLst/>
            </a:prstGeom>
            <a:noFill/>
            <a:ln w="9525">
              <a:noFill/>
              <a:miter lim="800000"/>
              <a:headEnd/>
              <a:tailEnd/>
            </a:ln>
          </p:spPr>
          <p:txBody>
            <a:bodyPr wrap="none" lIns="0" tIns="0" rIns="0" bIns="0">
              <a:spAutoFit/>
            </a:bodyPr>
            <a:lstStyle/>
            <a:p>
              <a:r>
                <a:rPr lang="en-US" altLang="en-US" sz="1100" b="1">
                  <a:solidFill>
                    <a:srgbClr val="000000"/>
                  </a:solidFill>
                  <a:cs typeface="Times New Roman" pitchFamily="18" charset="0"/>
                </a:rPr>
                <a:t>* Price / costs</a:t>
              </a:r>
              <a:endParaRPr lang="en-US" altLang="en-US" sz="2400" b="1">
                <a:latin typeface="Times New Roman" pitchFamily="18" charset="0"/>
                <a:cs typeface="Times New Roman" pitchFamily="18" charset="0"/>
              </a:endParaRPr>
            </a:p>
          </p:txBody>
        </p:sp>
        <p:sp>
          <p:nvSpPr>
            <p:cNvPr id="27674" name="Rectangle 36"/>
            <p:cNvSpPr>
              <a:spLocks noChangeArrowheads="1"/>
            </p:cNvSpPr>
            <p:nvPr/>
          </p:nvSpPr>
          <p:spPr bwMode="auto">
            <a:xfrm>
              <a:off x="3554413" y="4213225"/>
              <a:ext cx="115887" cy="166688"/>
            </a:xfrm>
            <a:prstGeom prst="rect">
              <a:avLst/>
            </a:prstGeom>
            <a:noFill/>
            <a:ln w="9525">
              <a:noFill/>
              <a:miter lim="800000"/>
              <a:headEnd/>
              <a:tailEnd/>
            </a:ln>
          </p:spPr>
          <p:txBody>
            <a:bodyPr wrap="none" lIns="0" tIns="0" rIns="0" bIns="0">
              <a:spAutoFit/>
            </a:bodyPr>
            <a:lstStyle/>
            <a:p>
              <a:r>
                <a:rPr lang="en-US" altLang="en-US" sz="1100">
                  <a:solidFill>
                    <a:srgbClr val="000000"/>
                  </a:solidFill>
                  <a:cs typeface="Times New Roman" pitchFamily="18" charset="0"/>
                </a:rPr>
                <a:t>2.</a:t>
              </a:r>
              <a:endParaRPr lang="en-US" altLang="en-US" sz="2400">
                <a:latin typeface="Times New Roman" pitchFamily="18" charset="0"/>
                <a:cs typeface="Times New Roman" pitchFamily="18" charset="0"/>
              </a:endParaRPr>
            </a:p>
          </p:txBody>
        </p:sp>
        <p:sp>
          <p:nvSpPr>
            <p:cNvPr id="27675" name="Rectangle 37"/>
            <p:cNvSpPr>
              <a:spLocks noChangeArrowheads="1"/>
            </p:cNvSpPr>
            <p:nvPr/>
          </p:nvSpPr>
          <p:spPr bwMode="auto">
            <a:xfrm>
              <a:off x="3800475" y="4213225"/>
              <a:ext cx="1379537" cy="244475"/>
            </a:xfrm>
            <a:prstGeom prst="rect">
              <a:avLst/>
            </a:prstGeom>
            <a:noFill/>
            <a:ln w="9525">
              <a:noFill/>
              <a:miter lim="800000"/>
              <a:headEnd/>
              <a:tailEnd/>
            </a:ln>
          </p:spPr>
          <p:txBody>
            <a:bodyPr wrap="none" lIns="0" tIns="0" rIns="0" bIns="0">
              <a:spAutoFit/>
            </a:bodyPr>
            <a:lstStyle/>
            <a:p>
              <a:r>
                <a:rPr lang="en-US" altLang="en-US" sz="1600" b="1">
                  <a:solidFill>
                    <a:srgbClr val="000000"/>
                  </a:solidFill>
                  <a:cs typeface="Times New Roman" pitchFamily="18" charset="0"/>
                </a:rPr>
                <a:t>Differentiation</a:t>
              </a:r>
              <a:endParaRPr lang="en-US" altLang="en-US" sz="1600" b="1">
                <a:latin typeface="Times New Roman" pitchFamily="18" charset="0"/>
                <a:cs typeface="Times New Roman" pitchFamily="18" charset="0"/>
              </a:endParaRPr>
            </a:p>
          </p:txBody>
        </p:sp>
        <p:sp>
          <p:nvSpPr>
            <p:cNvPr id="27676" name="Rectangle 38"/>
            <p:cNvSpPr>
              <a:spLocks noChangeArrowheads="1"/>
            </p:cNvSpPr>
            <p:nvPr/>
          </p:nvSpPr>
          <p:spPr bwMode="auto">
            <a:xfrm>
              <a:off x="3800475" y="4632325"/>
              <a:ext cx="790575" cy="244475"/>
            </a:xfrm>
            <a:prstGeom prst="rect">
              <a:avLst/>
            </a:prstGeom>
            <a:noFill/>
            <a:ln w="9525">
              <a:noFill/>
              <a:miter lim="800000"/>
              <a:headEnd/>
              <a:tailEnd/>
            </a:ln>
          </p:spPr>
          <p:txBody>
            <a:bodyPr wrap="none" lIns="0" tIns="0" rIns="0" bIns="0">
              <a:spAutoFit/>
            </a:bodyPr>
            <a:lstStyle/>
            <a:p>
              <a:r>
                <a:rPr lang="en-US" altLang="en-US" sz="1600" b="1">
                  <a:solidFill>
                    <a:srgbClr val="000000"/>
                  </a:solidFill>
                  <a:cs typeface="Times New Roman" pitchFamily="18" charset="0"/>
                </a:rPr>
                <a:t>strategy</a:t>
              </a:r>
              <a:endParaRPr lang="en-US" altLang="en-US" sz="1600" b="1">
                <a:latin typeface="Times New Roman" pitchFamily="18" charset="0"/>
                <a:cs typeface="Times New Roman" pitchFamily="18" charset="0"/>
              </a:endParaRPr>
            </a:p>
          </p:txBody>
        </p:sp>
        <p:sp>
          <p:nvSpPr>
            <p:cNvPr id="27677" name="Rectangle 53"/>
            <p:cNvSpPr>
              <a:spLocks noChangeArrowheads="1"/>
            </p:cNvSpPr>
            <p:nvPr/>
          </p:nvSpPr>
          <p:spPr bwMode="auto">
            <a:xfrm>
              <a:off x="3492500" y="2938463"/>
              <a:ext cx="115887" cy="168275"/>
            </a:xfrm>
            <a:prstGeom prst="rect">
              <a:avLst/>
            </a:prstGeom>
            <a:noFill/>
            <a:ln w="9525">
              <a:noFill/>
              <a:miter lim="800000"/>
              <a:headEnd/>
              <a:tailEnd/>
            </a:ln>
          </p:spPr>
          <p:txBody>
            <a:bodyPr wrap="none" lIns="0" tIns="0" rIns="0" bIns="0">
              <a:spAutoFit/>
            </a:bodyPr>
            <a:lstStyle/>
            <a:p>
              <a:r>
                <a:rPr lang="en-US" altLang="en-US" sz="1100">
                  <a:solidFill>
                    <a:srgbClr val="000000"/>
                  </a:solidFill>
                  <a:cs typeface="Times New Roman" pitchFamily="18" charset="0"/>
                </a:rPr>
                <a:t>1.</a:t>
              </a:r>
              <a:endParaRPr lang="en-US" altLang="en-US" sz="2400">
                <a:latin typeface="Times New Roman" pitchFamily="18" charset="0"/>
                <a:cs typeface="Times New Roman" pitchFamily="18" charset="0"/>
              </a:endParaRPr>
            </a:p>
          </p:txBody>
        </p:sp>
        <p:sp>
          <p:nvSpPr>
            <p:cNvPr id="27678" name="Rectangle 54"/>
            <p:cNvSpPr>
              <a:spLocks noChangeArrowheads="1"/>
            </p:cNvSpPr>
            <p:nvPr/>
          </p:nvSpPr>
          <p:spPr bwMode="auto">
            <a:xfrm>
              <a:off x="3736975" y="2938463"/>
              <a:ext cx="1562100" cy="244475"/>
            </a:xfrm>
            <a:prstGeom prst="rect">
              <a:avLst/>
            </a:prstGeom>
            <a:noFill/>
            <a:ln w="9525">
              <a:noFill/>
              <a:miter lim="800000"/>
              <a:headEnd/>
              <a:tailEnd/>
            </a:ln>
          </p:spPr>
          <p:txBody>
            <a:bodyPr wrap="none" lIns="0" tIns="0" rIns="0" bIns="0">
              <a:spAutoFit/>
            </a:bodyPr>
            <a:lstStyle/>
            <a:p>
              <a:r>
                <a:rPr lang="en-US" altLang="en-US" sz="1600" b="1">
                  <a:solidFill>
                    <a:srgbClr val="000000"/>
                  </a:solidFill>
                  <a:cs typeface="Times New Roman" pitchFamily="18" charset="0"/>
                </a:rPr>
                <a:t>Cost leadership</a:t>
              </a:r>
              <a:r>
                <a:rPr lang="en-US" altLang="en-US" sz="1100" b="1">
                  <a:solidFill>
                    <a:srgbClr val="000000"/>
                  </a:solidFill>
                  <a:cs typeface="Times New Roman" pitchFamily="18" charset="0"/>
                </a:rPr>
                <a:t> </a:t>
              </a:r>
              <a:endParaRPr lang="en-US" altLang="en-US" sz="2400" b="1">
                <a:latin typeface="Times New Roman" pitchFamily="18" charset="0"/>
                <a:cs typeface="Times New Roman" pitchFamily="18" charset="0"/>
              </a:endParaRPr>
            </a:p>
          </p:txBody>
        </p:sp>
        <p:sp>
          <p:nvSpPr>
            <p:cNvPr id="27679" name="Rectangle 55"/>
            <p:cNvSpPr>
              <a:spLocks noChangeArrowheads="1"/>
            </p:cNvSpPr>
            <p:nvPr/>
          </p:nvSpPr>
          <p:spPr bwMode="auto">
            <a:xfrm>
              <a:off x="3736975" y="3143250"/>
              <a:ext cx="790575" cy="244475"/>
            </a:xfrm>
            <a:prstGeom prst="rect">
              <a:avLst/>
            </a:prstGeom>
            <a:noFill/>
            <a:ln w="9525">
              <a:noFill/>
              <a:miter lim="800000"/>
              <a:headEnd/>
              <a:tailEnd/>
            </a:ln>
          </p:spPr>
          <p:txBody>
            <a:bodyPr wrap="none" lIns="0" tIns="0" rIns="0" bIns="0">
              <a:spAutoFit/>
            </a:bodyPr>
            <a:lstStyle/>
            <a:p>
              <a:r>
                <a:rPr lang="en-US" altLang="en-US" sz="1600" b="1">
                  <a:solidFill>
                    <a:srgbClr val="000000"/>
                  </a:solidFill>
                  <a:cs typeface="Times New Roman" pitchFamily="18" charset="0"/>
                </a:rPr>
                <a:t>strategy</a:t>
              </a:r>
              <a:endParaRPr lang="en-US" altLang="en-US" sz="1600" b="1">
                <a:latin typeface="Times New Roman" pitchFamily="18" charset="0"/>
                <a:cs typeface="Times New Roman" pitchFamily="18" charset="0"/>
              </a:endParaRPr>
            </a:p>
          </p:txBody>
        </p:sp>
        <p:sp>
          <p:nvSpPr>
            <p:cNvPr id="27680" name="Rectangle 56"/>
            <p:cNvSpPr>
              <a:spLocks noChangeArrowheads="1"/>
            </p:cNvSpPr>
            <p:nvPr/>
          </p:nvSpPr>
          <p:spPr bwMode="auto">
            <a:xfrm>
              <a:off x="5267325" y="2892425"/>
              <a:ext cx="466725" cy="3079750"/>
            </a:xfrm>
            <a:prstGeom prst="rect">
              <a:avLst/>
            </a:prstGeom>
            <a:solidFill>
              <a:schemeClr val="hlink"/>
            </a:solidFill>
            <a:ln w="9525">
              <a:noFill/>
              <a:miter lim="800000"/>
              <a:headEnd/>
              <a:tailEnd/>
            </a:ln>
          </p:spPr>
          <p:txBody>
            <a:bodyPr/>
            <a:lstStyle/>
            <a:p>
              <a:endParaRPr lang="en-ZA" altLang="en-US"/>
            </a:p>
          </p:txBody>
        </p:sp>
        <p:sp>
          <p:nvSpPr>
            <p:cNvPr id="27681" name="Rectangle 57"/>
            <p:cNvSpPr>
              <a:spLocks noChangeArrowheads="1"/>
            </p:cNvSpPr>
            <p:nvPr/>
          </p:nvSpPr>
          <p:spPr bwMode="auto">
            <a:xfrm>
              <a:off x="5267325" y="2892425"/>
              <a:ext cx="466725" cy="3079750"/>
            </a:xfrm>
            <a:prstGeom prst="rect">
              <a:avLst/>
            </a:prstGeom>
            <a:noFill/>
            <a:ln w="7938">
              <a:solidFill>
                <a:srgbClr val="000000"/>
              </a:solidFill>
              <a:miter lim="800000"/>
              <a:headEnd/>
              <a:tailEnd/>
            </a:ln>
          </p:spPr>
          <p:txBody>
            <a:bodyPr/>
            <a:lstStyle/>
            <a:p>
              <a:endParaRPr lang="en-ZA" altLang="en-US"/>
            </a:p>
          </p:txBody>
        </p:sp>
        <p:sp>
          <p:nvSpPr>
            <p:cNvPr id="27682" name="Rectangle 58"/>
            <p:cNvSpPr>
              <a:spLocks noChangeArrowheads="1"/>
            </p:cNvSpPr>
            <p:nvPr/>
          </p:nvSpPr>
          <p:spPr bwMode="auto">
            <a:xfrm rot="-5400000">
              <a:off x="5430838" y="4770438"/>
              <a:ext cx="114300" cy="168275"/>
            </a:xfrm>
            <a:prstGeom prst="rect">
              <a:avLst/>
            </a:prstGeom>
            <a:noFill/>
            <a:ln w="9525">
              <a:noFill/>
              <a:miter lim="800000"/>
              <a:headEnd/>
              <a:tailEnd/>
            </a:ln>
          </p:spPr>
          <p:txBody>
            <a:bodyPr wrap="none" lIns="0" tIns="0" rIns="0" bIns="0">
              <a:spAutoFit/>
            </a:bodyPr>
            <a:lstStyle/>
            <a:p>
              <a:r>
                <a:rPr lang="en-US" altLang="en-US" sz="1100">
                  <a:solidFill>
                    <a:srgbClr val="000000"/>
                  </a:solidFill>
                  <a:cs typeface="Times New Roman" pitchFamily="18" charset="0"/>
                </a:rPr>
                <a:t>3.</a:t>
              </a:r>
              <a:endParaRPr lang="en-US" altLang="en-US" sz="2400">
                <a:latin typeface="Times New Roman" pitchFamily="18" charset="0"/>
                <a:cs typeface="Times New Roman" pitchFamily="18" charset="0"/>
              </a:endParaRPr>
            </a:p>
          </p:txBody>
        </p:sp>
        <p:sp>
          <p:nvSpPr>
            <p:cNvPr id="27683" name="Rectangle 59"/>
            <p:cNvSpPr>
              <a:spLocks noChangeArrowheads="1"/>
            </p:cNvSpPr>
            <p:nvPr/>
          </p:nvSpPr>
          <p:spPr bwMode="auto">
            <a:xfrm rot="-5400000">
              <a:off x="4824413" y="3873500"/>
              <a:ext cx="1400175" cy="244475"/>
            </a:xfrm>
            <a:prstGeom prst="rect">
              <a:avLst/>
            </a:prstGeom>
            <a:noFill/>
            <a:ln w="9525">
              <a:noFill/>
              <a:miter lim="800000"/>
              <a:headEnd/>
              <a:tailEnd/>
            </a:ln>
          </p:spPr>
          <p:txBody>
            <a:bodyPr wrap="none" lIns="0" tIns="0" rIns="0" bIns="0">
              <a:spAutoFit/>
            </a:bodyPr>
            <a:lstStyle/>
            <a:p>
              <a:r>
                <a:rPr lang="en-US" altLang="en-US" sz="1600" b="1">
                  <a:solidFill>
                    <a:srgbClr val="000000"/>
                  </a:solidFill>
                  <a:cs typeface="Times New Roman" pitchFamily="18" charset="0"/>
                </a:rPr>
                <a:t>Niche strategy</a:t>
              </a:r>
              <a:endParaRPr lang="en-US" altLang="en-US" sz="1600" b="1">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341438"/>
            <a:ext cx="8229600" cy="2374900"/>
          </a:xfrm>
        </p:spPr>
        <p:txBody>
          <a:bodyPr/>
          <a:lstStyle/>
          <a:p>
            <a:pPr marL="0" indent="0">
              <a:buFontTx/>
              <a:buNone/>
              <a:defRPr/>
            </a:pPr>
            <a:r>
              <a:rPr lang="en-US" sz="2000" dirty="0">
                <a:latin typeface="Arial Black" panose="020B0A04020102020204" pitchFamily="34" charset="0"/>
              </a:rPr>
              <a:t>3</a:t>
            </a:r>
            <a:r>
              <a:rPr lang="en-US" sz="2000" dirty="0" smtClean="0">
                <a:latin typeface="Arial Black" panose="020B0A04020102020204" pitchFamily="34" charset="0"/>
              </a:rPr>
              <a:t>.	NETWORK EFFECT through </a:t>
            </a:r>
            <a:r>
              <a:rPr lang="en-ZA" sz="2000" dirty="0">
                <a:latin typeface="Arial Black" panose="020B0A04020102020204" pitchFamily="34" charset="0"/>
              </a:rPr>
              <a:t>m</a:t>
            </a:r>
            <a:r>
              <a:rPr lang="en-ZA" sz="2000" dirty="0" smtClean="0">
                <a:latin typeface="Arial Black" panose="020B0A04020102020204" pitchFamily="34" charset="0"/>
              </a:rPr>
              <a:t>ulti-sided platforms, 	which bring together two or more distinct but 	interdependent groups of customers, which 	platforms are of value to one group of customers 	only if the other groups of customers are also 	present, e.g. </a:t>
            </a:r>
            <a:r>
              <a:rPr lang="en-ZA" sz="2000" dirty="0" err="1" smtClean="0">
                <a:latin typeface="Arial Black" panose="020B0A04020102020204" pitchFamily="34" charset="0"/>
              </a:rPr>
              <a:t>google</a:t>
            </a:r>
            <a:r>
              <a:rPr lang="en-ZA" sz="2000" dirty="0" smtClean="0">
                <a:latin typeface="Arial Black" panose="020B0A04020102020204" pitchFamily="34" charset="0"/>
              </a:rPr>
              <a:t> </a:t>
            </a:r>
            <a:endParaRPr lang="en-US" sz="2000" dirty="0" smtClean="0">
              <a:latin typeface="Arial Black" panose="020B0A04020102020204" pitchFamily="34" charset="0"/>
            </a:endParaRPr>
          </a:p>
          <a:p>
            <a:pPr>
              <a:defRPr/>
            </a:pPr>
            <a:endParaRPr lang="en-ZA" sz="2000" dirty="0">
              <a:latin typeface="Arial Black" panose="020B0A04020102020204" pitchFamily="34" charset="0"/>
            </a:endParaRPr>
          </a:p>
        </p:txBody>
      </p:sp>
      <p:sp>
        <p:nvSpPr>
          <p:cNvPr id="5"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smtClean="0"/>
              <a:t>Business Model Patterns</a:t>
            </a:r>
            <a:endParaRPr lang="en-US" sz="4000" dirty="0" smtClean="0">
              <a:effectLst>
                <a:outerShdw blurRad="38100" dist="38100" dir="2700000" algn="tl">
                  <a:srgbClr val="FFFFFF"/>
                </a:outerShdw>
              </a:effectLst>
              <a:latin typeface="Arial Black" pitchFamily="34" charset="0"/>
            </a:endParaRPr>
          </a:p>
        </p:txBody>
      </p:sp>
      <p:sp>
        <p:nvSpPr>
          <p:cNvPr id="28676" name="Rectangle 43"/>
          <p:cNvSpPr>
            <a:spLocks noChangeArrowheads="1"/>
          </p:cNvSpPr>
          <p:nvPr/>
        </p:nvSpPr>
        <p:spPr bwMode="auto">
          <a:xfrm>
            <a:off x="6618288" y="4772025"/>
            <a:ext cx="44450" cy="136525"/>
          </a:xfrm>
          <a:prstGeom prst="rect">
            <a:avLst/>
          </a:prstGeom>
          <a:noFill/>
          <a:ln w="9525">
            <a:noFill/>
            <a:miter lim="800000"/>
            <a:headEnd/>
            <a:tailEnd/>
          </a:ln>
        </p:spPr>
        <p:txBody>
          <a:bodyPr wrap="none" lIns="0" tIns="0" rIns="0" bIns="0">
            <a:spAutoFit/>
          </a:bodyPr>
          <a:lstStyle/>
          <a:p>
            <a:r>
              <a:rPr lang="en-US" altLang="en-US" sz="900">
                <a:solidFill>
                  <a:srgbClr val="000000"/>
                </a:solidFill>
                <a:cs typeface="Times New Roman" pitchFamily="18" charset="0"/>
              </a:rPr>
              <a:t>*</a:t>
            </a:r>
            <a:endParaRPr lang="en-US" altLang="en-US" sz="2400">
              <a:latin typeface="Times New Roman" pitchFamily="18" charset="0"/>
              <a:cs typeface="Times New Roman" pitchFamily="18" charset="0"/>
            </a:endParaRPr>
          </a:p>
        </p:txBody>
      </p:sp>
      <p:sp>
        <p:nvSpPr>
          <p:cNvPr id="28677" name="Rectangle 47"/>
          <p:cNvSpPr>
            <a:spLocks noChangeArrowheads="1"/>
          </p:cNvSpPr>
          <p:nvPr/>
        </p:nvSpPr>
        <p:spPr bwMode="auto">
          <a:xfrm>
            <a:off x="6618288" y="4957763"/>
            <a:ext cx="44450" cy="136525"/>
          </a:xfrm>
          <a:prstGeom prst="rect">
            <a:avLst/>
          </a:prstGeom>
          <a:noFill/>
          <a:ln w="9525">
            <a:noFill/>
            <a:miter lim="800000"/>
            <a:headEnd/>
            <a:tailEnd/>
          </a:ln>
        </p:spPr>
        <p:txBody>
          <a:bodyPr wrap="none" lIns="0" tIns="0" rIns="0" bIns="0">
            <a:spAutoFit/>
          </a:bodyPr>
          <a:lstStyle/>
          <a:p>
            <a:r>
              <a:rPr lang="en-US" altLang="en-US" sz="900">
                <a:solidFill>
                  <a:srgbClr val="000000"/>
                </a:solidFill>
                <a:cs typeface="Times New Roman" pitchFamily="18" charset="0"/>
              </a:rPr>
              <a:t>*</a:t>
            </a:r>
            <a:endParaRPr lang="en-US" altLang="en-US" sz="2400">
              <a:latin typeface="Times New Roman" pitchFamily="18" charset="0"/>
              <a:cs typeface="Times New Roman" pitchFamily="18" charset="0"/>
            </a:endParaRPr>
          </a:p>
        </p:txBody>
      </p:sp>
      <p:sp>
        <p:nvSpPr>
          <p:cNvPr id="28678" name="Rectangle 52"/>
          <p:cNvSpPr>
            <a:spLocks noChangeArrowheads="1"/>
          </p:cNvSpPr>
          <p:nvPr/>
        </p:nvSpPr>
        <p:spPr bwMode="auto">
          <a:xfrm>
            <a:off x="750888" y="2636838"/>
            <a:ext cx="5334000" cy="3567112"/>
          </a:xfrm>
          <a:prstGeom prst="rect">
            <a:avLst/>
          </a:prstGeom>
          <a:noFill/>
          <a:ln w="8001">
            <a:noFill/>
            <a:miter lim="800000"/>
            <a:headEnd/>
            <a:tailEnd/>
          </a:ln>
        </p:spPr>
        <p:txBody>
          <a:bodyPr/>
          <a:lstStyle/>
          <a:p>
            <a:endParaRPr lang="en-ZA"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Screen Shot 2013-08-23 at 9"/>
          <p:cNvPicPr>
            <a:picLocks noChangeAspect="1" noChangeArrowheads="1"/>
          </p:cNvPicPr>
          <p:nvPr/>
        </p:nvPicPr>
        <p:blipFill>
          <a:blip r:embed="rId2"/>
          <a:srcRect/>
          <a:stretch>
            <a:fillRect/>
          </a:stretch>
        </p:blipFill>
        <p:spPr bwMode="auto">
          <a:xfrm>
            <a:off x="1042988" y="1196975"/>
            <a:ext cx="6821487" cy="5181600"/>
          </a:xfrm>
          <a:prstGeom prst="rect">
            <a:avLst/>
          </a:prstGeom>
          <a:noFill/>
          <a:ln w="9525">
            <a:noFill/>
            <a:miter lim="800000"/>
            <a:headEnd/>
            <a:tailEnd/>
          </a:ln>
        </p:spPr>
      </p:pic>
      <p:sp>
        <p:nvSpPr>
          <p:cNvPr id="5"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smtClean="0"/>
              <a:t>Evaluating Business Models</a:t>
            </a:r>
            <a:endParaRPr lang="en-US" sz="4000" dirty="0" smtClean="0">
              <a:effectLst>
                <a:outerShdw blurRad="38100" dist="38100" dir="2700000" algn="tl">
                  <a:srgbClr val="FFFFFF"/>
                </a:outerShdw>
              </a:effectLst>
              <a:latin typeface="Arial Black"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smtClean="0"/>
              <a:t>Assessing Value Propositions</a:t>
            </a:r>
            <a:endParaRPr lang="en-US" sz="4000" dirty="0" smtClean="0">
              <a:effectLst>
                <a:outerShdw blurRad="38100" dist="38100" dir="2700000" algn="tl">
                  <a:srgbClr val="FFFFFF"/>
                </a:outerShdw>
              </a:effectLst>
              <a:latin typeface="Arial Black" pitchFamily="34" charset="0"/>
            </a:endParaRPr>
          </a:p>
        </p:txBody>
      </p:sp>
      <p:pic>
        <p:nvPicPr>
          <p:cNvPr id="30723" name="Picture 6" descr="Screen Shot 2013-08-23 at 9"/>
          <p:cNvPicPr>
            <a:picLocks noChangeAspect="1" noChangeArrowheads="1"/>
          </p:cNvPicPr>
          <p:nvPr/>
        </p:nvPicPr>
        <p:blipFill>
          <a:blip r:embed="rId2"/>
          <a:srcRect/>
          <a:stretch>
            <a:fillRect/>
          </a:stretch>
        </p:blipFill>
        <p:spPr bwMode="auto">
          <a:xfrm>
            <a:off x="323850" y="1628775"/>
            <a:ext cx="8351838"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smtClean="0"/>
              <a:t>Assessing Revenue Streams</a:t>
            </a:r>
            <a:endParaRPr lang="en-US" sz="4000" dirty="0" smtClean="0">
              <a:effectLst>
                <a:outerShdw blurRad="38100" dist="38100" dir="2700000" algn="tl">
                  <a:srgbClr val="FFFFFF"/>
                </a:outerShdw>
              </a:effectLst>
              <a:latin typeface="Arial Black" pitchFamily="34" charset="0"/>
            </a:endParaRPr>
          </a:p>
        </p:txBody>
      </p:sp>
      <p:pic>
        <p:nvPicPr>
          <p:cNvPr id="31747" name="Picture 3" descr="Screen Shot 2013-08-23 at 9"/>
          <p:cNvPicPr>
            <a:picLocks noChangeAspect="1" noChangeArrowheads="1"/>
          </p:cNvPicPr>
          <p:nvPr/>
        </p:nvPicPr>
        <p:blipFill>
          <a:blip r:embed="rId2"/>
          <a:srcRect/>
          <a:stretch>
            <a:fillRect/>
          </a:stretch>
        </p:blipFill>
        <p:spPr bwMode="auto">
          <a:xfrm>
            <a:off x="250825" y="1341438"/>
            <a:ext cx="8569325" cy="453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smtClean="0"/>
              <a:t>Assessing Cost Structures</a:t>
            </a:r>
            <a:endParaRPr lang="en-US" sz="4000" dirty="0" smtClean="0">
              <a:effectLst>
                <a:outerShdw blurRad="38100" dist="38100" dir="2700000" algn="tl">
                  <a:srgbClr val="FFFFFF"/>
                </a:outerShdw>
              </a:effectLst>
              <a:latin typeface="Arial Black" pitchFamily="34" charset="0"/>
            </a:endParaRPr>
          </a:p>
        </p:txBody>
      </p:sp>
      <p:pic>
        <p:nvPicPr>
          <p:cNvPr id="32771" name="Picture 5" descr="Screen Shot 2013-08-23 at 9"/>
          <p:cNvPicPr>
            <a:picLocks noChangeAspect="1" noChangeArrowheads="1"/>
          </p:cNvPicPr>
          <p:nvPr/>
        </p:nvPicPr>
        <p:blipFill>
          <a:blip r:embed="rId2"/>
          <a:srcRect/>
          <a:stretch>
            <a:fillRect/>
          </a:stretch>
        </p:blipFill>
        <p:spPr bwMode="auto">
          <a:xfrm>
            <a:off x="323850" y="1700213"/>
            <a:ext cx="8424863" cy="367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altLang="en-US" dirty="0" smtClean="0"/>
              <a:t>What characteristics do you innovate</a:t>
            </a:r>
          </a:p>
          <a:p>
            <a:pPr lvl="1"/>
            <a:r>
              <a:rPr lang="en-US" altLang="en-US" dirty="0" smtClean="0"/>
              <a:t>location, </a:t>
            </a:r>
          </a:p>
          <a:p>
            <a:pPr lvl="1"/>
            <a:r>
              <a:rPr lang="en-US" altLang="en-US" dirty="0" smtClean="0"/>
              <a:t>flavor, </a:t>
            </a:r>
          </a:p>
          <a:p>
            <a:pPr lvl="1"/>
            <a:r>
              <a:rPr lang="en-US" altLang="en-US" dirty="0" smtClean="0"/>
              <a:t>price, </a:t>
            </a:r>
          </a:p>
          <a:p>
            <a:pPr lvl="1"/>
            <a:r>
              <a:rPr lang="en-US" altLang="en-US" dirty="0" smtClean="0"/>
              <a:t>size, </a:t>
            </a:r>
          </a:p>
          <a:p>
            <a:pPr lvl="1"/>
            <a:r>
              <a:rPr lang="en-US" altLang="en-US" dirty="0" smtClean="0"/>
              <a:t>experience</a:t>
            </a:r>
          </a:p>
          <a:p>
            <a:pPr lvl="1"/>
            <a:r>
              <a:rPr lang="en-US" altLang="en-US" dirty="0" smtClean="0"/>
              <a:t>?????????</a:t>
            </a:r>
          </a:p>
          <a:p>
            <a:pPr>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smtClean="0"/>
              <a:t>Assessing Key Resources</a:t>
            </a:r>
            <a:endParaRPr lang="en-US" sz="4000" dirty="0" smtClean="0">
              <a:effectLst>
                <a:outerShdw blurRad="38100" dist="38100" dir="2700000" algn="tl">
                  <a:srgbClr val="FFFFFF"/>
                </a:outerShdw>
              </a:effectLst>
              <a:latin typeface="Arial Black" pitchFamily="34" charset="0"/>
            </a:endParaRPr>
          </a:p>
        </p:txBody>
      </p:sp>
      <p:pic>
        <p:nvPicPr>
          <p:cNvPr id="33795" name="Picture 3" descr="Screen Shot 2013-08-23 at 9"/>
          <p:cNvPicPr>
            <a:picLocks noChangeAspect="1" noChangeArrowheads="1"/>
          </p:cNvPicPr>
          <p:nvPr/>
        </p:nvPicPr>
        <p:blipFill>
          <a:blip r:embed="rId2"/>
          <a:srcRect/>
          <a:stretch>
            <a:fillRect/>
          </a:stretch>
        </p:blipFill>
        <p:spPr bwMode="auto">
          <a:xfrm>
            <a:off x="395288" y="1844675"/>
            <a:ext cx="8424862" cy="237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smtClean="0"/>
              <a:t>Assessing Key Activities</a:t>
            </a:r>
            <a:endParaRPr lang="en-US" sz="4000" dirty="0" smtClean="0">
              <a:effectLst>
                <a:outerShdw blurRad="38100" dist="38100" dir="2700000" algn="tl">
                  <a:srgbClr val="FFFFFF"/>
                </a:outerShdw>
              </a:effectLst>
              <a:latin typeface="Arial Black" pitchFamily="34" charset="0"/>
            </a:endParaRPr>
          </a:p>
        </p:txBody>
      </p:sp>
      <p:pic>
        <p:nvPicPr>
          <p:cNvPr id="34819" name="Picture 5" descr="Screen Shot 2013-08-23 at 9"/>
          <p:cNvPicPr>
            <a:picLocks noChangeAspect="1" noChangeArrowheads="1"/>
          </p:cNvPicPr>
          <p:nvPr/>
        </p:nvPicPr>
        <p:blipFill>
          <a:blip r:embed="rId2"/>
          <a:srcRect/>
          <a:stretch>
            <a:fillRect/>
          </a:stretch>
        </p:blipFill>
        <p:spPr bwMode="auto">
          <a:xfrm>
            <a:off x="395288" y="1628775"/>
            <a:ext cx="8280400" cy="249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smtClean="0"/>
              <a:t>Assessing Key Partnerships</a:t>
            </a:r>
            <a:endParaRPr lang="en-US" sz="4000" dirty="0" smtClean="0">
              <a:effectLst>
                <a:outerShdw blurRad="38100" dist="38100" dir="2700000" algn="tl">
                  <a:srgbClr val="FFFFFF"/>
                </a:outerShdw>
              </a:effectLst>
              <a:latin typeface="Arial Black" pitchFamily="34" charset="0"/>
            </a:endParaRPr>
          </a:p>
        </p:txBody>
      </p:sp>
      <p:pic>
        <p:nvPicPr>
          <p:cNvPr id="35843" name="Picture 3" descr="Screen Shot 2013-08-23 at 9"/>
          <p:cNvPicPr>
            <a:picLocks noChangeAspect="1" noChangeArrowheads="1"/>
          </p:cNvPicPr>
          <p:nvPr/>
        </p:nvPicPr>
        <p:blipFill>
          <a:blip r:embed="rId2"/>
          <a:srcRect/>
          <a:stretch>
            <a:fillRect/>
          </a:stretch>
        </p:blipFill>
        <p:spPr bwMode="auto">
          <a:xfrm>
            <a:off x="323850" y="1700213"/>
            <a:ext cx="8424863" cy="208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smtClean="0"/>
              <a:t>Assessing Key Partnerships</a:t>
            </a:r>
            <a:endParaRPr lang="en-US" sz="4000" dirty="0" smtClean="0">
              <a:effectLst>
                <a:outerShdw blurRad="38100" dist="38100" dir="2700000" algn="tl">
                  <a:srgbClr val="FFFFFF"/>
                </a:outerShdw>
              </a:effectLst>
              <a:latin typeface="Arial Black" pitchFamily="34" charset="0"/>
            </a:endParaRPr>
          </a:p>
        </p:txBody>
      </p:sp>
      <p:pic>
        <p:nvPicPr>
          <p:cNvPr id="36867" name="Picture 3" descr="Screen Shot 2013-08-23 at 9"/>
          <p:cNvPicPr>
            <a:picLocks noChangeAspect="1" noChangeArrowheads="1"/>
          </p:cNvPicPr>
          <p:nvPr/>
        </p:nvPicPr>
        <p:blipFill>
          <a:blip r:embed="rId2"/>
          <a:srcRect/>
          <a:stretch>
            <a:fillRect/>
          </a:stretch>
        </p:blipFill>
        <p:spPr bwMode="auto">
          <a:xfrm>
            <a:off x="323850" y="1700213"/>
            <a:ext cx="8424863" cy="208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smtClean="0"/>
              <a:t>Assessing Customer Segments</a:t>
            </a:r>
            <a:endParaRPr lang="en-US" sz="4000" dirty="0" smtClean="0">
              <a:effectLst>
                <a:outerShdw blurRad="38100" dist="38100" dir="2700000" algn="tl">
                  <a:srgbClr val="FFFFFF"/>
                </a:outerShdw>
              </a:effectLst>
              <a:latin typeface="Arial Black" pitchFamily="34" charset="0"/>
            </a:endParaRPr>
          </a:p>
        </p:txBody>
      </p:sp>
      <p:pic>
        <p:nvPicPr>
          <p:cNvPr id="37891" name="Picture 5" descr="Screen Shot 2013-08-23 at 9"/>
          <p:cNvPicPr>
            <a:picLocks noChangeAspect="1" noChangeArrowheads="1"/>
          </p:cNvPicPr>
          <p:nvPr/>
        </p:nvPicPr>
        <p:blipFill>
          <a:blip r:embed="rId2"/>
          <a:srcRect/>
          <a:stretch>
            <a:fillRect/>
          </a:stretch>
        </p:blipFill>
        <p:spPr bwMode="auto">
          <a:xfrm>
            <a:off x="468313" y="1628775"/>
            <a:ext cx="8351837" cy="2274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smtClean="0"/>
              <a:t>Assessing Relationships</a:t>
            </a:r>
            <a:endParaRPr lang="en-US" sz="4000" dirty="0" smtClean="0">
              <a:effectLst>
                <a:outerShdw blurRad="38100" dist="38100" dir="2700000" algn="tl">
                  <a:srgbClr val="FFFFFF"/>
                </a:outerShdw>
              </a:effectLst>
              <a:latin typeface="Arial Black" pitchFamily="34" charset="0"/>
            </a:endParaRPr>
          </a:p>
        </p:txBody>
      </p:sp>
      <p:pic>
        <p:nvPicPr>
          <p:cNvPr id="38915" name="Picture 5" descr="Screen Shot 2013-08-23 at 9"/>
          <p:cNvPicPr>
            <a:picLocks noChangeAspect="1" noChangeArrowheads="1"/>
          </p:cNvPicPr>
          <p:nvPr/>
        </p:nvPicPr>
        <p:blipFill>
          <a:blip r:embed="rId2"/>
          <a:srcRect/>
          <a:stretch>
            <a:fillRect/>
          </a:stretch>
        </p:blipFill>
        <p:spPr bwMode="auto">
          <a:xfrm>
            <a:off x="468313" y="1700213"/>
            <a:ext cx="8064500"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b="1" dirty="0" smtClean="0"/>
              <a:t>Assessing Channels</a:t>
            </a:r>
            <a:endParaRPr lang="en-US" sz="4000" dirty="0" smtClean="0">
              <a:effectLst>
                <a:outerShdw blurRad="38100" dist="38100" dir="2700000" algn="tl">
                  <a:srgbClr val="FFFFFF"/>
                </a:outerShdw>
              </a:effectLst>
              <a:latin typeface="Arial Black" pitchFamily="34" charset="0"/>
            </a:endParaRPr>
          </a:p>
        </p:txBody>
      </p:sp>
      <p:pic>
        <p:nvPicPr>
          <p:cNvPr id="39939" name="Picture 3" descr="Screen Shot 2013-08-23 at 9"/>
          <p:cNvPicPr>
            <a:picLocks noChangeAspect="1" noChangeArrowheads="1"/>
          </p:cNvPicPr>
          <p:nvPr/>
        </p:nvPicPr>
        <p:blipFill>
          <a:blip r:embed="rId2"/>
          <a:srcRect/>
          <a:stretch>
            <a:fillRect/>
          </a:stretch>
        </p:blipFill>
        <p:spPr bwMode="auto">
          <a:xfrm>
            <a:off x="250825" y="1557338"/>
            <a:ext cx="8497888"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Screen Shot 2013-07-29 at 1"/>
          <p:cNvPicPr>
            <a:picLocks noChangeAspect="1" noChangeArrowheads="1"/>
          </p:cNvPicPr>
          <p:nvPr/>
        </p:nvPicPr>
        <p:blipFill>
          <a:blip r:embed="rId2"/>
          <a:srcRect/>
          <a:stretch>
            <a:fillRect/>
          </a:stretch>
        </p:blipFill>
        <p:spPr bwMode="auto">
          <a:xfrm>
            <a:off x="107950" y="1125538"/>
            <a:ext cx="9036050" cy="5327650"/>
          </a:xfrm>
          <a:prstGeom prst="rect">
            <a:avLst/>
          </a:prstGeom>
          <a:noFill/>
          <a:ln w="9525">
            <a:noFill/>
            <a:miter lim="800000"/>
            <a:headEnd/>
            <a:tailEnd/>
          </a:ln>
        </p:spPr>
      </p:pic>
      <p:sp>
        <p:nvSpPr>
          <p:cNvPr id="5" name="Rectangle 4"/>
          <p:cNvSpPr>
            <a:spLocks noGrp="1" noChangeArrowheads="1"/>
          </p:cNvSpPr>
          <p:nvPr>
            <p:ph type="title"/>
          </p:nvPr>
        </p:nvSpPr>
        <p:spPr bwMode="auto">
          <a:xfrm>
            <a:off x="457200" y="274638"/>
            <a:ext cx="8229600" cy="633412"/>
          </a:xfrm>
          <a:solidFill>
            <a:schemeClr val="bg1"/>
          </a:solid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defRPr/>
            </a:pPr>
            <a:r>
              <a:rPr lang="en-US" sz="4000" dirty="0" smtClean="0">
                <a:effectLst>
                  <a:outerShdw blurRad="38100" dist="38100" dir="2700000" algn="tl">
                    <a:srgbClr val="FFFFFF"/>
                  </a:outerShdw>
                </a:effectLst>
                <a:latin typeface="Arial Black" pitchFamily="34" charset="0"/>
              </a:rPr>
              <a:t>Business Model Canvas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58647"/>
          <a:ext cx="8991599" cy="6256434"/>
        </p:xfrm>
        <a:graphic>
          <a:graphicData uri="http://schemas.openxmlformats.org/drawingml/2006/table">
            <a:tbl>
              <a:tblPr firstRow="1" bandRow="1">
                <a:tableStyleId>{5C22544A-7EE6-4342-B048-85BDC9FD1C3A}</a:tableStyleId>
              </a:tblPr>
              <a:tblGrid>
                <a:gridCol w="1428077"/>
                <a:gridCol w="2077123"/>
                <a:gridCol w="1752600"/>
                <a:gridCol w="1735666"/>
                <a:gridCol w="1998133"/>
              </a:tblGrid>
              <a:tr h="861474">
                <a:tc>
                  <a:txBody>
                    <a:bodyPr/>
                    <a:lstStyle/>
                    <a:p>
                      <a:r>
                        <a:rPr lang="en-US" dirty="0" smtClean="0"/>
                        <a:t>Key partners </a:t>
                      </a:r>
                      <a:endParaRPr lang="en-US" dirty="0"/>
                    </a:p>
                  </a:txBody>
                  <a:tcPr/>
                </a:tc>
                <a:tc>
                  <a:txBody>
                    <a:bodyPr/>
                    <a:lstStyle/>
                    <a:p>
                      <a:r>
                        <a:rPr lang="en-US" dirty="0" smtClean="0"/>
                        <a:t>Key activities</a:t>
                      </a:r>
                      <a:r>
                        <a:rPr lang="en-US" baseline="0" dirty="0" smtClean="0"/>
                        <a:t> </a:t>
                      </a:r>
                      <a:endParaRPr lang="en-US" dirty="0"/>
                    </a:p>
                  </a:txBody>
                  <a:tcPr/>
                </a:tc>
                <a:tc>
                  <a:txBody>
                    <a:bodyPr/>
                    <a:lstStyle/>
                    <a:p>
                      <a:r>
                        <a:rPr lang="en-US" dirty="0" smtClean="0"/>
                        <a:t>Value  proposition </a:t>
                      </a:r>
                      <a:endParaRPr lang="en-US" dirty="0"/>
                    </a:p>
                  </a:txBody>
                  <a:tcPr/>
                </a:tc>
                <a:tc>
                  <a:txBody>
                    <a:bodyPr/>
                    <a:lstStyle/>
                    <a:p>
                      <a:r>
                        <a:rPr lang="en-US" dirty="0" smtClean="0"/>
                        <a:t>Customer relationships </a:t>
                      </a:r>
                      <a:endParaRPr lang="en-US" dirty="0"/>
                    </a:p>
                  </a:txBody>
                  <a:tcPr/>
                </a:tc>
                <a:tc>
                  <a:txBody>
                    <a:bodyPr/>
                    <a:lstStyle/>
                    <a:p>
                      <a:r>
                        <a:rPr lang="en-US" dirty="0" smtClean="0"/>
                        <a:t>Customer </a:t>
                      </a:r>
                    </a:p>
                    <a:p>
                      <a:r>
                        <a:rPr lang="en-US" dirty="0" smtClean="0"/>
                        <a:t>segments </a:t>
                      </a:r>
                      <a:endParaRPr lang="en-US" dirty="0"/>
                    </a:p>
                  </a:txBody>
                  <a:tcPr/>
                </a:tc>
              </a:tr>
              <a:tr h="3585279">
                <a:tc>
                  <a:txBody>
                    <a:bodyPr/>
                    <a:lstStyle/>
                    <a:p>
                      <a:r>
                        <a:rPr lang="en-US" dirty="0" smtClean="0"/>
                        <a:t>-</a:t>
                      </a:r>
                      <a:r>
                        <a:rPr lang="en-US" dirty="0" err="1" smtClean="0"/>
                        <a:t>MoA</a:t>
                      </a:r>
                      <a:endParaRPr lang="en-US" dirty="0" smtClean="0"/>
                    </a:p>
                    <a:p>
                      <a:r>
                        <a:rPr lang="en-US" dirty="0" smtClean="0"/>
                        <a:t>-</a:t>
                      </a:r>
                      <a:r>
                        <a:rPr lang="en-US" dirty="0" err="1" smtClean="0"/>
                        <a:t>Metema</a:t>
                      </a:r>
                      <a:r>
                        <a:rPr lang="en-US" baseline="0" dirty="0" smtClean="0"/>
                        <a:t> </a:t>
                      </a:r>
                      <a:r>
                        <a:rPr lang="en-US" baseline="0" dirty="0" err="1" smtClean="0"/>
                        <a:t>woreda</a:t>
                      </a:r>
                      <a:r>
                        <a:rPr lang="en-US" baseline="0" dirty="0" smtClean="0"/>
                        <a:t> industry office</a:t>
                      </a:r>
                    </a:p>
                    <a:p>
                      <a:pPr>
                        <a:buFontTx/>
                        <a:buChar char="-"/>
                      </a:pPr>
                      <a:r>
                        <a:rPr lang="en-US" baseline="0" dirty="0" smtClean="0"/>
                        <a:t>SME  agents </a:t>
                      </a:r>
                    </a:p>
                    <a:p>
                      <a:pPr>
                        <a:buFontTx/>
                        <a:buChar char="-"/>
                      </a:pPr>
                      <a:r>
                        <a:rPr lang="en-US" baseline="0" dirty="0" smtClean="0"/>
                        <a:t>Super markets </a:t>
                      </a:r>
                    </a:p>
                    <a:p>
                      <a:pPr>
                        <a:buFontTx/>
                        <a:buChar char="-"/>
                      </a:pPr>
                      <a:r>
                        <a:rPr lang="en-US" baseline="0" dirty="0" smtClean="0"/>
                        <a:t>Coworkers </a:t>
                      </a:r>
                    </a:p>
                    <a:p>
                      <a:pPr>
                        <a:buFontTx/>
                        <a:buChar char="-"/>
                      </a:pPr>
                      <a:r>
                        <a:rPr lang="en-US" baseline="0" dirty="0" smtClean="0"/>
                        <a:t>Suppliers (incubation, chicken) </a:t>
                      </a:r>
                    </a:p>
                    <a:p>
                      <a:pPr>
                        <a:buFontTx/>
                        <a:buChar char="-"/>
                      </a:pPr>
                      <a:endParaRPr lang="en-US" baseline="0" dirty="0" smtClean="0"/>
                    </a:p>
                    <a:p>
                      <a:pPr>
                        <a:buFontTx/>
                        <a:buChar char="-"/>
                      </a:pPr>
                      <a:endParaRPr lang="en-US" dirty="0"/>
                    </a:p>
                  </a:txBody>
                  <a:tcPr>
                    <a:lnB w="12700" cap="flat" cmpd="sng" algn="ctr">
                      <a:solidFill>
                        <a:schemeClr val="tx1"/>
                      </a:solidFill>
                      <a:prstDash val="solid"/>
                      <a:round/>
                      <a:headEnd type="none" w="med" len="med"/>
                      <a:tailEnd type="none" w="med" len="med"/>
                    </a:lnB>
                  </a:tcPr>
                </a:tc>
                <a:tc>
                  <a:txBody>
                    <a:bodyPr/>
                    <a:lstStyle/>
                    <a:p>
                      <a:r>
                        <a:rPr lang="en-US" baseline="0" dirty="0" smtClean="0"/>
                        <a:t>-inputs buying </a:t>
                      </a:r>
                    </a:p>
                    <a:p>
                      <a:r>
                        <a:rPr lang="en-US" baseline="0" dirty="0" smtClean="0"/>
                        <a:t>-incubating </a:t>
                      </a:r>
                    </a:p>
                    <a:p>
                      <a:r>
                        <a:rPr lang="en-US" baseline="0" dirty="0" smtClean="0"/>
                        <a:t>-menu preparation </a:t>
                      </a:r>
                    </a:p>
                    <a:p>
                      <a:r>
                        <a:rPr lang="en-US" baseline="0" dirty="0" smtClean="0"/>
                        <a:t>-drilling water </a:t>
                      </a:r>
                    </a:p>
                    <a:p>
                      <a:r>
                        <a:rPr lang="en-US" baseline="0" dirty="0" smtClean="0"/>
                        <a:t>-fencing </a:t>
                      </a:r>
                    </a:p>
                    <a:p>
                      <a:r>
                        <a:rPr lang="en-US" baseline="0" dirty="0" smtClean="0"/>
                        <a:t>-controlling  day to day  neatness of the site</a:t>
                      </a:r>
                    </a:p>
                    <a:p>
                      <a:r>
                        <a:rPr lang="en-US" baseline="0" dirty="0" smtClean="0"/>
                        <a:t>-feeding to the chickens </a:t>
                      </a:r>
                    </a:p>
                    <a:p>
                      <a:r>
                        <a:rPr lang="en-US" baseline="0" dirty="0" smtClean="0"/>
                        <a:t>-retailing </a:t>
                      </a:r>
                    </a:p>
                    <a:p>
                      <a:r>
                        <a:rPr lang="en-US" baseline="0" smtClean="0">
                          <a:solidFill>
                            <a:srgbClr val="FF0000"/>
                          </a:solidFill>
                        </a:rPr>
                        <a:t>Key </a:t>
                      </a:r>
                      <a:r>
                        <a:rPr lang="en-US" baseline="0" dirty="0" smtClean="0">
                          <a:solidFill>
                            <a:srgbClr val="FF0000"/>
                          </a:solidFill>
                        </a:rPr>
                        <a:t>resource</a:t>
                      </a:r>
                    </a:p>
                  </a:txBody>
                  <a:tcPr>
                    <a:lnB w="12700" cap="flat" cmpd="sng" algn="ctr">
                      <a:solidFill>
                        <a:schemeClr val="tx1"/>
                      </a:solidFill>
                      <a:prstDash val="solid"/>
                      <a:round/>
                      <a:headEnd type="none" w="med" len="med"/>
                      <a:tailEnd type="none" w="med" len="med"/>
                    </a:lnB>
                  </a:tcPr>
                </a:tc>
                <a:tc>
                  <a:txBody>
                    <a:bodyPr/>
                    <a:lstStyle/>
                    <a:p>
                      <a:pPr>
                        <a:buFontTx/>
                        <a:buChar char="-"/>
                      </a:pPr>
                      <a:r>
                        <a:rPr lang="en-US" dirty="0" smtClean="0"/>
                        <a:t>To satisfy</a:t>
                      </a:r>
                      <a:r>
                        <a:rPr lang="en-US" baseline="0" dirty="0" smtClean="0"/>
                        <a:t> customer  livestock based food  needs </a:t>
                      </a:r>
                    </a:p>
                    <a:p>
                      <a:pPr>
                        <a:buFontTx/>
                        <a:buChar char="-"/>
                      </a:pPr>
                      <a:r>
                        <a:rPr lang="en-US" baseline="0" dirty="0" smtClean="0"/>
                        <a:t>Improve Nutrition diets </a:t>
                      </a:r>
                    </a:p>
                    <a:p>
                      <a:pPr>
                        <a:buFontTx/>
                        <a:buChar char="-"/>
                      </a:pPr>
                      <a:r>
                        <a:rPr lang="en-US" baseline="0" dirty="0" smtClean="0"/>
                        <a:t>Decrease wastage to reduce customer price </a:t>
                      </a:r>
                      <a:endParaRPr lang="en-US" dirty="0" smtClean="0"/>
                    </a:p>
                  </a:txBody>
                  <a:tcPr>
                    <a:lnB w="12700" cap="flat" cmpd="sng" algn="ctr">
                      <a:solidFill>
                        <a:schemeClr val="tx1"/>
                      </a:solidFill>
                      <a:prstDash val="solid"/>
                      <a:round/>
                      <a:headEnd type="none" w="med" len="med"/>
                      <a:tailEnd type="none" w="med" len="med"/>
                    </a:lnB>
                  </a:tcPr>
                </a:tc>
                <a:tc>
                  <a:txBody>
                    <a:bodyPr/>
                    <a:lstStyle/>
                    <a:p>
                      <a:r>
                        <a:rPr lang="en-US" baseline="0" dirty="0" smtClean="0">
                          <a:solidFill>
                            <a:srgbClr val="FF0000"/>
                          </a:solidFill>
                        </a:rPr>
                        <a:t>Customer winning</a:t>
                      </a:r>
                    </a:p>
                    <a:p>
                      <a:r>
                        <a:rPr lang="en-US" baseline="0" dirty="0" smtClean="0">
                          <a:solidFill>
                            <a:srgbClr val="FF0000"/>
                          </a:solidFill>
                        </a:rPr>
                        <a:t>Customer retention</a:t>
                      </a:r>
                    </a:p>
                    <a:p>
                      <a:endParaRPr lang="en-US" baseline="0" dirty="0" smtClean="0">
                        <a:solidFill>
                          <a:srgbClr val="FF0000"/>
                        </a:solidFill>
                      </a:endParaRPr>
                    </a:p>
                    <a:p>
                      <a:endParaRPr lang="en-US" baseline="0" dirty="0" smtClean="0">
                        <a:solidFill>
                          <a:srgbClr val="FF0000"/>
                        </a:solidFill>
                      </a:endParaRPr>
                    </a:p>
                    <a:p>
                      <a:r>
                        <a:rPr lang="en-US" baseline="0" smtClean="0">
                          <a:solidFill>
                            <a:srgbClr val="FF0000"/>
                          </a:solidFill>
                        </a:rPr>
                        <a:t>CHANEELS </a:t>
                      </a:r>
                      <a:endParaRPr lang="en-US" baseline="0" dirty="0" smtClean="0">
                        <a:solidFill>
                          <a:srgbClr val="FF0000"/>
                        </a:solidFill>
                      </a:endParaRPr>
                    </a:p>
                    <a:p>
                      <a:r>
                        <a:rPr lang="en-US" baseline="0" dirty="0" smtClean="0">
                          <a:solidFill>
                            <a:srgbClr val="FF0000"/>
                          </a:solidFill>
                        </a:rPr>
                        <a:t>-face to face lecture</a:t>
                      </a:r>
                    </a:p>
                    <a:p>
                      <a:r>
                        <a:rPr lang="en-US" baseline="0" dirty="0" smtClean="0">
                          <a:solidFill>
                            <a:srgbClr val="FF0000"/>
                          </a:solidFill>
                        </a:rPr>
                        <a:t>-videos</a:t>
                      </a:r>
                    </a:p>
                    <a:p>
                      <a:r>
                        <a:rPr lang="en-US" baseline="0" dirty="0" smtClean="0">
                          <a:solidFill>
                            <a:srgbClr val="FF0000"/>
                          </a:solidFill>
                        </a:rPr>
                        <a:t>-field visit </a:t>
                      </a:r>
                    </a:p>
                  </a:txBody>
                  <a:tcPr>
                    <a:lnB w="12700" cap="flat" cmpd="sng" algn="ctr">
                      <a:solidFill>
                        <a:schemeClr val="tx1"/>
                      </a:solidFill>
                      <a:prstDash val="solid"/>
                      <a:round/>
                      <a:headEnd type="none" w="med" len="med"/>
                      <a:tailEnd type="none" w="med" len="med"/>
                    </a:lnB>
                  </a:tcPr>
                </a:tc>
                <a:tc>
                  <a:txBody>
                    <a:bodyPr/>
                    <a:lstStyle/>
                    <a:p>
                      <a:r>
                        <a:rPr lang="en-US" dirty="0" smtClean="0"/>
                        <a:t>-international</a:t>
                      </a:r>
                      <a:r>
                        <a:rPr lang="en-US" baseline="0" dirty="0" smtClean="0"/>
                        <a:t> exposed customer</a:t>
                      </a:r>
                    </a:p>
                    <a:p>
                      <a:r>
                        <a:rPr lang="en-US" baseline="0" dirty="0" smtClean="0"/>
                        <a:t>-star hotels </a:t>
                      </a:r>
                    </a:p>
                    <a:p>
                      <a:r>
                        <a:rPr lang="en-US" baseline="0" dirty="0" smtClean="0"/>
                        <a:t>-tourists </a:t>
                      </a:r>
                    </a:p>
                    <a:p>
                      <a:r>
                        <a:rPr lang="en-US" baseline="0" dirty="0" smtClean="0"/>
                        <a:t>-local retailers </a:t>
                      </a:r>
                    </a:p>
                    <a:p>
                      <a:r>
                        <a:rPr lang="en-US" baseline="0" dirty="0" smtClean="0"/>
                        <a:t>-</a:t>
                      </a:r>
                      <a:r>
                        <a:rPr lang="en-US" baseline="0" smtClean="0"/>
                        <a:t>local consumers </a:t>
                      </a:r>
                      <a:endParaRPr lang="en-US" dirty="0"/>
                    </a:p>
                  </a:txBody>
                  <a:tcPr>
                    <a:lnB w="12700" cap="flat" cmpd="sng" algn="ctr">
                      <a:solidFill>
                        <a:schemeClr val="tx1"/>
                      </a:solidFill>
                      <a:prstDash val="solid"/>
                      <a:round/>
                      <a:headEnd type="none" w="med" len="med"/>
                      <a:tailEnd type="none" w="med" len="med"/>
                    </a:lnB>
                  </a:tcPr>
                </a:tc>
              </a:tr>
              <a:tr h="1345257">
                <a:tc gridSpan="4">
                  <a:txBody>
                    <a:bodyPr/>
                    <a:lstStyle/>
                    <a:p>
                      <a:r>
                        <a:rPr lang="en-US" dirty="0" smtClean="0"/>
                        <a:t>Cost structure </a:t>
                      </a:r>
                    </a:p>
                    <a:p>
                      <a:r>
                        <a:rPr lang="en-US" dirty="0" smtClean="0"/>
                        <a:t>-start-up</a:t>
                      </a:r>
                      <a:r>
                        <a:rPr lang="en-US" baseline="0" dirty="0" smtClean="0"/>
                        <a:t> capital  (equipments , chickens, incubators, packing machine, chemicals……..)</a:t>
                      </a:r>
                    </a:p>
                    <a:p>
                      <a:r>
                        <a:rPr lang="en-US" baseline="0" dirty="0" smtClean="0"/>
                        <a:t>-payroll cost </a:t>
                      </a:r>
                    </a:p>
                    <a:p>
                      <a:r>
                        <a:rPr lang="en-US" baseline="0" dirty="0" smtClean="0"/>
                        <a:t>-natural resource (land leasing, water drilling cost…)</a:t>
                      </a:r>
                      <a:endParaRPr lang="en-US" dirty="0" smtClean="0"/>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Revenue streams</a:t>
                      </a:r>
                    </a:p>
                    <a:p>
                      <a:r>
                        <a:rPr lang="en-US" dirty="0" smtClean="0"/>
                        <a:t>-packed</a:t>
                      </a:r>
                      <a:r>
                        <a:rPr lang="en-US" baseline="0" dirty="0" smtClean="0"/>
                        <a:t> egg</a:t>
                      </a:r>
                    </a:p>
                    <a:p>
                      <a:r>
                        <a:rPr lang="en-US" baseline="0" dirty="0" smtClean="0"/>
                        <a:t>-packed chicken meat</a:t>
                      </a:r>
                    </a:p>
                    <a:p>
                      <a:r>
                        <a:rPr lang="en-US" baseline="0" dirty="0" smtClean="0"/>
                        <a:t>-chicken selling </a:t>
                      </a:r>
                      <a:endParaRPr lang="en-US" dirty="0"/>
                    </a:p>
                  </a:txBody>
                  <a:tcPr>
                    <a:lnT w="12700" cap="flat" cmpd="sng" algn="ctr">
                      <a:solidFill>
                        <a:schemeClr val="tx1"/>
                      </a:solidFill>
                      <a:prstDash val="solid"/>
                      <a:round/>
                      <a:headEnd type="none" w="med" len="med"/>
                      <a:tailEnd type="none" w="med" len="med"/>
                    </a:lnT>
                  </a:tcPr>
                </a:tc>
              </a:tr>
            </a:tbl>
          </a:graphicData>
        </a:graphic>
      </p:graphicFrame>
      <p:cxnSp>
        <p:nvCxnSpPr>
          <p:cNvPr id="6" name="Straight Connector 5"/>
          <p:cNvCxnSpPr/>
          <p:nvPr/>
        </p:nvCxnSpPr>
        <p:spPr>
          <a:xfrm>
            <a:off x="1447800" y="4648200"/>
            <a:ext cx="2057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57800" y="3048000"/>
            <a:ext cx="1752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057400" y="152400"/>
            <a:ext cx="3930820" cy="369332"/>
          </a:xfrm>
          <a:prstGeom prst="rect">
            <a:avLst/>
          </a:prstGeom>
        </p:spPr>
        <p:txBody>
          <a:bodyPr wrap="none">
            <a:spAutoFit/>
          </a:bodyPr>
          <a:lstStyle/>
          <a:p>
            <a:r>
              <a:rPr lang="en-US" dirty="0" smtClean="0"/>
              <a:t>Business idea: packing of egg and meat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rmAutofit fontScale="90000"/>
          </a:bodyPr>
          <a:lstStyle/>
          <a:p>
            <a:r>
              <a:rPr lang="en-US" b="1" i="1" dirty="0" smtClean="0"/>
              <a:t/>
            </a:r>
            <a:br>
              <a:rPr lang="en-US" b="1" i="1" dirty="0" smtClean="0"/>
            </a:br>
            <a:r>
              <a:rPr lang="en-US" dirty="0" smtClean="0"/>
              <a:t/>
            </a:r>
            <a:br>
              <a:rPr lang="en-US" dirty="0" smtClean="0"/>
            </a:br>
            <a:endParaRPr lang="en-US" dirty="0"/>
          </a:p>
        </p:txBody>
      </p:sp>
      <p:sp>
        <p:nvSpPr>
          <p:cNvPr id="3" name="Content Placeholder 2"/>
          <p:cNvSpPr>
            <a:spLocks noGrp="1"/>
          </p:cNvSpPr>
          <p:nvPr>
            <p:ph idx="1"/>
          </p:nvPr>
        </p:nvSpPr>
        <p:spPr>
          <a:xfrm>
            <a:off x="228600" y="1066800"/>
            <a:ext cx="8686800" cy="5059363"/>
          </a:xfrm>
        </p:spPr>
        <p:txBody>
          <a:bodyPr>
            <a:normAutofit fontScale="85000" lnSpcReduction="20000"/>
          </a:bodyPr>
          <a:lstStyle/>
          <a:p>
            <a:pPr>
              <a:buNone/>
            </a:pPr>
            <a:r>
              <a:rPr lang="en-US" b="1" i="1" dirty="0" smtClean="0"/>
              <a:t>4.1</a:t>
            </a:r>
            <a:r>
              <a:rPr lang="en-US" b="1" i="1" dirty="0"/>
              <a:t>. The Concept </a:t>
            </a:r>
            <a:r>
              <a:rPr lang="en-US" b="1" i="1" dirty="0" smtClean="0"/>
              <a:t>of Business </a:t>
            </a:r>
            <a:r>
              <a:rPr lang="en-US" b="1" i="1" dirty="0"/>
              <a:t>Plan</a:t>
            </a:r>
            <a:endParaRPr lang="en-US" dirty="0"/>
          </a:p>
          <a:p>
            <a:pPr algn="just">
              <a:buNone/>
            </a:pPr>
            <a:r>
              <a:rPr lang="en-US" b="1" i="1" dirty="0"/>
              <a:t>Why is planning? </a:t>
            </a:r>
            <a:r>
              <a:rPr lang="en-US" b="1" i="1" dirty="0" smtClean="0"/>
              <a:t> </a:t>
            </a:r>
            <a:endParaRPr lang="en-US" dirty="0" smtClean="0"/>
          </a:p>
          <a:p>
            <a:pPr algn="just">
              <a:buFont typeface="Wingdings" pitchFamily="2" charset="2"/>
              <a:buChar char="Ø"/>
            </a:pPr>
            <a:r>
              <a:rPr lang="en-US" dirty="0" smtClean="0"/>
              <a:t>Planning </a:t>
            </a:r>
            <a:r>
              <a:rPr lang="en-US" dirty="0"/>
              <a:t>is the process </a:t>
            </a:r>
            <a:r>
              <a:rPr lang="en-US" dirty="0">
                <a:solidFill>
                  <a:srgbClr val="FF0000"/>
                </a:solidFill>
              </a:rPr>
              <a:t>of setting objectives and devising actions to achieve those objectives</a:t>
            </a:r>
            <a:r>
              <a:rPr lang="en-US" dirty="0"/>
              <a:t>, answers the </a:t>
            </a:r>
            <a:r>
              <a:rPr lang="en-US" dirty="0" smtClean="0"/>
              <a:t>questions</a:t>
            </a:r>
          </a:p>
          <a:p>
            <a:pPr>
              <a:buFont typeface="Wingdings" pitchFamily="2" charset="2"/>
              <a:buChar char="§"/>
            </a:pPr>
            <a:r>
              <a:rPr lang="en-US" dirty="0" smtClean="0"/>
              <a:t>What </a:t>
            </a:r>
            <a:r>
              <a:rPr lang="en-US" dirty="0"/>
              <a:t>business am I in? </a:t>
            </a:r>
          </a:p>
          <a:p>
            <a:pPr lvl="0"/>
            <a:r>
              <a:rPr lang="en-US" dirty="0"/>
              <a:t>Where can I find needed personnel? </a:t>
            </a:r>
          </a:p>
          <a:p>
            <a:pPr lvl="0"/>
            <a:r>
              <a:rPr lang="en-US" dirty="0"/>
              <a:t>What finances do I need? </a:t>
            </a:r>
          </a:p>
          <a:p>
            <a:pPr lvl="0"/>
            <a:r>
              <a:rPr lang="en-US" dirty="0"/>
              <a:t>How much profit can I expect?</a:t>
            </a:r>
          </a:p>
          <a:p>
            <a:pPr lvl="0"/>
            <a:r>
              <a:rPr lang="en-US" dirty="0"/>
              <a:t>What is my sales strategy</a:t>
            </a:r>
            <a:r>
              <a:rPr lang="en-US" dirty="0" smtClean="0"/>
              <a:t>?</a:t>
            </a:r>
            <a:r>
              <a:rPr lang="en-US" dirty="0"/>
              <a:t> </a:t>
            </a:r>
            <a:endParaRPr lang="en-US" dirty="0" smtClean="0"/>
          </a:p>
          <a:p>
            <a:pPr lvl="0" algn="just">
              <a:buFont typeface="Wingdings" pitchFamily="2" charset="2"/>
              <a:buChar char="Ø"/>
            </a:pPr>
            <a:r>
              <a:rPr lang="en-US" dirty="0" smtClean="0"/>
              <a:t>Planning </a:t>
            </a:r>
            <a:r>
              <a:rPr lang="en-US" dirty="0"/>
              <a:t>is a process </a:t>
            </a:r>
            <a:r>
              <a:rPr lang="en-US" dirty="0">
                <a:solidFill>
                  <a:srgbClr val="FF0000"/>
                </a:solidFill>
              </a:rPr>
              <a:t>that never ends for a </a:t>
            </a:r>
            <a:r>
              <a:rPr lang="en-US" dirty="0" smtClean="0">
                <a:solidFill>
                  <a:srgbClr val="FF0000"/>
                </a:solidFill>
              </a:rPr>
              <a:t>business</a:t>
            </a:r>
            <a:r>
              <a:rPr lang="en-US" dirty="0" smtClean="0"/>
              <a:t> though it </a:t>
            </a:r>
            <a:r>
              <a:rPr lang="en-US" dirty="0"/>
              <a:t>is extremely important in the early stages of any new venture when the entrepreneur will need to prepare a preliminary business plan. </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5668963"/>
          </a:xfrm>
        </p:spPr>
        <p:txBody>
          <a:bodyPr>
            <a:normAutofit fontScale="85000" lnSpcReduction="10000"/>
          </a:bodyPr>
          <a:lstStyle/>
          <a:p>
            <a:pPr>
              <a:buFont typeface="Wingdings" pitchFamily="2" charset="2"/>
              <a:buChar char="Ø"/>
            </a:pPr>
            <a:r>
              <a:rPr lang="en-US" dirty="0"/>
              <a:t>As the venture evolves from an </a:t>
            </a:r>
            <a:r>
              <a:rPr lang="en-US" dirty="0">
                <a:solidFill>
                  <a:srgbClr val="FF0000"/>
                </a:solidFill>
              </a:rPr>
              <a:t>early start-up to a mature business</a:t>
            </a:r>
            <a:r>
              <a:rPr lang="en-US" dirty="0"/>
              <a:t>, planning will continue as management seeks to meet its short­ term or long-term business goals</a:t>
            </a:r>
            <a:r>
              <a:rPr lang="en-US" dirty="0" smtClean="0"/>
              <a:t>. </a:t>
            </a:r>
          </a:p>
          <a:p>
            <a:pPr>
              <a:buFont typeface="Wingdings" pitchFamily="2" charset="2"/>
              <a:buChar char="Ø"/>
            </a:pPr>
            <a:r>
              <a:rPr lang="en-US" dirty="0" smtClean="0"/>
              <a:t>For </a:t>
            </a:r>
            <a:r>
              <a:rPr lang="en-US" dirty="0"/>
              <a:t>any given organization, it is possible to find </a:t>
            </a:r>
            <a:endParaRPr lang="en-US" dirty="0" smtClean="0"/>
          </a:p>
          <a:p>
            <a:pPr lvl="0"/>
            <a:r>
              <a:rPr lang="en-US" dirty="0" smtClean="0"/>
              <a:t>Financial plans,</a:t>
            </a:r>
          </a:p>
          <a:p>
            <a:pPr lvl="0"/>
            <a:r>
              <a:rPr lang="en-US" dirty="0" smtClean="0"/>
              <a:t> Marketing plans, </a:t>
            </a:r>
          </a:p>
          <a:p>
            <a:pPr lvl="0"/>
            <a:r>
              <a:rPr lang="en-US" dirty="0" smtClean="0"/>
              <a:t>Human resource plans, </a:t>
            </a:r>
          </a:p>
          <a:p>
            <a:pPr lvl="0"/>
            <a:r>
              <a:rPr lang="en-US" dirty="0" smtClean="0"/>
              <a:t>Production plans, and </a:t>
            </a:r>
          </a:p>
          <a:p>
            <a:pPr lvl="0"/>
            <a:r>
              <a:rPr lang="en-US" dirty="0" smtClean="0"/>
              <a:t>Sales plans. </a:t>
            </a:r>
          </a:p>
          <a:p>
            <a:pPr>
              <a:buFont typeface="Wingdings" pitchFamily="2" charset="2"/>
              <a:buChar char="Ø"/>
            </a:pPr>
            <a:r>
              <a:rPr lang="en-US" dirty="0" smtClean="0"/>
              <a:t>Plans may be short-term or long-term, or they may be strategic or operational. </a:t>
            </a:r>
          </a:p>
          <a:p>
            <a:pPr>
              <a:buFont typeface="Wingdings" pitchFamily="2" charset="2"/>
              <a:buChar char="Ø"/>
            </a:pPr>
            <a:r>
              <a:rPr lang="en-US" dirty="0" smtClean="0"/>
              <a:t>Plans will also differ in scope depending on the type of business or the anticipated size of the start up operation.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5592763"/>
          </a:xfrm>
        </p:spPr>
        <p:txBody>
          <a:bodyPr>
            <a:normAutofit/>
          </a:bodyPr>
          <a:lstStyle/>
          <a:p>
            <a:pPr>
              <a:buNone/>
            </a:pPr>
            <a:r>
              <a:rPr lang="en-US" b="1" i="1" dirty="0"/>
              <a:t>What is </a:t>
            </a:r>
            <a:r>
              <a:rPr lang="en-US" b="1" i="1" dirty="0" smtClean="0"/>
              <a:t> </a:t>
            </a:r>
            <a:r>
              <a:rPr lang="en-US" b="1" i="1" dirty="0"/>
              <a:t>Business Plan?</a:t>
            </a:r>
            <a:endParaRPr lang="en-US" dirty="0"/>
          </a:p>
          <a:p>
            <a:pPr algn="just">
              <a:buFont typeface="Wingdings" pitchFamily="2" charset="2"/>
              <a:buChar char="Ø"/>
            </a:pPr>
            <a:r>
              <a:rPr lang="en-US" dirty="0" smtClean="0"/>
              <a:t>Business </a:t>
            </a:r>
            <a:r>
              <a:rPr lang="en-US" dirty="0"/>
              <a:t>plan is the </a:t>
            </a:r>
            <a:r>
              <a:rPr lang="en-US" dirty="0">
                <a:solidFill>
                  <a:schemeClr val="tx2">
                    <a:lumMod val="60000"/>
                    <a:lumOff val="40000"/>
                  </a:schemeClr>
                </a:solidFill>
              </a:rPr>
              <a:t>formal written expression of the entrepreneurial vision,</a:t>
            </a:r>
            <a:r>
              <a:rPr lang="en-US" dirty="0"/>
              <a:t> describing the </a:t>
            </a:r>
            <a:r>
              <a:rPr lang="en-US" dirty="0">
                <a:solidFill>
                  <a:srgbClr val="FF0000"/>
                </a:solidFill>
              </a:rPr>
              <a:t>strategy and operation </a:t>
            </a:r>
            <a:r>
              <a:rPr lang="en-US" dirty="0"/>
              <a:t>of the proposed venture. </a:t>
            </a:r>
            <a:endParaRPr lang="en-US" dirty="0" smtClean="0"/>
          </a:p>
          <a:p>
            <a:pPr algn="just">
              <a:buFont typeface="Wingdings" pitchFamily="2" charset="2"/>
              <a:buChar char="Ø"/>
            </a:pPr>
            <a:r>
              <a:rPr lang="en-US" dirty="0" smtClean="0"/>
              <a:t>It </a:t>
            </a:r>
            <a:r>
              <a:rPr lang="en-US" dirty="0"/>
              <a:t>is </a:t>
            </a:r>
            <a:r>
              <a:rPr lang="en-US" dirty="0">
                <a:solidFill>
                  <a:srgbClr val="FF0000"/>
                </a:solidFill>
              </a:rPr>
              <a:t>also a loan proposal</a:t>
            </a:r>
            <a:r>
              <a:rPr lang="en-US" dirty="0"/>
              <a:t>, venture plan, or investment prospectus. </a:t>
            </a:r>
            <a:endParaRPr lang="en-US" dirty="0" smtClean="0"/>
          </a:p>
          <a:p>
            <a:pPr algn="just">
              <a:buFont typeface="Wingdings" pitchFamily="2" charset="2"/>
              <a:buChar char="Ø"/>
            </a:pPr>
            <a:r>
              <a:rPr lang="en-US" dirty="0" smtClean="0"/>
              <a:t>However, </a:t>
            </a:r>
            <a:r>
              <a:rPr lang="en-US" dirty="0" smtClean="0">
                <a:solidFill>
                  <a:srgbClr val="FF0000"/>
                </a:solidFill>
              </a:rPr>
              <a:t>not all business plans are the same </a:t>
            </a:r>
            <a:r>
              <a:rPr lang="en-US" dirty="0" smtClean="0"/>
              <a:t>because businesses are different, products are different, they are prepared for different reasons and they vary in importance.</a:t>
            </a:r>
            <a:endParaRPr lang="en-US" dirty="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5668963"/>
          </a:xfrm>
        </p:spPr>
        <p:txBody>
          <a:bodyPr>
            <a:normAutofit/>
          </a:bodyPr>
          <a:lstStyle/>
          <a:p>
            <a:pPr lvl="0">
              <a:buNone/>
            </a:pPr>
            <a:r>
              <a:rPr lang="en-US" dirty="0"/>
              <a:t>For the entrepreneur starting a new venture, a business plan has </a:t>
            </a:r>
            <a:r>
              <a:rPr lang="en-US" u="sng" dirty="0"/>
              <a:t>four basic objectives</a:t>
            </a:r>
            <a:r>
              <a:rPr lang="en-US" dirty="0"/>
              <a:t>:</a:t>
            </a:r>
          </a:p>
          <a:p>
            <a:pPr lvl="0">
              <a:buFont typeface="Wingdings" pitchFamily="2" charset="2"/>
              <a:buChar char="Ø"/>
            </a:pPr>
            <a:r>
              <a:rPr lang="en-US" dirty="0"/>
              <a:t>It identifies the nature and the </a:t>
            </a:r>
            <a:r>
              <a:rPr lang="en-US" dirty="0">
                <a:solidFill>
                  <a:srgbClr val="FF0000"/>
                </a:solidFill>
              </a:rPr>
              <a:t>context of the business </a:t>
            </a:r>
            <a:r>
              <a:rPr lang="en-US" dirty="0"/>
              <a:t>opportunity­ why does such an opportunity </a:t>
            </a:r>
            <a:r>
              <a:rPr lang="en-US" dirty="0" smtClean="0"/>
              <a:t>exist.</a:t>
            </a:r>
          </a:p>
          <a:p>
            <a:pPr lvl="0">
              <a:buFont typeface="Wingdings" pitchFamily="2" charset="2"/>
              <a:buChar char="Ø"/>
            </a:pPr>
            <a:r>
              <a:rPr lang="en-US" dirty="0" smtClean="0"/>
              <a:t>It </a:t>
            </a:r>
            <a:r>
              <a:rPr lang="en-US" dirty="0"/>
              <a:t>presents the </a:t>
            </a:r>
            <a:r>
              <a:rPr lang="en-US" dirty="0">
                <a:solidFill>
                  <a:srgbClr val="FF0000"/>
                </a:solidFill>
              </a:rPr>
              <a:t>approach </a:t>
            </a:r>
            <a:r>
              <a:rPr lang="en-US" dirty="0"/>
              <a:t>the entrepreneur plans </a:t>
            </a:r>
            <a:r>
              <a:rPr lang="en-US" dirty="0" smtClean="0"/>
              <a:t>to </a:t>
            </a:r>
            <a:r>
              <a:rPr lang="en-US" dirty="0"/>
              <a:t>exploit the </a:t>
            </a:r>
            <a:r>
              <a:rPr lang="en-US" dirty="0" smtClean="0"/>
              <a:t>opportunity.</a:t>
            </a:r>
          </a:p>
          <a:p>
            <a:pPr lvl="0">
              <a:buFont typeface="Wingdings" pitchFamily="2" charset="2"/>
              <a:buChar char="Ø"/>
            </a:pPr>
            <a:r>
              <a:rPr lang="en-US" dirty="0" smtClean="0"/>
              <a:t>It </a:t>
            </a:r>
            <a:r>
              <a:rPr lang="en-US" dirty="0"/>
              <a:t>identifies the </a:t>
            </a:r>
            <a:r>
              <a:rPr lang="en-US" dirty="0">
                <a:solidFill>
                  <a:srgbClr val="FF0000"/>
                </a:solidFill>
              </a:rPr>
              <a:t>factors</a:t>
            </a:r>
            <a:r>
              <a:rPr lang="en-US" dirty="0"/>
              <a:t> that will most likely determine the success of the venture</a:t>
            </a:r>
            <a:r>
              <a:rPr lang="en-US" dirty="0" smtClean="0"/>
              <a:t>.</a:t>
            </a:r>
          </a:p>
          <a:p>
            <a:pPr lvl="0">
              <a:buFont typeface="Wingdings" pitchFamily="2" charset="2"/>
              <a:buChar char="Ø"/>
            </a:pPr>
            <a:r>
              <a:rPr lang="en-US" dirty="0" smtClean="0"/>
              <a:t> </a:t>
            </a:r>
            <a:r>
              <a:rPr lang="en-US" dirty="0"/>
              <a:t>It serves as a tool to </a:t>
            </a:r>
            <a:r>
              <a:rPr lang="en-US" dirty="0">
                <a:solidFill>
                  <a:srgbClr val="FF0000"/>
                </a:solidFill>
              </a:rPr>
              <a:t>raise financial </a:t>
            </a:r>
            <a:r>
              <a:rPr lang="en-US" dirty="0"/>
              <a:t>capital.</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1595</TotalTime>
  <Words>3066</Words>
  <Application>Microsoft Office PowerPoint</Application>
  <PresentationFormat>On-screen Show (4:3)</PresentationFormat>
  <Paragraphs>313</Paragraphs>
  <Slides>58</Slides>
  <Notes>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  Chapter 4፡ The Business Plan   An old Say</vt:lpstr>
      <vt:lpstr>Most people learn…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Business Model Canvas  (key Element of Business plan)</vt:lpstr>
      <vt:lpstr>Building blocks 1 to 4</vt:lpstr>
      <vt:lpstr>Building blocks 5 to 9</vt:lpstr>
      <vt:lpstr>1. Customer Segments</vt:lpstr>
      <vt:lpstr>2. Value Proposition</vt:lpstr>
      <vt:lpstr>3. Distribution Channels</vt:lpstr>
      <vt:lpstr>4. Customer Relations</vt:lpstr>
      <vt:lpstr>5. Revenue streams</vt:lpstr>
      <vt:lpstr>6. Key Resources</vt:lpstr>
      <vt:lpstr>7. Key Activities</vt:lpstr>
      <vt:lpstr>8. Key Partnerships</vt:lpstr>
      <vt:lpstr>9. Cost Structure</vt:lpstr>
      <vt:lpstr>Business Model Patterns</vt:lpstr>
      <vt:lpstr>Business Model Patterns</vt:lpstr>
      <vt:lpstr>Business Model Patterns</vt:lpstr>
      <vt:lpstr>Evaluating Business Models</vt:lpstr>
      <vt:lpstr>Assessing Value Propositions</vt:lpstr>
      <vt:lpstr>Assessing Revenue Streams</vt:lpstr>
      <vt:lpstr>Assessing Cost Structures</vt:lpstr>
      <vt:lpstr>Assessing Key Resources</vt:lpstr>
      <vt:lpstr>Assessing Key Activities</vt:lpstr>
      <vt:lpstr>Assessing Key Partnerships</vt:lpstr>
      <vt:lpstr>Assessing Key Partnerships</vt:lpstr>
      <vt:lpstr>Assessing Customer Segments</vt:lpstr>
      <vt:lpstr>Assessing Relationships</vt:lpstr>
      <vt:lpstr>Assessing Channels</vt:lpstr>
      <vt:lpstr>Business Model Canvas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ismail - [2010]</cp:lastModifiedBy>
  <cp:revision>47</cp:revision>
  <dcterms:created xsi:type="dcterms:W3CDTF">2017-11-24T00:19:49Z</dcterms:created>
  <dcterms:modified xsi:type="dcterms:W3CDTF">2020-04-25T08:31:56Z</dcterms:modified>
</cp:coreProperties>
</file>