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4" r:id="rId8"/>
    <p:sldId id="263" r:id="rId9"/>
    <p:sldId id="264" r:id="rId10"/>
    <p:sldId id="275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334B-B736-45A1-9FB1-319371E43BF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AB4D-5FBC-429E-8D8E-ACEB9B093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334B-B736-45A1-9FB1-319371E43BF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AB4D-5FBC-429E-8D8E-ACEB9B093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334B-B736-45A1-9FB1-319371E43BF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AB4D-5FBC-429E-8D8E-ACEB9B093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334B-B736-45A1-9FB1-319371E43BF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AB4D-5FBC-429E-8D8E-ACEB9B093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334B-B736-45A1-9FB1-319371E43BF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AB4D-5FBC-429E-8D8E-ACEB9B093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334B-B736-45A1-9FB1-319371E43BF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AB4D-5FBC-429E-8D8E-ACEB9B093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334B-B736-45A1-9FB1-319371E43BF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AB4D-5FBC-429E-8D8E-ACEB9B093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334B-B736-45A1-9FB1-319371E43BF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AB4D-5FBC-429E-8D8E-ACEB9B093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334B-B736-45A1-9FB1-319371E43BF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AB4D-5FBC-429E-8D8E-ACEB9B093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334B-B736-45A1-9FB1-319371E43BF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AB4D-5FBC-429E-8D8E-ACEB9B093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334B-B736-45A1-9FB1-319371E43BF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AB4D-5FBC-429E-8D8E-ACEB9B093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A334B-B736-45A1-9FB1-319371E43BF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BAB4D-5FBC-429E-8D8E-ACEB9B093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>
                <a:solidFill>
                  <a:srgbClr val="FF0000"/>
                </a:solidFill>
              </a:rPr>
              <a:t>CHAPTER SIX: 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MARKETING AND NEW VENTURE DEVELOPMENT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Marketing Research 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is the systematic, objective, and formal process of identification, collection, analysis, interpretation and dissemination of </a:t>
            </a:r>
            <a:r>
              <a:rPr lang="en-US" dirty="0" smtClean="0">
                <a:solidFill>
                  <a:srgbClr val="FF0000"/>
                </a:solidFill>
              </a:rPr>
              <a:t>actionable information </a:t>
            </a:r>
            <a:r>
              <a:rPr lang="en-US" dirty="0" smtClean="0"/>
              <a:t>for the purpose of improving decision making related to the identification and solution of problems and opportunities in marketing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5943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Rivalry among Existing Firms </a:t>
            </a:r>
            <a:endParaRPr lang="en-US" dirty="0" smtClean="0"/>
          </a:p>
          <a:p>
            <a:r>
              <a:rPr lang="en-US" dirty="0" smtClean="0"/>
              <a:t>It is concerned with competition among existing firms. This depends on: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Size of firms </a:t>
            </a:r>
            <a:r>
              <a:rPr lang="en-US" dirty="0" smtClean="0"/>
              <a:t>-When firms have relatively</a:t>
            </a:r>
            <a:r>
              <a:rPr lang="en-US" dirty="0" smtClean="0">
                <a:solidFill>
                  <a:srgbClr val="FF0000"/>
                </a:solidFill>
              </a:rPr>
              <a:t> similar </a:t>
            </a:r>
            <a:r>
              <a:rPr lang="en-US" dirty="0" smtClean="0"/>
              <a:t>size (either small or large), each of them can make similar type of decision.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Perishability</a:t>
            </a:r>
            <a:r>
              <a:rPr lang="en-US" dirty="0" smtClean="0">
                <a:solidFill>
                  <a:srgbClr val="FF0000"/>
                </a:solidFill>
              </a:rPr>
              <a:t> of products- </a:t>
            </a:r>
            <a:r>
              <a:rPr lang="en-US" dirty="0" smtClean="0"/>
              <a:t>If organizations are engaged in selling perishable products, they sell their products at the existing price.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Low switching cost of buyers- </a:t>
            </a:r>
            <a:r>
              <a:rPr lang="en-US" dirty="0" smtClean="0"/>
              <a:t>tends to increase competition among existing firms.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Attractiveness of the industry in terms of profit</a:t>
            </a:r>
            <a:r>
              <a:rPr lang="en-US" dirty="0" smtClean="0"/>
              <a:t>-when the industry is profitable, it attracts more competitors and competition increases.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The numbers of firms in the industry </a:t>
            </a:r>
            <a:r>
              <a:rPr lang="en-US" dirty="0" smtClean="0"/>
              <a:t>–When there are many firms (when firms are many in number), competition will increase.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5821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Availability of Substitute products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When there are products which either serve similar purpose or satisfy similar needs and wants of customers.</a:t>
            </a:r>
          </a:p>
          <a:p>
            <a:pPr>
              <a:buNone/>
            </a:pPr>
            <a:r>
              <a:rPr lang="en-US" b="1" dirty="0" smtClean="0"/>
              <a:t>Barriers to Entry </a:t>
            </a:r>
            <a:endParaRPr lang="en-US" dirty="0" smtClean="0"/>
          </a:p>
          <a:p>
            <a:r>
              <a:rPr lang="en-US" dirty="0" smtClean="0"/>
              <a:t>It includes forces that protect position of a firm from other or new competitors (entrants).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Capital requirement-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Economies of scale-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Reputation and good will of existing firms</a:t>
            </a:r>
            <a:r>
              <a:rPr lang="en-US" dirty="0" smtClean="0"/>
              <a:t>-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Switching cost of buyers </a:t>
            </a:r>
            <a:r>
              <a:rPr lang="en-US" dirty="0" smtClean="0"/>
              <a:t>–When buyers assume low switching cost-entry will be easy.</a:t>
            </a:r>
          </a:p>
          <a:p>
            <a:pPr>
              <a:buNone/>
            </a:pPr>
            <a:r>
              <a:rPr lang="en-US" dirty="0" smtClean="0"/>
              <a:t>                                                  -difficult When switching costs are high  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Differentiation 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Customer’s loyalty-</a:t>
            </a:r>
            <a:endParaRPr lang="en-US" dirty="0" smtClean="0"/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Regulatory forces-The </a:t>
            </a:r>
            <a:r>
              <a:rPr lang="en-US" dirty="0" smtClean="0"/>
              <a:t>extent to which the government protects the industry. Example, media, telecommunication, banks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Marketing Strategy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3641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Organizations can achieve their objectives in two ways. They can better </a:t>
            </a:r>
            <a:r>
              <a:rPr lang="en-US" dirty="0" smtClean="0">
                <a:solidFill>
                  <a:srgbClr val="FF0000"/>
                </a:solidFill>
              </a:rPr>
              <a:t>manage what they are presently doing </a:t>
            </a:r>
            <a:r>
              <a:rPr lang="en-US" dirty="0" smtClean="0"/>
              <a:t>and/or find </a:t>
            </a:r>
            <a:r>
              <a:rPr lang="en-US" dirty="0" smtClean="0">
                <a:solidFill>
                  <a:srgbClr val="FF0000"/>
                </a:solidFill>
              </a:rPr>
              <a:t>new things to do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choosing either or both of these paths, the organization must then decide whether to </a:t>
            </a:r>
            <a:r>
              <a:rPr lang="en-US" dirty="0" smtClean="0">
                <a:solidFill>
                  <a:srgbClr val="FF0000"/>
                </a:solidFill>
              </a:rPr>
              <a:t>concentrate on present customers or to seek new ones, or both. </a:t>
            </a:r>
          </a:p>
          <a:p>
            <a:pPr>
              <a:buNone/>
            </a:pPr>
            <a:r>
              <a:rPr lang="en-US" dirty="0" smtClean="0"/>
              <a:t>Accordingly the following four marketing strategies are identified;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market penetration,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market development,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product development and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diversification. </a:t>
            </a:r>
          </a:p>
          <a:p>
            <a:pPr>
              <a:buNone/>
            </a:pPr>
            <a:r>
              <a:rPr lang="en-US" dirty="0" smtClean="0"/>
              <a:t>A two dimensional model known as </a:t>
            </a:r>
            <a:r>
              <a:rPr lang="en-US" dirty="0" err="1" smtClean="0"/>
              <a:t>Ansoff’s</a:t>
            </a:r>
            <a:r>
              <a:rPr lang="en-US" dirty="0" smtClean="0"/>
              <a:t> product/market matrix is developed to analyze alternative strategies available to an organization for achieving its objectives.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err="1" smtClean="0"/>
              <a:t>Ansoff’s</a:t>
            </a:r>
            <a:r>
              <a:rPr lang="en-US" sz="2700" dirty="0" smtClean="0"/>
              <a:t> product/market matrix (Organizational Growth strategies)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600"/>
            <a:ext cx="838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1. Market penetration strategies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These strategies pursued for </a:t>
            </a:r>
            <a:r>
              <a:rPr lang="en-US" dirty="0" smtClean="0">
                <a:solidFill>
                  <a:srgbClr val="FF0000"/>
                </a:solidFill>
              </a:rPr>
              <a:t>present market and product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focus on improving the position of the organizations present products with its present customers and are effective when the </a:t>
            </a:r>
            <a:r>
              <a:rPr lang="en-US" dirty="0" smtClean="0">
                <a:solidFill>
                  <a:srgbClr val="FF0000"/>
                </a:solidFill>
              </a:rPr>
              <a:t>market is growing or become saturated for existing products.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There are three major approaches </a:t>
            </a:r>
            <a:r>
              <a:rPr lang="en-US" dirty="0" smtClean="0"/>
              <a:t>to increase current product’s market share in the current market.</a:t>
            </a:r>
          </a:p>
          <a:p>
            <a:pPr lvl="0"/>
            <a:r>
              <a:rPr lang="en-US" dirty="0" smtClean="0"/>
              <a:t>Encourage </a:t>
            </a:r>
            <a:r>
              <a:rPr lang="en-US" dirty="0" smtClean="0">
                <a:solidFill>
                  <a:srgbClr val="00B0F0"/>
                </a:solidFill>
              </a:rPr>
              <a:t>existing customer to buy more of the product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>
                <a:solidFill>
                  <a:srgbClr val="00B0F0"/>
                </a:solidFill>
              </a:rPr>
              <a:t>Attract competitor’s customers </a:t>
            </a:r>
            <a:r>
              <a:rPr lang="en-US" dirty="0" smtClean="0"/>
              <a:t>through attractive promotion</a:t>
            </a:r>
          </a:p>
          <a:p>
            <a:pPr lvl="0"/>
            <a:r>
              <a:rPr lang="en-US" dirty="0" smtClean="0">
                <a:solidFill>
                  <a:srgbClr val="00B0F0"/>
                </a:solidFill>
              </a:rPr>
              <a:t>Convince non-users of the product </a:t>
            </a:r>
            <a:r>
              <a:rPr lang="en-US" dirty="0" smtClean="0"/>
              <a:t>to use the product.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tactics </a:t>
            </a:r>
            <a:r>
              <a:rPr lang="en-US" dirty="0" smtClean="0"/>
              <a:t>: price reduction, advertising that stresses the different benefits of the product, packaging the product in different sized packages or making the product available in different locations.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7451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2. Market Development Strategy</a:t>
            </a:r>
            <a:endParaRPr lang="en-US" b="1" i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This strategy  </a:t>
            </a:r>
            <a:r>
              <a:rPr lang="en-US" dirty="0" smtClean="0">
                <a:solidFill>
                  <a:srgbClr val="00B0F0"/>
                </a:solidFill>
              </a:rPr>
              <a:t>seeks new market for the existing </a:t>
            </a:r>
            <a:r>
              <a:rPr lang="en-US" dirty="0" smtClean="0"/>
              <a:t>product. The strategy is that: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Enter in to a new geographical market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Identify a new marketing segment for current product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Use additional new distribution channels.</a:t>
            </a:r>
          </a:p>
          <a:p>
            <a:pPr>
              <a:buNone/>
            </a:pPr>
            <a:r>
              <a:rPr lang="en-US" b="1" i="1" dirty="0" smtClean="0"/>
              <a:t>For example:</a:t>
            </a:r>
            <a:endParaRPr lang="en-US" dirty="0" smtClean="0"/>
          </a:p>
          <a:p>
            <a:pPr lvl="0"/>
            <a:r>
              <a:rPr lang="en-US" dirty="0" smtClean="0"/>
              <a:t>A government social service agency may seek individuals and families who have never utilized the agency’s services.</a:t>
            </a:r>
          </a:p>
          <a:p>
            <a:pPr lvl="0"/>
            <a:r>
              <a:rPr lang="en-US" dirty="0" smtClean="0"/>
              <a:t>A manufacturer of automobiles may decide to sell automobiles in a new region which it has not entered before.</a:t>
            </a:r>
          </a:p>
          <a:p>
            <a:pPr lvl="0"/>
            <a:r>
              <a:rPr lang="en-US" dirty="0" smtClean="0"/>
              <a:t>An athletic clothing and footwear company may decide to develop a line of fitness clothing for children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589756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 smtClean="0"/>
              <a:t>3. </a:t>
            </a:r>
            <a:r>
              <a:rPr lang="en-US" b="1" dirty="0" smtClean="0"/>
              <a:t>Product Development Strategy </a:t>
            </a:r>
            <a:endParaRPr lang="en-US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This strategy may enforce management to consider some new product development possibilities such as: </a:t>
            </a:r>
            <a:r>
              <a:rPr lang="en-US" dirty="0" smtClean="0">
                <a:solidFill>
                  <a:srgbClr val="FF0000"/>
                </a:solidFill>
              </a:rPr>
              <a:t>design and develop a new product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modify the quality </a:t>
            </a:r>
            <a:r>
              <a:rPr lang="en-US" dirty="0" smtClean="0"/>
              <a:t>of existing product, and </a:t>
            </a:r>
            <a:r>
              <a:rPr lang="en-US" dirty="0" smtClean="0">
                <a:solidFill>
                  <a:srgbClr val="FF0000"/>
                </a:solidFill>
              </a:rPr>
              <a:t>modify the features of existing product</a:t>
            </a:r>
            <a:r>
              <a:rPr lang="en-US" dirty="0" smtClean="0"/>
              <a:t>. For example:</a:t>
            </a:r>
          </a:p>
          <a:p>
            <a:pPr lvl="0"/>
            <a:r>
              <a:rPr lang="en-US" dirty="0" smtClean="0"/>
              <a:t>A candy manufacturer may decide to produce biscuits and offer to its customers.</a:t>
            </a:r>
          </a:p>
          <a:p>
            <a:pPr lvl="0"/>
            <a:r>
              <a:rPr lang="en-US" dirty="0" smtClean="0"/>
              <a:t>A social service agency may offer additional services to present clients.</a:t>
            </a:r>
          </a:p>
          <a:p>
            <a:pPr lvl="0"/>
            <a:r>
              <a:rPr lang="en-US" dirty="0" smtClean="0"/>
              <a:t>A hotel adds a new item in its menu.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629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b="1" dirty="0" smtClean="0"/>
              <a:t> Diversification</a:t>
            </a:r>
            <a:endParaRPr lang="en-US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This strategy makes the business to be less dependent on one or few products in the market place. This strategy can also be pursued whenever there is a good opportunity outside the current business market and product. </a:t>
            </a:r>
          </a:p>
          <a:p>
            <a:pPr>
              <a:buNone/>
            </a:pPr>
            <a:r>
              <a:rPr lang="en-US" b="1" dirty="0" smtClean="0"/>
              <a:t> Types of diversification</a:t>
            </a:r>
          </a:p>
          <a:p>
            <a:pPr>
              <a:buNone/>
            </a:pPr>
            <a:r>
              <a:rPr lang="en-US" dirty="0" smtClean="0"/>
              <a:t>4.1 Horizontal integration</a:t>
            </a:r>
          </a:p>
          <a:p>
            <a:pPr lvl="0">
              <a:buNone/>
            </a:pPr>
            <a:r>
              <a:rPr lang="en-US" dirty="0" smtClean="0"/>
              <a:t>4.2 Vertical integration</a:t>
            </a:r>
          </a:p>
          <a:p>
            <a:pPr lvl="0">
              <a:buNone/>
            </a:pPr>
            <a:r>
              <a:rPr lang="en-US" dirty="0" smtClean="0"/>
              <a:t>4.3 Concentric diversification</a:t>
            </a:r>
          </a:p>
          <a:p>
            <a:pPr lvl="0">
              <a:buNone/>
            </a:pPr>
            <a:r>
              <a:rPr lang="en-US" dirty="0" smtClean="0"/>
              <a:t>4.4 Conglomerate diversification</a:t>
            </a:r>
            <a:endParaRPr lang="en-US" b="1" dirty="0" smtClean="0"/>
          </a:p>
          <a:p>
            <a:pPr lvl="0" algn="just">
              <a:buNone/>
            </a:pPr>
            <a:r>
              <a:rPr lang="en-US" b="1" dirty="0" smtClean="0"/>
              <a:t>1. Horizontal integration:</a:t>
            </a:r>
            <a:r>
              <a:rPr lang="en-US" dirty="0" smtClean="0"/>
              <a:t> in this type of diversification, a company adds up same type of </a:t>
            </a:r>
            <a:r>
              <a:rPr lang="en-US" dirty="0" smtClean="0">
                <a:solidFill>
                  <a:srgbClr val="FF0000"/>
                </a:solidFill>
              </a:rPr>
              <a:t>products at the same level of production or marketing process</a:t>
            </a:r>
            <a:r>
              <a:rPr lang="en-US" dirty="0" smtClean="0"/>
              <a:t>. This may happen internally or externally. </a:t>
            </a:r>
            <a:r>
              <a:rPr lang="en-US" b="1" dirty="0" smtClean="0"/>
              <a:t>Internally,</a:t>
            </a:r>
            <a:r>
              <a:rPr lang="en-US" dirty="0" smtClean="0"/>
              <a:t> a company may decide to enter a </a:t>
            </a:r>
            <a:r>
              <a:rPr lang="en-US" dirty="0" smtClean="0">
                <a:solidFill>
                  <a:srgbClr val="00B0F0"/>
                </a:solidFill>
              </a:rPr>
              <a:t>parallel product market condition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00B0F0"/>
                </a:solidFill>
              </a:rPr>
              <a:t>the existing product line</a:t>
            </a:r>
            <a:r>
              <a:rPr lang="en-US" dirty="0" smtClean="0"/>
              <a:t>. </a:t>
            </a:r>
            <a:r>
              <a:rPr lang="en-US" b="1" dirty="0" smtClean="0"/>
              <a:t>Externally</a:t>
            </a:r>
            <a:r>
              <a:rPr lang="en-US" dirty="0" smtClean="0"/>
              <a:t>, a company combines with a competing firm. Two or more competing firms are brought together under single ownership and control.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b="1" dirty="0" smtClean="0"/>
              <a:t>2 Vertical integration: </a:t>
            </a:r>
            <a:r>
              <a:rPr lang="en-US" dirty="0" smtClean="0"/>
              <a:t>in this type of growth strategy new products or services are added </a:t>
            </a:r>
            <a:r>
              <a:rPr lang="en-US" dirty="0" smtClean="0">
                <a:solidFill>
                  <a:srgbClr val="FF0000"/>
                </a:solidFill>
              </a:rPr>
              <a:t>which are complementary </a:t>
            </a:r>
            <a:r>
              <a:rPr lang="en-US" dirty="0" smtClean="0"/>
              <a:t>to the existing product or service line.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dirty="0" smtClean="0"/>
              <a:t>New products serve the firm’s own needs by either supplying inputs or serve as a customer for its output. It involves moving backward or forward from the present product or service. Linkages are established between products, processes or distribution systems.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5897563"/>
          </a:xfrm>
        </p:spPr>
        <p:txBody>
          <a:bodyPr>
            <a:normAutofit fontScale="85000" lnSpcReduction="20000"/>
          </a:bodyPr>
          <a:lstStyle/>
          <a:p>
            <a:pPr lvl="0" algn="just">
              <a:buNone/>
            </a:pPr>
            <a:r>
              <a:rPr lang="en-US" b="1" dirty="0" smtClean="0"/>
              <a:t>3. Concentric diversification:</a:t>
            </a:r>
            <a:r>
              <a:rPr lang="en-US" dirty="0" smtClean="0"/>
              <a:t> when a firm enters into some businesses, </a:t>
            </a:r>
            <a:r>
              <a:rPr lang="en-US" dirty="0" smtClean="0">
                <a:solidFill>
                  <a:srgbClr val="FF0000"/>
                </a:solidFill>
              </a:rPr>
              <a:t>which is related with its present business </a:t>
            </a:r>
            <a:r>
              <a:rPr lang="en-US" dirty="0" smtClean="0"/>
              <a:t>in terms of technology, marketing or both, it is called concentric diversification. It is employed for one of the following purposes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To </a:t>
            </a:r>
            <a:r>
              <a:rPr lang="en-US" dirty="0" smtClean="0">
                <a:solidFill>
                  <a:srgbClr val="00B0F0"/>
                </a:solidFill>
              </a:rPr>
              <a:t>counteract cyclical fluctuations </a:t>
            </a:r>
            <a:r>
              <a:rPr lang="en-US" dirty="0" smtClean="0"/>
              <a:t>in the present products or services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To utilize the cash flows generated by the existing products or services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To face saturation of demand for present product or service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To gain managerial expertise in new fields of business or services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To capitalize on the reputation of present product or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1722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b="1" dirty="0" smtClean="0"/>
              <a:t>           The Marketing Research Process 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i</a:t>
            </a:r>
            <a:r>
              <a:rPr lang="en-US" dirty="0" smtClean="0"/>
              <a:t>. </a:t>
            </a:r>
            <a:r>
              <a:rPr lang="en-US" b="1" dirty="0" smtClean="0"/>
              <a:t>Marketing problem or Opportunity identification</a:t>
            </a:r>
            <a:endParaRPr lang="en-US" dirty="0" smtClean="0"/>
          </a:p>
          <a:p>
            <a:pPr algn="just"/>
            <a:r>
              <a:rPr lang="en-US" dirty="0" smtClean="0"/>
              <a:t>The research process begins with the recognition of a marketing problem or opportunity. </a:t>
            </a:r>
          </a:p>
          <a:p>
            <a:pPr lvl="0">
              <a:buNone/>
            </a:pPr>
            <a:r>
              <a:rPr lang="en-US" b="1" i="1" dirty="0" smtClean="0"/>
              <a:t>ii. Definition of the Research Objectives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  Objectives must be a specific and unambiguous as possible. Remember that the entire research effort in terms of time and money is geared toward achieving the objectives. </a:t>
            </a:r>
          </a:p>
          <a:p>
            <a:pPr lvl="0">
              <a:buNone/>
            </a:pPr>
            <a:r>
              <a:rPr lang="en-US" b="1" i="1" dirty="0" smtClean="0"/>
              <a:t>iii)  Creating the Research Design 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   The research design is the plan to be followed to answer the research objectives or hypotheses. In essence, the researcher develops a structure or framework to solve a specific problem. There is no single, best research design.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364163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b="1" dirty="0" smtClean="0"/>
              <a:t>4. Conglomerate diversification: </a:t>
            </a:r>
            <a:r>
              <a:rPr lang="en-US" dirty="0" smtClean="0"/>
              <a:t>in this growth strategy, a firm enters into business, which is </a:t>
            </a:r>
            <a:r>
              <a:rPr lang="en-US" dirty="0" smtClean="0">
                <a:solidFill>
                  <a:srgbClr val="FF0000"/>
                </a:solidFill>
              </a:rPr>
              <a:t>unrelated to its existing </a:t>
            </a:r>
            <a:r>
              <a:rPr lang="en-US" dirty="0" smtClean="0"/>
              <a:t>business both in terms of technology and marketing. It may be adopted for the following reasons:</a:t>
            </a:r>
          </a:p>
          <a:p>
            <a:pPr lvl="0"/>
            <a:r>
              <a:rPr lang="en-US" dirty="0" smtClean="0"/>
              <a:t>to achieve a growth rate higher than what can be realized through expansion</a:t>
            </a:r>
          </a:p>
          <a:p>
            <a:pPr lvl="0"/>
            <a:r>
              <a:rPr lang="en-US" dirty="0" smtClean="0"/>
              <a:t>to make better use of financial resource with retained profits exceeding immediate investment needs</a:t>
            </a:r>
          </a:p>
          <a:p>
            <a:pPr lvl="0"/>
            <a:r>
              <a:rPr lang="en-US" dirty="0" smtClean="0"/>
              <a:t>to avail of potential opportunities for profitable investment</a:t>
            </a:r>
          </a:p>
          <a:p>
            <a:pPr lvl="0"/>
            <a:r>
              <a:rPr lang="en-US" dirty="0" smtClean="0"/>
              <a:t>to achieve distinctive competitive and </a:t>
            </a:r>
            <a:r>
              <a:rPr lang="en-US" smtClean="0"/>
              <a:t>greater stability and </a:t>
            </a:r>
            <a:endParaRPr lang="en-US" dirty="0" smtClean="0"/>
          </a:p>
          <a:p>
            <a:pPr lvl="0"/>
            <a:r>
              <a:rPr lang="en-US" dirty="0" smtClean="0"/>
              <a:t>to spread the risk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597376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i="1" dirty="0" smtClean="0"/>
              <a:t>IV)  Choosing a basic method of Research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A research design, either descriptive or casual, is chosen according to a project’s objectives.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next step is to select a means of gathering data. There are three basic research methods</a:t>
            </a:r>
            <a:r>
              <a:rPr lang="en-US" smtClean="0"/>
              <a:t>: </a:t>
            </a:r>
            <a:r>
              <a:rPr lang="en-US" smtClean="0">
                <a:solidFill>
                  <a:srgbClr val="FF0000"/>
                </a:solidFill>
              </a:rPr>
              <a:t>survey </a:t>
            </a:r>
            <a:r>
              <a:rPr lang="en-US" dirty="0" smtClean="0">
                <a:solidFill>
                  <a:srgbClr val="FF0000"/>
                </a:solidFill>
              </a:rPr>
              <a:t>and experiment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="1" i="1" dirty="0" smtClean="0"/>
              <a:t>V. Selecting the sampling procedures</a:t>
            </a:r>
            <a:endParaRPr lang="en-US" dirty="0" smtClean="0"/>
          </a:p>
          <a:p>
            <a:pPr>
              <a:buNone/>
            </a:pPr>
            <a:r>
              <a:rPr lang="en-US" b="1" i="1" dirty="0" smtClean="0"/>
              <a:t>vi. Collecting the Data</a:t>
            </a:r>
            <a:endParaRPr lang="en-US" dirty="0" smtClean="0"/>
          </a:p>
          <a:p>
            <a:pPr>
              <a:buNone/>
            </a:pPr>
            <a:r>
              <a:rPr lang="en-US" b="1" i="1" dirty="0" smtClean="0"/>
              <a:t>Vii. Analyzing the Data </a:t>
            </a:r>
            <a:endParaRPr lang="en-US" dirty="0" smtClean="0"/>
          </a:p>
          <a:p>
            <a:pPr>
              <a:buNone/>
            </a:pPr>
            <a:r>
              <a:rPr lang="en-US" b="1" i="1" dirty="0" smtClean="0"/>
              <a:t>Viii. Preparing and Writing the Report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The report should end with a presentation of conclusions and recommendations for management.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97563"/>
          </a:xfrm>
        </p:spPr>
        <p:txBody>
          <a:bodyPr>
            <a:normAutofit fontScale="85000"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b="1" dirty="0" smtClean="0"/>
              <a:t>Marketing Intelligence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marketing </a:t>
            </a:r>
            <a:r>
              <a:rPr lang="en-US" dirty="0" smtClean="0">
                <a:solidFill>
                  <a:srgbClr val="FF0000"/>
                </a:solidFill>
              </a:rPr>
              <a:t>intelligence system is a set of procedures and sources used by managers to obtain their everyday information </a:t>
            </a:r>
            <a:r>
              <a:rPr lang="en-US" dirty="0" smtClean="0"/>
              <a:t>need about pertinent development in the marketing environment. Information in this case can be obtained from:</a:t>
            </a:r>
          </a:p>
          <a:p>
            <a:pPr lvl="0"/>
            <a:r>
              <a:rPr lang="en-US" dirty="0" smtClean="0"/>
              <a:t>Internal  -  Research and Development</a:t>
            </a:r>
          </a:p>
          <a:p>
            <a:pPr lvl="0"/>
            <a:r>
              <a:rPr lang="en-US" dirty="0" smtClean="0"/>
              <a:t>Internal records</a:t>
            </a:r>
          </a:p>
          <a:p>
            <a:pPr lvl="0"/>
            <a:r>
              <a:rPr lang="en-US" dirty="0" smtClean="0"/>
              <a:t>Employees</a:t>
            </a:r>
          </a:p>
          <a:p>
            <a:pPr lvl="0"/>
            <a:r>
              <a:rPr lang="en-US" dirty="0" smtClean="0"/>
              <a:t>External - Customers</a:t>
            </a:r>
          </a:p>
          <a:p>
            <a:pPr lvl="0"/>
            <a:r>
              <a:rPr lang="en-US" dirty="0" smtClean="0"/>
              <a:t>Distributors</a:t>
            </a:r>
          </a:p>
          <a:p>
            <a:pPr lvl="0"/>
            <a:r>
              <a:rPr lang="en-US" dirty="0" smtClean="0"/>
              <a:t>Suppliers</a:t>
            </a:r>
          </a:p>
          <a:p>
            <a:pPr lvl="0"/>
            <a:r>
              <a:rPr lang="en-US" dirty="0" smtClean="0"/>
              <a:t>Government bodies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57451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Marketing managers often carry on marketing intelligence </a:t>
            </a:r>
            <a:r>
              <a:rPr lang="en-US" dirty="0" smtClean="0">
                <a:solidFill>
                  <a:srgbClr val="FF0000"/>
                </a:solidFill>
              </a:rPr>
              <a:t>by reading books, newspapers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and trade publications;</a:t>
            </a:r>
            <a:r>
              <a:rPr lang="en-US" dirty="0" smtClean="0"/>
              <a:t> talking to customers, suppliers, distributors, and other outsiders; and talking with other managers and personal within the company.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order to improve the quality and quantity of marketing intelligence:</a:t>
            </a:r>
          </a:p>
          <a:p>
            <a:pPr lvl="0">
              <a:buNone/>
            </a:pPr>
            <a:r>
              <a:rPr lang="en-US" dirty="0" smtClean="0"/>
              <a:t>1.  Motivating and train sales forces- to gather information from the market.</a:t>
            </a:r>
          </a:p>
          <a:p>
            <a:pPr lvl="0">
              <a:buNone/>
            </a:pPr>
            <a:r>
              <a:rPr lang="en-US" dirty="0" smtClean="0"/>
              <a:t>2. Providing incentives to marketing intermediaries</a:t>
            </a:r>
          </a:p>
          <a:p>
            <a:pPr lvl="0">
              <a:buNone/>
            </a:pPr>
            <a:r>
              <a:rPr lang="en-US" dirty="0" smtClean="0"/>
              <a:t>3. Buying information from outside suppliers </a:t>
            </a:r>
          </a:p>
          <a:p>
            <a:pPr lvl="0">
              <a:buNone/>
            </a:pPr>
            <a:r>
              <a:rPr lang="en-US" dirty="0" smtClean="0"/>
              <a:t>4. Develop (establish) internal marketing information center.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10600" cy="6126163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b="1" dirty="0" smtClean="0"/>
              <a:t>Competitive Analysis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 competitive analysis is essentially a </a:t>
            </a:r>
            <a:r>
              <a:rPr lang="en-US" dirty="0" smtClean="0">
                <a:solidFill>
                  <a:srgbClr val="FF0000"/>
                </a:solidFill>
              </a:rPr>
              <a:t>structured method of examining an organization or industry in order to provide a clear understanding of factors that affect a business.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It is made based on Porter’s five forces of competition:</a:t>
            </a:r>
          </a:p>
          <a:p>
            <a:pPr lvl="0"/>
            <a:r>
              <a:rPr lang="en-US" dirty="0" smtClean="0"/>
              <a:t>Bargaining power of suppliers</a:t>
            </a:r>
          </a:p>
          <a:p>
            <a:pPr lvl="0"/>
            <a:r>
              <a:rPr lang="en-US" dirty="0" smtClean="0"/>
              <a:t>Bargaining power of buyers</a:t>
            </a:r>
          </a:p>
          <a:p>
            <a:pPr lvl="0"/>
            <a:r>
              <a:rPr lang="en-US" dirty="0" smtClean="0"/>
              <a:t>Bargaining power of existing firms</a:t>
            </a:r>
          </a:p>
          <a:p>
            <a:pPr lvl="0"/>
            <a:r>
              <a:rPr lang="en-US" dirty="0" smtClean="0"/>
              <a:t>Availability of substitute products</a:t>
            </a:r>
          </a:p>
          <a:p>
            <a:pPr lvl="0"/>
            <a:r>
              <a:rPr lang="en-US" dirty="0" smtClean="0"/>
              <a:t>Barriers to entry  </a:t>
            </a:r>
          </a:p>
          <a:p>
            <a:pPr>
              <a:buNone/>
            </a:pPr>
            <a:r>
              <a:rPr lang="en-US" dirty="0" smtClean="0"/>
              <a:t>These five forces determine </a:t>
            </a:r>
            <a:r>
              <a:rPr lang="en-US" dirty="0" smtClean="0">
                <a:solidFill>
                  <a:srgbClr val="FF0000"/>
                </a:solidFill>
              </a:rPr>
              <a:t>industry profitability and in turn are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-a function of industry structure</a:t>
            </a:r>
          </a:p>
          <a:p>
            <a:pPr>
              <a:buNone/>
            </a:pPr>
            <a:r>
              <a:rPr lang="en-US" dirty="0" smtClean="0"/>
              <a:t>- the underlying economic and technical characteristics of the industry.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440363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These can change over time but the analysis does emphasis the need to </a:t>
            </a:r>
            <a:r>
              <a:rPr lang="en-US" dirty="0" smtClean="0">
                <a:solidFill>
                  <a:srgbClr val="FF0000"/>
                </a:solidFill>
              </a:rPr>
              <a:t>select industries carefully in the first place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It also provides a framework for predicting, a priori, the success or otherwise of the small firm.</a:t>
            </a:r>
          </a:p>
          <a:p>
            <a:r>
              <a:rPr lang="en-US" dirty="0" smtClean="0"/>
              <a:t>For example, a small firm competing with many other small firms to sell a relatively undifferentiated product to a few large customers in an industry with few barriers to entry is unlikely to do well without some radical shifts in its marketing strategies.   </a:t>
            </a:r>
          </a:p>
          <a:p>
            <a:r>
              <a:rPr lang="en-US" dirty="0" smtClean="0"/>
              <a:t>How many firms face just such a situation?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0"/>
            <a:ext cx="8534400" cy="543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00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Bargaining Power of Suppliers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Supplier power is likely to </a:t>
            </a:r>
            <a:r>
              <a:rPr lang="en-US" dirty="0" smtClean="0">
                <a:solidFill>
                  <a:srgbClr val="FF0000"/>
                </a:solidFill>
              </a:rPr>
              <a:t>be high </a:t>
            </a:r>
          </a:p>
          <a:p>
            <a:r>
              <a:rPr lang="en-US" dirty="0" smtClean="0"/>
              <a:t>when there are only few suppliers giving an entrepreneur few options to shop for inventory. </a:t>
            </a:r>
          </a:p>
          <a:p>
            <a:pPr lvl="0"/>
            <a:r>
              <a:rPr lang="en-US" dirty="0" smtClean="0"/>
              <a:t>Whenever suppliers are few in number</a:t>
            </a:r>
          </a:p>
          <a:p>
            <a:pPr lvl="0"/>
            <a:r>
              <a:rPr lang="en-US" dirty="0" smtClean="0"/>
              <a:t>When products are not substitutable each other</a:t>
            </a:r>
          </a:p>
          <a:p>
            <a:pPr>
              <a:buNone/>
            </a:pPr>
            <a:r>
              <a:rPr lang="en-US" b="1" dirty="0" smtClean="0"/>
              <a:t>Bargaining Power of Buyers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Under the following conditions buyers influence producers:</a:t>
            </a:r>
          </a:p>
          <a:p>
            <a:pPr lvl="0"/>
            <a:r>
              <a:rPr lang="en-US" dirty="0" smtClean="0"/>
              <a:t>Whenever buyers </a:t>
            </a:r>
            <a:r>
              <a:rPr lang="en-US" dirty="0" smtClean="0">
                <a:solidFill>
                  <a:srgbClr val="00B0F0"/>
                </a:solidFill>
              </a:rPr>
              <a:t>are few in number and purchase in large volume </a:t>
            </a:r>
            <a:r>
              <a:rPr lang="en-US" dirty="0" smtClean="0"/>
              <a:t>relative to the total industry sales.</a:t>
            </a:r>
          </a:p>
          <a:p>
            <a:pPr lvl="0"/>
            <a:r>
              <a:rPr lang="en-US" dirty="0" smtClean="0"/>
              <a:t>Whenever </a:t>
            </a:r>
            <a:r>
              <a:rPr lang="en-US" dirty="0" smtClean="0">
                <a:solidFill>
                  <a:srgbClr val="00B0F0"/>
                </a:solidFill>
              </a:rPr>
              <a:t>products are not differentiated </a:t>
            </a:r>
            <a:r>
              <a:rPr lang="en-US" dirty="0" smtClean="0"/>
              <a:t>and can be easily substituted </a:t>
            </a:r>
          </a:p>
          <a:p>
            <a:pPr lvl="0"/>
            <a:r>
              <a:rPr lang="en-US" dirty="0" smtClean="0"/>
              <a:t>When </a:t>
            </a:r>
            <a:r>
              <a:rPr lang="en-US" dirty="0" smtClean="0">
                <a:solidFill>
                  <a:srgbClr val="00B0F0"/>
                </a:solidFill>
              </a:rPr>
              <a:t>switching cost of buyers </a:t>
            </a:r>
            <a:r>
              <a:rPr lang="en-US" dirty="0" smtClean="0"/>
              <a:t>is low</a:t>
            </a:r>
          </a:p>
          <a:p>
            <a:pPr lvl="0"/>
            <a:r>
              <a:rPr lang="en-US" dirty="0" smtClean="0"/>
              <a:t>When buyers have the ability to integrate backward and start to produce its input internally.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1682</Words>
  <Application>Microsoft Office PowerPoint</Application>
  <PresentationFormat>On-screen Show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 CHAPTER SIX:  MARKETING AND NEW VENTURE DEVELOPMENT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Marketing Strategy  </vt:lpstr>
      <vt:lpstr> Ansoff’s product/market matrix (Organizational Growth strategies)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ismail - [2010]</cp:lastModifiedBy>
  <cp:revision>14</cp:revision>
  <dcterms:created xsi:type="dcterms:W3CDTF">2017-12-05T20:08:25Z</dcterms:created>
  <dcterms:modified xsi:type="dcterms:W3CDTF">2020-04-25T08:32:30Z</dcterms:modified>
</cp:coreProperties>
</file>