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3A7FAF-D1A9-4DEA-8DFF-A3FC736F48BF}"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1CD3F-9753-4A84-9777-630CD0C468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A7FAF-D1A9-4DEA-8DFF-A3FC736F48BF}"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1CD3F-9753-4A84-9777-630CD0C468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A7FAF-D1A9-4DEA-8DFF-A3FC736F48BF}"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1CD3F-9753-4A84-9777-630CD0C468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A7FAF-D1A9-4DEA-8DFF-A3FC736F48BF}"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1CD3F-9753-4A84-9777-630CD0C468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3A7FAF-D1A9-4DEA-8DFF-A3FC736F48BF}"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1CD3F-9753-4A84-9777-630CD0C468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3A7FAF-D1A9-4DEA-8DFF-A3FC736F48BF}"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1CD3F-9753-4A84-9777-630CD0C468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3A7FAF-D1A9-4DEA-8DFF-A3FC736F48BF}"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61CD3F-9753-4A84-9777-630CD0C468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3A7FAF-D1A9-4DEA-8DFF-A3FC736F48BF}"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61CD3F-9753-4A84-9777-630CD0C468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A7FAF-D1A9-4DEA-8DFF-A3FC736F48BF}"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61CD3F-9753-4A84-9777-630CD0C468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A7FAF-D1A9-4DEA-8DFF-A3FC736F48BF}"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1CD3F-9753-4A84-9777-630CD0C468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A7FAF-D1A9-4DEA-8DFF-A3FC736F48BF}"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1CD3F-9753-4A84-9777-630CD0C468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A7FAF-D1A9-4DEA-8DFF-A3FC736F48BF}" type="datetimeFigureOut">
              <a:rPr lang="en-US" smtClean="0"/>
              <a:pPr/>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61CD3F-9753-4A84-9777-630CD0C468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sz="3100" b="1" dirty="0" smtClean="0">
                <a:latin typeface="Times New Roman" pitchFamily="18" charset="0"/>
                <a:cs typeface="Times New Roman" pitchFamily="18" charset="0"/>
              </a:rPr>
              <a:t>CHAPTER SEVEN: ORGANIZING AND FINANCING THE NEW VENTURE</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228600" y="1371600"/>
            <a:ext cx="8534400" cy="5105400"/>
          </a:xfrm>
        </p:spPr>
        <p:txBody>
          <a:bodyPr>
            <a:normAutofit fontScale="70000" lnSpcReduction="20000"/>
          </a:bodyPr>
          <a:lstStyle/>
          <a:p>
            <a:pPr>
              <a:buNone/>
            </a:pPr>
            <a:r>
              <a:rPr lang="en-US" b="1" dirty="0" smtClean="0"/>
              <a:t>7.1 </a:t>
            </a:r>
            <a:r>
              <a:rPr lang="en-US" b="1" dirty="0"/>
              <a:t>Entrepreneurial team and Business formation </a:t>
            </a:r>
            <a:endParaRPr lang="en-US" dirty="0"/>
          </a:p>
          <a:p>
            <a:pPr>
              <a:buNone/>
            </a:pPr>
            <a:r>
              <a:rPr lang="en-US" dirty="0"/>
              <a:t>Three teams are involved </a:t>
            </a:r>
          </a:p>
          <a:p>
            <a:pPr algn="just">
              <a:buFont typeface="Wingdings" pitchFamily="2" charset="2"/>
              <a:buChar char="Ø"/>
            </a:pPr>
            <a:r>
              <a:rPr lang="en-US" b="1" dirty="0"/>
              <a:t>The Founder: </a:t>
            </a:r>
            <a:r>
              <a:rPr lang="en-US" dirty="0"/>
              <a:t>Founding entrepreneurs are responsible for defining their business and identifying human resource requirements. </a:t>
            </a:r>
            <a:endParaRPr lang="en-US" dirty="0" smtClean="0"/>
          </a:p>
          <a:p>
            <a:pPr algn="just">
              <a:buNone/>
            </a:pPr>
            <a:r>
              <a:rPr lang="en-US" dirty="0" smtClean="0"/>
              <a:t>Consequently</a:t>
            </a:r>
            <a:r>
              <a:rPr lang="en-US" dirty="0"/>
              <a:t>, founders must first </a:t>
            </a:r>
            <a:r>
              <a:rPr lang="en-US" dirty="0">
                <a:solidFill>
                  <a:srgbClr val="FF0000"/>
                </a:solidFill>
              </a:rPr>
              <a:t>understand their own skills and limitations</a:t>
            </a:r>
            <a:r>
              <a:rPr lang="en-US" dirty="0"/>
              <a:t> then have the ability to attract others to the venture. Founding entrepreneurs are expected to </a:t>
            </a:r>
            <a:r>
              <a:rPr lang="en-US" dirty="0">
                <a:solidFill>
                  <a:srgbClr val="FF0000"/>
                </a:solidFill>
              </a:rPr>
              <a:t>fulfill leadership </a:t>
            </a:r>
            <a:r>
              <a:rPr lang="en-US" dirty="0" smtClean="0">
                <a:solidFill>
                  <a:srgbClr val="FF0000"/>
                </a:solidFill>
              </a:rPr>
              <a:t>roles.</a:t>
            </a:r>
          </a:p>
          <a:p>
            <a:pPr algn="just">
              <a:buFont typeface="Wingdings" pitchFamily="2" charset="2"/>
              <a:buChar char="Ø"/>
            </a:pPr>
            <a:r>
              <a:rPr lang="en-US" b="1" dirty="0" smtClean="0"/>
              <a:t>Team </a:t>
            </a:r>
            <a:r>
              <a:rPr lang="en-US" b="1" dirty="0"/>
              <a:t>members</a:t>
            </a:r>
            <a:r>
              <a:rPr lang="en-US" dirty="0"/>
              <a:t>: Individuals that support the founder or the activities of the enterprise with founder. They can be partners, family, shareholders, employees that have interest on the business</a:t>
            </a:r>
            <a:r>
              <a:rPr lang="en-US" dirty="0" smtClean="0"/>
              <a:t>.</a:t>
            </a:r>
            <a:endParaRPr lang="en-US" dirty="0"/>
          </a:p>
          <a:p>
            <a:pPr algn="just">
              <a:buFont typeface="Wingdings" pitchFamily="2" charset="2"/>
              <a:buChar char="Ø"/>
            </a:pPr>
            <a:r>
              <a:rPr lang="en-US" b="1" dirty="0" smtClean="0"/>
              <a:t>Board </a:t>
            </a:r>
            <a:r>
              <a:rPr lang="en-US" b="1" dirty="0"/>
              <a:t>of Directors (BOD)</a:t>
            </a:r>
            <a:r>
              <a:rPr lang="en-US" dirty="0"/>
              <a:t>: Are legally responsible for the general conduct of the business and always responsible for the performance of an organization or they are accountable for the performance of employees.</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553200"/>
          </a:xfrm>
        </p:spPr>
        <p:txBody>
          <a:bodyPr>
            <a:normAutofit fontScale="92500" lnSpcReduction="10000"/>
          </a:bodyPr>
          <a:lstStyle/>
          <a:p>
            <a:pPr>
              <a:buNone/>
            </a:pPr>
            <a:r>
              <a:rPr lang="en-US" b="1" dirty="0"/>
              <a:t>7.2. Sources of financing</a:t>
            </a:r>
            <a:endParaRPr lang="en-US" dirty="0"/>
          </a:p>
          <a:p>
            <a:pPr algn="just">
              <a:buFont typeface="Wingdings" pitchFamily="2" charset="2"/>
              <a:buChar char="Ø"/>
            </a:pPr>
            <a:r>
              <a:rPr lang="en-US" dirty="0" smtClean="0"/>
              <a:t> </a:t>
            </a:r>
            <a:r>
              <a:rPr lang="en-US" dirty="0"/>
              <a:t>Obtaining </a:t>
            </a:r>
            <a:r>
              <a:rPr lang="en-US" dirty="0" smtClean="0"/>
              <a:t>financial </a:t>
            </a:r>
            <a:r>
              <a:rPr lang="en-US" dirty="0"/>
              <a:t>resources in the amount needed and at the time needed can be difficult for entrepreneurial ventures because they are </a:t>
            </a:r>
            <a:r>
              <a:rPr lang="en-US" dirty="0">
                <a:solidFill>
                  <a:srgbClr val="00B0F0"/>
                </a:solidFill>
              </a:rPr>
              <a:t>generally considered more risky than established enterprises</a:t>
            </a:r>
            <a:r>
              <a:rPr lang="en-US" dirty="0"/>
              <a:t>. </a:t>
            </a:r>
            <a:endParaRPr lang="en-US" dirty="0" smtClean="0"/>
          </a:p>
          <a:p>
            <a:pPr algn="just">
              <a:buFont typeface="Wingdings" pitchFamily="2" charset="2"/>
              <a:buChar char="Ø"/>
            </a:pPr>
            <a:r>
              <a:rPr lang="en-US" dirty="0" smtClean="0"/>
              <a:t>Thus, managing </a:t>
            </a:r>
            <a:r>
              <a:rPr lang="en-US" dirty="0"/>
              <a:t>assets effectively is crucial </a:t>
            </a:r>
            <a:r>
              <a:rPr lang="en-US" dirty="0" smtClean="0"/>
              <a:t>coz uncontrolled assets </a:t>
            </a:r>
            <a:r>
              <a:rPr lang="en-US" dirty="0"/>
              <a:t>can devastate a business. </a:t>
            </a:r>
            <a:endParaRPr lang="en-US" dirty="0" smtClean="0"/>
          </a:p>
          <a:p>
            <a:pPr algn="just">
              <a:buFont typeface="Wingdings" pitchFamily="2" charset="2"/>
              <a:buChar char="Ø"/>
            </a:pPr>
            <a:r>
              <a:rPr lang="en-US" dirty="0" smtClean="0">
                <a:solidFill>
                  <a:srgbClr val="FF0000"/>
                </a:solidFill>
              </a:rPr>
              <a:t>Cash</a:t>
            </a:r>
            <a:r>
              <a:rPr lang="en-US" dirty="0" smtClean="0"/>
              <a:t> </a:t>
            </a:r>
            <a:r>
              <a:rPr lang="en-US" dirty="0"/>
              <a:t>is the most important asset to manage, and to generate cash, business must </a:t>
            </a:r>
            <a:r>
              <a:rPr lang="en-US" dirty="0">
                <a:solidFill>
                  <a:srgbClr val="FF0000"/>
                </a:solidFill>
              </a:rPr>
              <a:t>generate sales</a:t>
            </a:r>
            <a:r>
              <a:rPr lang="en-US" dirty="0"/>
              <a:t>. In order to generate sales, most businesses must have </a:t>
            </a:r>
            <a:r>
              <a:rPr lang="en-US" dirty="0">
                <a:solidFill>
                  <a:srgbClr val="FF0000"/>
                </a:solidFill>
              </a:rPr>
              <a:t>inventory and </a:t>
            </a:r>
            <a:r>
              <a:rPr lang="en-US" dirty="0" smtClean="0">
                <a:solidFill>
                  <a:srgbClr val="FF0000"/>
                </a:solidFill>
              </a:rPr>
              <a:t>facilities </a:t>
            </a:r>
          </a:p>
          <a:p>
            <a:pPr algn="just">
              <a:buFont typeface="Wingdings" pitchFamily="2" charset="2"/>
              <a:buChar char="Ø"/>
            </a:pPr>
            <a:r>
              <a:rPr lang="en-US" dirty="0" smtClean="0"/>
              <a:t>service </a:t>
            </a:r>
            <a:r>
              <a:rPr lang="en-US" dirty="0"/>
              <a:t>enterprises need offices and staff, and manufacturers face more extensive requirements, including plant and equipment.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10600" cy="5440363"/>
          </a:xfrm>
        </p:spPr>
        <p:txBody>
          <a:bodyPr>
            <a:normAutofit lnSpcReduction="10000"/>
          </a:bodyPr>
          <a:lstStyle/>
          <a:p>
            <a:pPr algn="just">
              <a:buFont typeface="Wingdings" pitchFamily="2" charset="2"/>
              <a:buChar char="Ø"/>
            </a:pPr>
            <a:r>
              <a:rPr lang="en-US" dirty="0" smtClean="0"/>
              <a:t>Assets management in the start-up entrepreneur is therefore  a matter of determining what is needed to support sales. </a:t>
            </a:r>
          </a:p>
          <a:p>
            <a:pPr algn="just">
              <a:buFont typeface="Wingdings" pitchFamily="2" charset="2"/>
              <a:buChar char="Ø"/>
            </a:pPr>
            <a:r>
              <a:rPr lang="en-US" dirty="0" smtClean="0"/>
              <a:t>For example Equipment can be leased, office furniture can be rented. Manufactured products initially can be subcontracted rather than made, thereby avoiding the expense of procuring materials, equipment, and plant facilities. </a:t>
            </a:r>
          </a:p>
          <a:p>
            <a:pPr algn="just">
              <a:buFont typeface="Wingdings" pitchFamily="2" charset="2"/>
              <a:buChar char="Ø"/>
            </a:pPr>
            <a:r>
              <a:rPr lang="en-US" dirty="0" smtClean="0"/>
              <a:t>Entrepreneurs, therefore, have choices about what assets to obtain, when they must be obtained, and how to gain access to them.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lstStyle/>
          <a:p>
            <a:pPr algn="just">
              <a:buFont typeface="Wingdings" pitchFamily="2" charset="2"/>
              <a:buChar char="Ø"/>
            </a:pPr>
            <a:r>
              <a:rPr lang="en-US" dirty="0" smtClean="0"/>
              <a:t>The critical issue in financing is </a:t>
            </a:r>
            <a:r>
              <a:rPr lang="en-US" dirty="0" smtClean="0">
                <a:solidFill>
                  <a:srgbClr val="00B0F0"/>
                </a:solidFill>
              </a:rPr>
              <a:t>to assure sufficient cash flow for operations</a:t>
            </a:r>
            <a:r>
              <a:rPr lang="en-US" dirty="0" smtClean="0"/>
              <a:t>, as well as to plan financing that coincides with changes in the enterprise. </a:t>
            </a:r>
          </a:p>
          <a:p>
            <a:pPr algn="just">
              <a:buFont typeface="Wingdings" pitchFamily="2" charset="2"/>
              <a:buChar char="Ø"/>
            </a:pPr>
            <a:r>
              <a:rPr lang="en-US" dirty="0" smtClean="0"/>
              <a:t>Businesses </a:t>
            </a:r>
            <a:r>
              <a:rPr lang="en-US" dirty="0" smtClean="0">
                <a:solidFill>
                  <a:srgbClr val="FF0000"/>
                </a:solidFill>
              </a:rPr>
              <a:t>obtain cash through two general sources, equity or debt</a:t>
            </a:r>
            <a:r>
              <a:rPr lang="en-US" dirty="0" smtClean="0"/>
              <a:t>, and both can be obtained from literally hundreds of different sources. </a:t>
            </a:r>
          </a:p>
          <a:p>
            <a:pPr>
              <a:buFont typeface="Wingdings" pitchFamily="2" charset="2"/>
              <a:buChar char="Ø"/>
            </a:pPr>
            <a:r>
              <a:rPr lang="en-US" dirty="0" smtClean="0"/>
              <a:t>The various sources of finance may be broadly be classified as follows:</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324600"/>
          </a:xfrm>
        </p:spPr>
        <p:txBody>
          <a:bodyPr>
            <a:normAutofit fontScale="62500" lnSpcReduction="20000"/>
          </a:bodyPr>
          <a:lstStyle/>
          <a:p>
            <a:pPr>
              <a:buNone/>
            </a:pPr>
            <a:r>
              <a:rPr lang="en-US" b="1" dirty="0"/>
              <a:t>7.2.1 Internal Sources (Equity capital)</a:t>
            </a:r>
            <a:endParaRPr lang="en-US" dirty="0"/>
          </a:p>
          <a:p>
            <a:pPr algn="just">
              <a:buNone/>
            </a:pPr>
            <a:r>
              <a:rPr lang="en-US" dirty="0"/>
              <a:t>Owner’s capital or owner’s equity represents the </a:t>
            </a:r>
            <a:r>
              <a:rPr lang="en-US" dirty="0">
                <a:solidFill>
                  <a:srgbClr val="FF0000"/>
                </a:solidFill>
              </a:rPr>
              <a:t>personal investment of the owner or owners in a business and it is sometimes called </a:t>
            </a:r>
            <a:r>
              <a:rPr lang="en-US" dirty="0">
                <a:solidFill>
                  <a:srgbClr val="0070C0"/>
                </a:solidFill>
              </a:rPr>
              <a:t>risk capital </a:t>
            </a:r>
            <a:r>
              <a:rPr lang="en-US" dirty="0"/>
              <a:t>because these investors assume the primary risk of losing their funds if the business fails. However, if the venture succeeds, they also share in the benefit.  </a:t>
            </a:r>
          </a:p>
          <a:p>
            <a:pPr>
              <a:buNone/>
            </a:pPr>
            <a:r>
              <a:rPr lang="en-US" b="1" dirty="0"/>
              <a:t>Sources of Equity Capital </a:t>
            </a:r>
            <a:endParaRPr lang="en-US" b="1" dirty="0" smtClean="0"/>
          </a:p>
          <a:p>
            <a:pPr>
              <a:buNone/>
            </a:pPr>
            <a:r>
              <a:rPr lang="en-US" i="1" dirty="0" smtClean="0">
                <a:solidFill>
                  <a:srgbClr val="00B0F0"/>
                </a:solidFill>
              </a:rPr>
              <a:t>Personal </a:t>
            </a:r>
            <a:r>
              <a:rPr lang="en-US" i="1" dirty="0">
                <a:solidFill>
                  <a:srgbClr val="00B0F0"/>
                </a:solidFill>
              </a:rPr>
              <a:t>saving:</a:t>
            </a:r>
            <a:r>
              <a:rPr lang="en-US" dirty="0">
                <a:solidFill>
                  <a:srgbClr val="00B0F0"/>
                </a:solidFill>
              </a:rPr>
              <a:t> </a:t>
            </a:r>
            <a:r>
              <a:rPr lang="en-US" dirty="0" smtClean="0">
                <a:solidFill>
                  <a:srgbClr val="00B0F0"/>
                </a:solidFill>
              </a:rPr>
              <a:t>(</a:t>
            </a:r>
            <a:r>
              <a:rPr lang="en-US" dirty="0" smtClean="0"/>
              <a:t>own pockets)  </a:t>
            </a:r>
            <a:r>
              <a:rPr lang="en-US" dirty="0"/>
              <a:t>As a general rule, entrepreneurs should expect to provide </a:t>
            </a:r>
            <a:r>
              <a:rPr lang="en-US" dirty="0">
                <a:solidFill>
                  <a:srgbClr val="FF0000"/>
                </a:solidFill>
              </a:rPr>
              <a:t>at least half of the start- up funds in the form of equity </a:t>
            </a:r>
            <a:r>
              <a:rPr lang="en-US" dirty="0" smtClean="0">
                <a:solidFill>
                  <a:srgbClr val="FF0000"/>
                </a:solidFill>
              </a:rPr>
              <a:t>capital.</a:t>
            </a:r>
          </a:p>
          <a:p>
            <a:pPr algn="just">
              <a:buNone/>
            </a:pPr>
            <a:r>
              <a:rPr lang="en-US" i="1" dirty="0" smtClean="0">
                <a:solidFill>
                  <a:srgbClr val="00B0F0"/>
                </a:solidFill>
              </a:rPr>
              <a:t>Friends </a:t>
            </a:r>
            <a:r>
              <a:rPr lang="en-US" i="1" dirty="0">
                <a:solidFill>
                  <a:srgbClr val="00B0F0"/>
                </a:solidFill>
              </a:rPr>
              <a:t>and relatives:</a:t>
            </a:r>
            <a:r>
              <a:rPr lang="en-US" dirty="0">
                <a:solidFill>
                  <a:srgbClr val="00B0F0"/>
                </a:solidFill>
              </a:rPr>
              <a:t> </a:t>
            </a:r>
            <a:r>
              <a:rPr lang="en-US" dirty="0"/>
              <a:t>After emptying their own pockets, entrepreneurs should turn to </a:t>
            </a:r>
            <a:r>
              <a:rPr lang="en-US" dirty="0">
                <a:solidFill>
                  <a:srgbClr val="FF0000"/>
                </a:solidFill>
              </a:rPr>
              <a:t>friends and relatives who might be willing to invest in the business</a:t>
            </a:r>
            <a:r>
              <a:rPr lang="en-US" dirty="0"/>
              <a:t>. The entrepreneur is expected to describe the opportunities and threats of the </a:t>
            </a:r>
            <a:r>
              <a:rPr lang="en-US" dirty="0" smtClean="0"/>
              <a:t>business.</a:t>
            </a:r>
          </a:p>
          <a:p>
            <a:pPr>
              <a:buNone/>
            </a:pPr>
            <a:r>
              <a:rPr lang="en-US" i="1" dirty="0" smtClean="0">
                <a:solidFill>
                  <a:srgbClr val="00B0F0"/>
                </a:solidFill>
              </a:rPr>
              <a:t>Partners</a:t>
            </a:r>
            <a:r>
              <a:rPr lang="en-US" i="1" dirty="0">
                <a:solidFill>
                  <a:srgbClr val="00B0F0"/>
                </a:solidFill>
              </a:rPr>
              <a:t>:</a:t>
            </a:r>
            <a:r>
              <a:rPr lang="en-US" dirty="0">
                <a:solidFill>
                  <a:srgbClr val="00B0F0"/>
                </a:solidFill>
              </a:rPr>
              <a:t> </a:t>
            </a:r>
            <a:r>
              <a:rPr lang="en-US" dirty="0"/>
              <a:t>An entrepreneur can choose to take on a partner to expand the capital formation of the proposed business. </a:t>
            </a:r>
            <a:endParaRPr lang="en-US" dirty="0" smtClean="0"/>
          </a:p>
          <a:p>
            <a:pPr>
              <a:buNone/>
            </a:pPr>
            <a:r>
              <a:rPr lang="en-US" i="1" dirty="0" smtClean="0">
                <a:solidFill>
                  <a:srgbClr val="00B0F0"/>
                </a:solidFill>
              </a:rPr>
              <a:t>Venture </a:t>
            </a:r>
            <a:r>
              <a:rPr lang="en-US" i="1" dirty="0">
                <a:solidFill>
                  <a:srgbClr val="00B0F0"/>
                </a:solidFill>
              </a:rPr>
              <a:t>capital companies</a:t>
            </a:r>
            <a:r>
              <a:rPr lang="en-US" dirty="0">
                <a:solidFill>
                  <a:srgbClr val="00B0F0"/>
                </a:solidFill>
              </a:rPr>
              <a:t>: </a:t>
            </a:r>
            <a:r>
              <a:rPr lang="en-US" dirty="0">
                <a:solidFill>
                  <a:srgbClr val="FF0000"/>
                </a:solidFill>
              </a:rPr>
              <a:t>Are private, for profit organizations </a:t>
            </a:r>
            <a:r>
              <a:rPr lang="en-US" dirty="0"/>
              <a:t>that purchase equity positions in young business expecting high return and high growth potential opportunity. They provide: Start -up Capital, development funds </a:t>
            </a:r>
            <a:r>
              <a:rPr lang="en-US" dirty="0">
                <a:solidFill>
                  <a:srgbClr val="00B0F0"/>
                </a:solidFill>
              </a:rPr>
              <a:t>or expansion funds    </a:t>
            </a:r>
            <a:endParaRPr lang="en-US" dirty="0" smtClean="0">
              <a:solidFill>
                <a:srgbClr val="00B0F0"/>
              </a:solidFill>
            </a:endParaRPr>
          </a:p>
          <a:p>
            <a:pPr>
              <a:buNone/>
            </a:pPr>
            <a:r>
              <a:rPr lang="en-US" i="1" dirty="0" smtClean="0">
                <a:solidFill>
                  <a:srgbClr val="00B0F0"/>
                </a:solidFill>
              </a:rPr>
              <a:t>Public </a:t>
            </a:r>
            <a:r>
              <a:rPr lang="en-US" i="1" dirty="0">
                <a:solidFill>
                  <a:srgbClr val="00B0F0"/>
                </a:solidFill>
              </a:rPr>
              <a:t>stock sale (going public):</a:t>
            </a:r>
            <a:r>
              <a:rPr lang="en-US" dirty="0">
                <a:solidFill>
                  <a:srgbClr val="00B0F0"/>
                </a:solidFill>
              </a:rPr>
              <a:t> </a:t>
            </a:r>
            <a:r>
              <a:rPr lang="en-US" dirty="0"/>
              <a:t>In some case, entrepreneurs can go public by selling share of stock in their corporation to outsiders. This is an effective method of raising large amounts of capital</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5668963"/>
          </a:xfrm>
        </p:spPr>
        <p:txBody>
          <a:bodyPr>
            <a:normAutofit fontScale="70000" lnSpcReduction="20000"/>
          </a:bodyPr>
          <a:lstStyle/>
          <a:p>
            <a:pPr>
              <a:buNone/>
            </a:pPr>
            <a:r>
              <a:rPr lang="en-US" b="1" dirty="0"/>
              <a:t>7.2.2 External Sources (Debt capital)</a:t>
            </a:r>
            <a:endParaRPr lang="en-US" dirty="0"/>
          </a:p>
          <a:p>
            <a:r>
              <a:rPr lang="en-US" dirty="0"/>
              <a:t>Borrowed capital or debt capital is the external financing that small business owner has borrowed and must repay with interest.</a:t>
            </a:r>
          </a:p>
          <a:p>
            <a:pPr>
              <a:buNone/>
            </a:pPr>
            <a:r>
              <a:rPr lang="en-US" b="1" dirty="0"/>
              <a:t>1. Commercial </a:t>
            </a:r>
            <a:r>
              <a:rPr lang="en-US" b="1" dirty="0" smtClean="0"/>
              <a:t>banks (micro-finance) </a:t>
            </a:r>
            <a:r>
              <a:rPr lang="en-US" dirty="0" smtClean="0"/>
              <a:t>: </a:t>
            </a:r>
            <a:r>
              <a:rPr lang="en-US" dirty="0"/>
              <a:t>Commercial banks are by far the most frequently used source for short term debt by the entrepreneur. </a:t>
            </a:r>
          </a:p>
          <a:p>
            <a:r>
              <a:rPr lang="en-US" dirty="0"/>
              <a:t>To secure a bank loan, an entrepreneur typically will have to answer a number of questions, together with descriptive commentaries.</a:t>
            </a:r>
          </a:p>
          <a:p>
            <a:pPr>
              <a:buNone/>
            </a:pPr>
            <a:r>
              <a:rPr lang="en-US" dirty="0"/>
              <a:t> </a:t>
            </a:r>
            <a:r>
              <a:rPr lang="en-US" dirty="0" smtClean="0"/>
              <a:t>What </a:t>
            </a:r>
            <a:r>
              <a:rPr lang="en-US" dirty="0"/>
              <a:t>do you plan to do with the money?      - When do you need it?  </a:t>
            </a:r>
          </a:p>
          <a:p>
            <a:pPr lvl="0">
              <a:buNone/>
            </a:pPr>
            <a:r>
              <a:rPr lang="en-US" dirty="0"/>
              <a:t>How much do you need?                                - For how long do you need it? </a:t>
            </a:r>
          </a:p>
          <a:p>
            <a:pPr lvl="0">
              <a:buNone/>
            </a:pPr>
            <a:r>
              <a:rPr lang="en-US" dirty="0"/>
              <a:t>How will you reply the loan? </a:t>
            </a:r>
          </a:p>
          <a:p>
            <a:pPr>
              <a:buNone/>
            </a:pPr>
            <a:r>
              <a:rPr lang="en-US" b="1" i="1" dirty="0"/>
              <a:t>Bank Lending Decision:- </a:t>
            </a:r>
            <a:r>
              <a:rPr lang="en-US" dirty="0"/>
              <a:t>The small business owner needs to be aware of the criteria bankers use in evaluating the credit worthiness of loan applications. </a:t>
            </a:r>
            <a:r>
              <a:rPr lang="en-US" dirty="0" smtClean="0"/>
              <a:t> </a:t>
            </a:r>
          </a:p>
          <a:p>
            <a:pPr>
              <a:buFont typeface="Wingdings" pitchFamily="2" charset="2"/>
              <a:buChar char="ü"/>
            </a:pPr>
            <a:r>
              <a:rPr lang="en-US" dirty="0" smtClean="0"/>
              <a:t>Most </a:t>
            </a:r>
            <a:r>
              <a:rPr lang="en-US" dirty="0"/>
              <a:t>bankers refer to </a:t>
            </a:r>
            <a:r>
              <a:rPr lang="en-US" dirty="0">
                <a:solidFill>
                  <a:srgbClr val="FF0000"/>
                </a:solidFill>
              </a:rPr>
              <a:t>the five C’s of credit in making lending decision</a:t>
            </a:r>
            <a:r>
              <a:rPr lang="en-US" dirty="0"/>
              <a:t>. </a:t>
            </a:r>
            <a:endParaRPr lang="en-US" dirty="0" smtClean="0"/>
          </a:p>
          <a:p>
            <a:r>
              <a:rPr lang="en-US" dirty="0" smtClean="0"/>
              <a:t>The </a:t>
            </a:r>
            <a:r>
              <a:rPr lang="en-US" dirty="0"/>
              <a:t>five C’s </a:t>
            </a:r>
            <a:r>
              <a:rPr lang="en-US" dirty="0">
                <a:solidFill>
                  <a:srgbClr val="00B0F0"/>
                </a:solidFill>
              </a:rPr>
              <a:t>are capital, capacity, collateral, character, and conditions.</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096000"/>
          </a:xfrm>
        </p:spPr>
        <p:txBody>
          <a:bodyPr>
            <a:normAutofit fontScale="85000" lnSpcReduction="20000"/>
          </a:bodyPr>
          <a:lstStyle/>
          <a:p>
            <a:pPr lvl="0">
              <a:buNone/>
            </a:pPr>
            <a:r>
              <a:rPr lang="en-US" b="1" i="1" dirty="0" smtClean="0"/>
              <a:t>1. Capital</a:t>
            </a:r>
            <a:r>
              <a:rPr lang="en-US" b="1" i="1" dirty="0"/>
              <a:t>:</a:t>
            </a:r>
            <a:r>
              <a:rPr lang="en-US" dirty="0"/>
              <a:t> A small business must have a stable capital base before a bank will grant a loan. </a:t>
            </a:r>
          </a:p>
          <a:p>
            <a:pPr lvl="0">
              <a:buNone/>
            </a:pPr>
            <a:r>
              <a:rPr lang="en-US" b="1" i="1" dirty="0" smtClean="0"/>
              <a:t>2. Capacity</a:t>
            </a:r>
            <a:r>
              <a:rPr lang="en-US" b="1" i="1" dirty="0"/>
              <a:t>:</a:t>
            </a:r>
            <a:r>
              <a:rPr lang="en-US" dirty="0"/>
              <a:t> The bank must be convinced of the firm’s ability to meet its regular financial obligations and to repay the bank loan.</a:t>
            </a:r>
          </a:p>
          <a:p>
            <a:pPr marL="514350" lvl="0" indent="-514350">
              <a:buNone/>
            </a:pPr>
            <a:r>
              <a:rPr lang="en-US" b="1" i="1" dirty="0" smtClean="0"/>
              <a:t>3. Collateral</a:t>
            </a:r>
            <a:r>
              <a:rPr lang="en-US" b="1" i="1" dirty="0"/>
              <a:t>:</a:t>
            </a:r>
            <a:r>
              <a:rPr lang="en-US" dirty="0"/>
              <a:t> The collateral includes any assets the owner pledges to the bank as security for repayment of the loan</a:t>
            </a:r>
            <a:r>
              <a:rPr lang="en-US" dirty="0" smtClean="0"/>
              <a:t>.</a:t>
            </a:r>
          </a:p>
          <a:p>
            <a:pPr marL="514350" lvl="0" indent="-514350">
              <a:buNone/>
            </a:pPr>
            <a:r>
              <a:rPr lang="en-US" b="1" i="1" dirty="0" smtClean="0"/>
              <a:t>4. Character</a:t>
            </a:r>
            <a:r>
              <a:rPr lang="en-US" b="1" i="1" dirty="0"/>
              <a:t>:</a:t>
            </a:r>
            <a:r>
              <a:rPr lang="en-US" dirty="0"/>
              <a:t> Before approving a loan to a small business, the banker must be satisfied with the owner’s character. The evaluation of character frequently is based on intangible factors such as </a:t>
            </a:r>
            <a:r>
              <a:rPr lang="en-US" dirty="0">
                <a:solidFill>
                  <a:srgbClr val="FF0000"/>
                </a:solidFill>
              </a:rPr>
              <a:t>honesty, competence, willingness to negotiate with the bank.</a:t>
            </a:r>
          </a:p>
          <a:p>
            <a:pPr lvl="0">
              <a:buNone/>
            </a:pPr>
            <a:r>
              <a:rPr lang="en-US" b="1" i="1" dirty="0" smtClean="0"/>
              <a:t>5. Conditions</a:t>
            </a:r>
            <a:r>
              <a:rPr lang="en-US" b="1" i="1" dirty="0"/>
              <a:t>:</a:t>
            </a:r>
            <a:r>
              <a:rPr lang="en-US" dirty="0"/>
              <a:t> </a:t>
            </a:r>
            <a:r>
              <a:rPr lang="en-US" dirty="0" smtClean="0"/>
              <a:t>Banks </a:t>
            </a:r>
            <a:r>
              <a:rPr lang="en-US" dirty="0"/>
              <a:t>consider the factors relating to the business operation such as </a:t>
            </a:r>
            <a:r>
              <a:rPr lang="en-US" dirty="0">
                <a:solidFill>
                  <a:srgbClr val="FF0000"/>
                </a:solidFill>
              </a:rPr>
              <a:t>potential growth in the market, competition, location, and loan purpose</a:t>
            </a:r>
            <a:r>
              <a:rPr lang="en-US" dirty="0" smtClean="0"/>
              <a:t>..</a:t>
            </a:r>
            <a:endParaRPr lang="en-US" dirty="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5821363"/>
          </a:xfrm>
        </p:spPr>
        <p:txBody>
          <a:bodyPr>
            <a:normAutofit fontScale="70000" lnSpcReduction="20000"/>
          </a:bodyPr>
          <a:lstStyle/>
          <a:p>
            <a:pPr>
              <a:buNone/>
            </a:pPr>
            <a:r>
              <a:rPr lang="en-US" b="1" dirty="0"/>
              <a:t>2. Trade Credit</a:t>
            </a:r>
            <a:r>
              <a:rPr lang="en-US" dirty="0"/>
              <a:t>: It is credit given by suppliers who sell goods on account. This credit is reflected on the entrepreneur’s balance sheet as account payable and in most cases it must be paid in 30 to 90 or more days.</a:t>
            </a:r>
          </a:p>
          <a:p>
            <a:pPr>
              <a:buNone/>
            </a:pPr>
            <a:r>
              <a:rPr lang="en-US" b="1" dirty="0"/>
              <a:t>3. Equipment Suppliers</a:t>
            </a:r>
            <a:r>
              <a:rPr lang="en-US" dirty="0"/>
              <a:t>: Most equipment vendors encourage business owners to purchase their equipment by offering to finance the </a:t>
            </a:r>
            <a:r>
              <a:rPr lang="en-US" dirty="0" smtClean="0"/>
              <a:t>purchase later.</a:t>
            </a:r>
            <a:endParaRPr lang="en-US" dirty="0"/>
          </a:p>
          <a:p>
            <a:pPr>
              <a:buNone/>
            </a:pPr>
            <a:r>
              <a:rPr lang="en-US" b="1" dirty="0"/>
              <a:t>4. Account receivable financing</a:t>
            </a:r>
            <a:r>
              <a:rPr lang="en-US" dirty="0"/>
              <a:t>: It is a short term financing that involves either </a:t>
            </a:r>
            <a:r>
              <a:rPr lang="en-US" dirty="0">
                <a:solidFill>
                  <a:srgbClr val="FF0000"/>
                </a:solidFill>
              </a:rPr>
              <a:t>the pledge of receivables as collateral for a loan</a:t>
            </a:r>
            <a:r>
              <a:rPr lang="en-US" dirty="0"/>
              <a:t>. </a:t>
            </a:r>
          </a:p>
          <a:p>
            <a:pPr>
              <a:buNone/>
            </a:pPr>
            <a:r>
              <a:rPr lang="en-US" b="1" dirty="0"/>
              <a:t>5. Credit unions</a:t>
            </a:r>
            <a:r>
              <a:rPr lang="en-US" dirty="0"/>
              <a:t>: Credit unions are non-profit cooperatives that promote savings and provide credit to their members. </a:t>
            </a:r>
            <a:r>
              <a:rPr lang="en-US" dirty="0">
                <a:solidFill>
                  <a:srgbClr val="FF0000"/>
                </a:solidFill>
              </a:rPr>
              <a:t>But credit unions do not make loans to just any one; to qualify for a loan an entrepreneur must be a member. </a:t>
            </a:r>
          </a:p>
          <a:p>
            <a:pPr>
              <a:buNone/>
            </a:pPr>
            <a:r>
              <a:rPr lang="en-US" b="1" dirty="0"/>
              <a:t>6. Bonds:</a:t>
            </a:r>
            <a:r>
              <a:rPr lang="en-US" dirty="0"/>
              <a:t> A bond is a long term contract in which the issuer, who is the borrower, agrees to make principal and interest payments on specific date to the holder of the bond. Bonds have always been a popular source of debt financing for large companies.</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1022</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CHAPTER SEVEN: ORGANIZING AND FINANCING THE NEW VENTURE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SEVEN: ORGANIZING AND FINANCING THE NEW VENTURE</dc:title>
  <dc:creator>user</dc:creator>
  <cp:lastModifiedBy>ismail - [2010]</cp:lastModifiedBy>
  <cp:revision>7</cp:revision>
  <dcterms:created xsi:type="dcterms:W3CDTF">2017-12-25T05:25:42Z</dcterms:created>
  <dcterms:modified xsi:type="dcterms:W3CDTF">2020-04-25T08:32:59Z</dcterms:modified>
</cp:coreProperties>
</file>