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sldIdLst>
    <p:sldId id="312" r:id="rId2"/>
    <p:sldId id="313" r:id="rId3"/>
    <p:sldId id="314" r:id="rId4"/>
    <p:sldId id="315" r:id="rId5"/>
    <p:sldId id="316" r:id="rId6"/>
    <p:sldId id="317" r:id="rId7"/>
    <p:sldId id="318" r:id="rId8"/>
    <p:sldId id="319" r:id="rId9"/>
    <p:sldId id="320" r:id="rId10"/>
    <p:sldId id="321" r:id="rId11"/>
    <p:sldId id="322" r:id="rId12"/>
    <p:sldId id="323" r:id="rId13"/>
    <p:sldId id="32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4" d="100"/>
          <a:sy n="94" d="100"/>
        </p:scale>
        <p:origin x="-1254" y="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8654" name="Rectangle 2"/>
          <p:cNvSpPr>
            <a:spLocks noGrp="1" noChangeArrowheads="1"/>
          </p:cNvSpPr>
          <p:nvPr>
            <p:ph type="hdr" sz="quarter"/>
          </p:nvPr>
        </p:nvSpPr>
        <p:spPr bwMode="auto">
          <a:xfrm>
            <a:off x="2"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l">
              <a:defRPr sz="1100"/>
            </a:lvl1pPr>
          </a:lstStyle>
          <a:p>
            <a:endParaRPr lang="en-US"/>
          </a:p>
        </p:txBody>
      </p:sp>
      <p:sp>
        <p:nvSpPr>
          <p:cNvPr id="1048655" name="Rectangle 3"/>
          <p:cNvSpPr>
            <a:spLocks noGrp="1" noChangeArrowheads="1"/>
          </p:cNvSpPr>
          <p:nvPr>
            <p:ph type="dt" idx="1"/>
          </p:nvPr>
        </p:nvSpPr>
        <p:spPr bwMode="auto">
          <a:xfrm>
            <a:off x="4021139" y="1"/>
            <a:ext cx="3076575" cy="512763"/>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lvl1pPr algn="r">
              <a:defRPr sz="1100"/>
            </a:lvl1pPr>
          </a:lstStyle>
          <a:p>
            <a:endParaRPr lang="en-US"/>
          </a:p>
        </p:txBody>
      </p:sp>
      <p:sp>
        <p:nvSpPr>
          <p:cNvPr id="1048656" name="Rectangle 4"/>
          <p:cNvSpPr>
            <a:spLocks noGrp="1" noRot="1" noChangeAspect="1" noChangeArrowheads="1" noTextEdit="1"/>
          </p:cNvSpPr>
          <p:nvPr>
            <p:ph type="sldImg" idx="2"/>
          </p:nvPr>
        </p:nvSpPr>
        <p:spPr bwMode="auto">
          <a:xfrm>
            <a:off x="990600" y="766763"/>
            <a:ext cx="5118100" cy="3838575"/>
          </a:xfrm>
          <a:prstGeom prst="rect">
            <a:avLst/>
          </a:prstGeom>
          <a:noFill/>
          <a:ln w="9525">
            <a:solidFill>
              <a:srgbClr val="000000"/>
            </a:solidFill>
            <a:miter lim="800000"/>
            <a:headEnd/>
            <a:tailEnd/>
          </a:ln>
          <a:effectLst/>
        </p:spPr>
      </p:sp>
      <p:sp>
        <p:nvSpPr>
          <p:cNvPr id="1048657" name="Rectangle 5"/>
          <p:cNvSpPr>
            <a:spLocks noGrp="1" noChangeArrowheads="1"/>
          </p:cNvSpPr>
          <p:nvPr>
            <p:ph type="body" sz="quarter" idx="3"/>
          </p:nvPr>
        </p:nvSpPr>
        <p:spPr bwMode="auto">
          <a:xfrm>
            <a:off x="709614" y="4862514"/>
            <a:ext cx="5680075" cy="4605337"/>
          </a:xfrm>
          <a:prstGeom prst="rect">
            <a:avLst/>
          </a:prstGeom>
          <a:noFill/>
          <a:ln w="9525">
            <a:noFill/>
            <a:miter lim="800000"/>
            <a:headEnd/>
            <a:tailEnd/>
          </a:ln>
          <a:effectLst/>
        </p:spPr>
        <p:txBody>
          <a:bodyPr vert="horz" wrap="square" lIns="91492" tIns="45745" rIns="91492" bIns="4574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8" name="Rectangle 6"/>
          <p:cNvSpPr>
            <a:spLocks noGrp="1" noChangeArrowheads="1"/>
          </p:cNvSpPr>
          <p:nvPr>
            <p:ph type="ftr" sz="quarter" idx="4"/>
          </p:nvPr>
        </p:nvSpPr>
        <p:spPr bwMode="auto">
          <a:xfrm>
            <a:off x="2"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l">
              <a:defRPr sz="1100"/>
            </a:lvl1pPr>
          </a:lstStyle>
          <a:p>
            <a:endParaRPr lang="en-US"/>
          </a:p>
        </p:txBody>
      </p:sp>
      <p:sp>
        <p:nvSpPr>
          <p:cNvPr id="1048659" name="Rectangle 7"/>
          <p:cNvSpPr>
            <a:spLocks noGrp="1" noChangeArrowheads="1"/>
          </p:cNvSpPr>
          <p:nvPr>
            <p:ph type="sldNum" sz="quarter" idx="5"/>
          </p:nvPr>
        </p:nvSpPr>
        <p:spPr bwMode="auto">
          <a:xfrm>
            <a:off x="4021139" y="9720264"/>
            <a:ext cx="3076575" cy="512762"/>
          </a:xfrm>
          <a:prstGeom prst="rect">
            <a:avLst/>
          </a:prstGeom>
          <a:noFill/>
          <a:ln w="9525">
            <a:noFill/>
            <a:miter lim="800000"/>
            <a:headEnd/>
            <a:tailEnd/>
          </a:ln>
          <a:effectLst/>
        </p:spPr>
        <p:txBody>
          <a:bodyPr vert="horz" wrap="square" lIns="91492" tIns="45745" rIns="91492" bIns="45745" numCol="1" anchor="b" anchorCtr="0" compatLnSpc="1">
            <a:prstTxWarp prst="textNoShape">
              <a:avLst/>
            </a:prstTxWarp>
          </a:bodyPr>
          <a:lstStyle>
            <a:lvl1pPr algn="r">
              <a:defRPr sz="1100"/>
            </a:lvl1pPr>
          </a:lstStyle>
          <a:p>
            <a:fld id="{A9A0EA98-5831-4853-B862-C702E6EB345C}" type="slidenum">
              <a:rPr lang="en-US"/>
              <a:t>‹#›</a:t>
            </a:fld>
            <a:endParaRPr lang="en-US"/>
          </a:p>
        </p:txBody>
      </p:sp>
    </p:spTree>
    <p:extLst>
      <p:ext uri="{BB962C8B-B14F-4D97-AF65-F5344CB8AC3E}">
        <p14:creationId xmlns:p14="http://schemas.microsoft.com/office/powerpoint/2010/main" val="1850188979"/>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048627" name="Title 1"/>
          <p:cNvSpPr>
            <a:spLocks noGrp="1"/>
          </p:cNvSpPr>
          <p:nvPr>
            <p:ph type="ctrTitle"/>
          </p:nvPr>
        </p:nvSpPr>
        <p:spPr>
          <a:xfrm>
            <a:off x="685800" y="2130425"/>
            <a:ext cx="7772400" cy="1470025"/>
          </a:xfrm>
        </p:spPr>
        <p:txBody>
          <a:bodyPr/>
          <a:lstStyle/>
          <a:p>
            <a:r>
              <a:rPr lang="en-US"/>
              <a:t>Click to edit Master title style</a:t>
            </a:r>
          </a:p>
        </p:txBody>
      </p:sp>
      <p:sp>
        <p:nvSpPr>
          <p:cNvPr id="1048628"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1048629" name="Date Placeholder 3"/>
          <p:cNvSpPr>
            <a:spLocks noGrp="1"/>
          </p:cNvSpPr>
          <p:nvPr>
            <p:ph type="dt" sz="half" idx="10"/>
          </p:nvPr>
        </p:nvSpPr>
        <p:spPr/>
        <p:txBody>
          <a:bodyPr/>
          <a:lstStyle/>
          <a:p>
            <a:fld id="{19A2EDA8-D4F5-4FC1-9917-E157002D0F62}" type="datetimeFigureOut">
              <a:rPr lang="en-US" smtClean="0"/>
              <a:t>4/25/2020</a:t>
            </a:fld>
            <a:endParaRPr lang="en-US"/>
          </a:p>
        </p:txBody>
      </p:sp>
      <p:sp>
        <p:nvSpPr>
          <p:cNvPr id="1048630" name="Footer Placeholder 4"/>
          <p:cNvSpPr>
            <a:spLocks noGrp="1"/>
          </p:cNvSpPr>
          <p:nvPr>
            <p:ph type="ftr" sz="quarter" idx="11"/>
          </p:nvPr>
        </p:nvSpPr>
        <p:spPr/>
        <p:txBody>
          <a:bodyPr/>
          <a:lstStyle/>
          <a:p>
            <a:endParaRPr lang="en-US"/>
          </a:p>
        </p:txBody>
      </p:sp>
      <p:sp>
        <p:nvSpPr>
          <p:cNvPr id="1048631" name="Slide Number Placeholder 5"/>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1048643" name="Title 1"/>
          <p:cNvSpPr>
            <a:spLocks noGrp="1"/>
          </p:cNvSpPr>
          <p:nvPr>
            <p:ph type="title"/>
          </p:nvPr>
        </p:nvSpPr>
        <p:spPr/>
        <p:txBody>
          <a:bodyPr/>
          <a:lstStyle/>
          <a:p>
            <a:r>
              <a:rPr lang="en-US"/>
              <a:t>Click to edit Master title style</a:t>
            </a:r>
          </a:p>
        </p:txBody>
      </p:sp>
      <p:sp>
        <p:nvSpPr>
          <p:cNvPr id="1048644"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45" name="Date Placeholder 3"/>
          <p:cNvSpPr>
            <a:spLocks noGrp="1"/>
          </p:cNvSpPr>
          <p:nvPr>
            <p:ph type="dt" sz="half" idx="10"/>
          </p:nvPr>
        </p:nvSpPr>
        <p:spPr/>
        <p:txBody>
          <a:bodyPr/>
          <a:lstStyle/>
          <a:p>
            <a:fld id="{19A2EDA8-D4F5-4FC1-9917-E157002D0F62}" type="datetimeFigureOut">
              <a:rPr lang="en-US" smtClean="0"/>
              <a:t>4/25/2020</a:t>
            </a:fld>
            <a:endParaRPr lang="en-US"/>
          </a:p>
        </p:txBody>
      </p:sp>
      <p:sp>
        <p:nvSpPr>
          <p:cNvPr id="1048646" name="Footer Placeholder 4"/>
          <p:cNvSpPr>
            <a:spLocks noGrp="1"/>
          </p:cNvSpPr>
          <p:nvPr>
            <p:ph type="ftr" sz="quarter" idx="11"/>
          </p:nvPr>
        </p:nvSpPr>
        <p:spPr/>
        <p:txBody>
          <a:bodyPr/>
          <a:lstStyle/>
          <a:p>
            <a:endParaRPr lang="en-US"/>
          </a:p>
        </p:txBody>
      </p:sp>
      <p:sp>
        <p:nvSpPr>
          <p:cNvPr id="1048647" name="Slide Number Placeholder 5"/>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048619"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1048620"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21" name="Date Placeholder 3"/>
          <p:cNvSpPr>
            <a:spLocks noGrp="1"/>
          </p:cNvSpPr>
          <p:nvPr>
            <p:ph type="dt" sz="half" idx="10"/>
          </p:nvPr>
        </p:nvSpPr>
        <p:spPr/>
        <p:txBody>
          <a:bodyPr/>
          <a:lstStyle/>
          <a:p>
            <a:fld id="{19A2EDA8-D4F5-4FC1-9917-E157002D0F62}" type="datetimeFigureOut">
              <a:rPr lang="en-US" smtClean="0"/>
              <a:t>4/25/2020</a:t>
            </a:fld>
            <a:endParaRPr lang="en-US"/>
          </a:p>
        </p:txBody>
      </p:sp>
      <p:sp>
        <p:nvSpPr>
          <p:cNvPr id="1048622" name="Footer Placeholder 4"/>
          <p:cNvSpPr>
            <a:spLocks noGrp="1"/>
          </p:cNvSpPr>
          <p:nvPr>
            <p:ph type="ftr" sz="quarter" idx="11"/>
          </p:nvPr>
        </p:nvSpPr>
        <p:spPr/>
        <p:txBody>
          <a:bodyPr/>
          <a:lstStyle/>
          <a:p>
            <a:endParaRPr lang="en-US"/>
          </a:p>
        </p:txBody>
      </p:sp>
      <p:sp>
        <p:nvSpPr>
          <p:cNvPr id="1048623" name="Slide Number Placeholder 5"/>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048581" name="Title 1"/>
          <p:cNvSpPr>
            <a:spLocks noGrp="1"/>
          </p:cNvSpPr>
          <p:nvPr>
            <p:ph type="title"/>
          </p:nvPr>
        </p:nvSpPr>
        <p:spPr/>
        <p:txBody>
          <a:bodyPr/>
          <a:lstStyle/>
          <a:p>
            <a:r>
              <a:rPr lang="en-US"/>
              <a:t>Click to edit Master title style</a:t>
            </a:r>
          </a:p>
        </p:txBody>
      </p:sp>
      <p:sp>
        <p:nvSpPr>
          <p:cNvPr id="1048582"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83" name="Date Placeholder 3"/>
          <p:cNvSpPr>
            <a:spLocks noGrp="1"/>
          </p:cNvSpPr>
          <p:nvPr>
            <p:ph type="dt" sz="half" idx="10"/>
          </p:nvPr>
        </p:nvSpPr>
        <p:spPr/>
        <p:txBody>
          <a:bodyPr/>
          <a:lstStyle/>
          <a:p>
            <a:fld id="{19A2EDA8-D4F5-4FC1-9917-E157002D0F62}" type="datetimeFigureOut">
              <a:rPr lang="en-US" smtClean="0"/>
              <a:t>4/25/2020</a:t>
            </a:fld>
            <a:endParaRPr lang="en-US"/>
          </a:p>
        </p:txBody>
      </p:sp>
      <p:sp>
        <p:nvSpPr>
          <p:cNvPr id="1048584" name="Footer Placeholder 4"/>
          <p:cNvSpPr>
            <a:spLocks noGrp="1"/>
          </p:cNvSpPr>
          <p:nvPr>
            <p:ph type="ftr" sz="quarter" idx="11"/>
          </p:nvPr>
        </p:nvSpPr>
        <p:spPr/>
        <p:txBody>
          <a:bodyPr/>
          <a:lstStyle/>
          <a:p>
            <a:endParaRPr lang="en-US"/>
          </a:p>
        </p:txBody>
      </p:sp>
      <p:sp>
        <p:nvSpPr>
          <p:cNvPr id="1048585" name="Slide Number Placeholder 5"/>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48638"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1048639"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48640" name="Date Placeholder 3"/>
          <p:cNvSpPr>
            <a:spLocks noGrp="1"/>
          </p:cNvSpPr>
          <p:nvPr>
            <p:ph type="dt" sz="half" idx="10"/>
          </p:nvPr>
        </p:nvSpPr>
        <p:spPr/>
        <p:txBody>
          <a:bodyPr/>
          <a:lstStyle/>
          <a:p>
            <a:fld id="{19A2EDA8-D4F5-4FC1-9917-E157002D0F62}" type="datetimeFigureOut">
              <a:rPr lang="en-US" smtClean="0"/>
              <a:t>4/25/2020</a:t>
            </a:fld>
            <a:endParaRPr lang="en-US"/>
          </a:p>
        </p:txBody>
      </p:sp>
      <p:sp>
        <p:nvSpPr>
          <p:cNvPr id="1048641" name="Footer Placeholder 4"/>
          <p:cNvSpPr>
            <a:spLocks noGrp="1"/>
          </p:cNvSpPr>
          <p:nvPr>
            <p:ph type="ftr" sz="quarter" idx="11"/>
          </p:nvPr>
        </p:nvSpPr>
        <p:spPr/>
        <p:txBody>
          <a:bodyPr/>
          <a:lstStyle/>
          <a:p>
            <a:endParaRPr lang="en-US"/>
          </a:p>
        </p:txBody>
      </p:sp>
      <p:sp>
        <p:nvSpPr>
          <p:cNvPr id="1048642" name="Slide Number Placeholder 5"/>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48601" name="Title 1"/>
          <p:cNvSpPr>
            <a:spLocks noGrp="1"/>
          </p:cNvSpPr>
          <p:nvPr>
            <p:ph type="title"/>
          </p:nvPr>
        </p:nvSpPr>
        <p:spPr/>
        <p:txBody>
          <a:bodyPr/>
          <a:lstStyle/>
          <a:p>
            <a:r>
              <a:rPr lang="en-US"/>
              <a:t>Click to edit Master title style</a:t>
            </a:r>
          </a:p>
        </p:txBody>
      </p:sp>
      <p:sp>
        <p:nvSpPr>
          <p:cNvPr id="1048602"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03"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04" name="Date Placeholder 4"/>
          <p:cNvSpPr>
            <a:spLocks noGrp="1"/>
          </p:cNvSpPr>
          <p:nvPr>
            <p:ph type="dt" sz="half" idx="10"/>
          </p:nvPr>
        </p:nvSpPr>
        <p:spPr/>
        <p:txBody>
          <a:bodyPr/>
          <a:lstStyle/>
          <a:p>
            <a:fld id="{19A2EDA8-D4F5-4FC1-9917-E157002D0F62}" type="datetimeFigureOut">
              <a:rPr lang="en-US" smtClean="0"/>
              <a:t>4/25/2020</a:t>
            </a:fld>
            <a:endParaRPr lang="en-US"/>
          </a:p>
        </p:txBody>
      </p:sp>
      <p:sp>
        <p:nvSpPr>
          <p:cNvPr id="1048605" name="Footer Placeholder 5"/>
          <p:cNvSpPr>
            <a:spLocks noGrp="1"/>
          </p:cNvSpPr>
          <p:nvPr>
            <p:ph type="ftr" sz="quarter" idx="11"/>
          </p:nvPr>
        </p:nvSpPr>
        <p:spPr/>
        <p:txBody>
          <a:bodyPr/>
          <a:lstStyle/>
          <a:p>
            <a:endParaRPr lang="en-US"/>
          </a:p>
        </p:txBody>
      </p:sp>
      <p:sp>
        <p:nvSpPr>
          <p:cNvPr id="1048606" name="Slide Number Placeholder 6"/>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48607" name="Title 1"/>
          <p:cNvSpPr>
            <a:spLocks noGrp="1"/>
          </p:cNvSpPr>
          <p:nvPr>
            <p:ph type="title"/>
          </p:nvPr>
        </p:nvSpPr>
        <p:spPr/>
        <p:txBody>
          <a:bodyPr/>
          <a:lstStyle/>
          <a:p>
            <a:r>
              <a:rPr lang="en-US"/>
              <a:t>Click to edit Master title style</a:t>
            </a:r>
          </a:p>
        </p:txBody>
      </p:sp>
      <p:sp>
        <p:nvSpPr>
          <p:cNvPr id="1048608"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09"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0"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48611"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12" name="Date Placeholder 6"/>
          <p:cNvSpPr>
            <a:spLocks noGrp="1"/>
          </p:cNvSpPr>
          <p:nvPr>
            <p:ph type="dt" sz="half" idx="10"/>
          </p:nvPr>
        </p:nvSpPr>
        <p:spPr/>
        <p:txBody>
          <a:bodyPr/>
          <a:lstStyle/>
          <a:p>
            <a:fld id="{19A2EDA8-D4F5-4FC1-9917-E157002D0F62}" type="datetimeFigureOut">
              <a:rPr lang="en-US" smtClean="0"/>
              <a:t>4/25/2020</a:t>
            </a:fld>
            <a:endParaRPr lang="en-US"/>
          </a:p>
        </p:txBody>
      </p:sp>
      <p:sp>
        <p:nvSpPr>
          <p:cNvPr id="1048613" name="Footer Placeholder 7"/>
          <p:cNvSpPr>
            <a:spLocks noGrp="1"/>
          </p:cNvSpPr>
          <p:nvPr>
            <p:ph type="ftr" sz="quarter" idx="11"/>
          </p:nvPr>
        </p:nvSpPr>
        <p:spPr/>
        <p:txBody>
          <a:bodyPr/>
          <a:lstStyle/>
          <a:p>
            <a:endParaRPr lang="en-US"/>
          </a:p>
        </p:txBody>
      </p:sp>
      <p:sp>
        <p:nvSpPr>
          <p:cNvPr id="1048614" name="Slide Number Placeholder 8"/>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048615" name="Title 1"/>
          <p:cNvSpPr>
            <a:spLocks noGrp="1"/>
          </p:cNvSpPr>
          <p:nvPr>
            <p:ph type="title"/>
          </p:nvPr>
        </p:nvSpPr>
        <p:spPr/>
        <p:txBody>
          <a:bodyPr/>
          <a:lstStyle/>
          <a:p>
            <a:r>
              <a:rPr lang="en-US"/>
              <a:t>Click to edit Master title style</a:t>
            </a:r>
          </a:p>
        </p:txBody>
      </p:sp>
      <p:sp>
        <p:nvSpPr>
          <p:cNvPr id="1048616" name="Date Placeholder 2"/>
          <p:cNvSpPr>
            <a:spLocks noGrp="1"/>
          </p:cNvSpPr>
          <p:nvPr>
            <p:ph type="dt" sz="half" idx="10"/>
          </p:nvPr>
        </p:nvSpPr>
        <p:spPr/>
        <p:txBody>
          <a:bodyPr/>
          <a:lstStyle/>
          <a:p>
            <a:fld id="{19A2EDA8-D4F5-4FC1-9917-E157002D0F62}" type="datetimeFigureOut">
              <a:rPr lang="en-US" smtClean="0"/>
              <a:t>4/25/2020</a:t>
            </a:fld>
            <a:endParaRPr lang="en-US"/>
          </a:p>
        </p:txBody>
      </p:sp>
      <p:sp>
        <p:nvSpPr>
          <p:cNvPr id="1048617" name="Footer Placeholder 3"/>
          <p:cNvSpPr>
            <a:spLocks noGrp="1"/>
          </p:cNvSpPr>
          <p:nvPr>
            <p:ph type="ftr" sz="quarter" idx="11"/>
          </p:nvPr>
        </p:nvSpPr>
        <p:spPr/>
        <p:txBody>
          <a:bodyPr/>
          <a:lstStyle/>
          <a:p>
            <a:endParaRPr lang="en-US"/>
          </a:p>
        </p:txBody>
      </p:sp>
      <p:sp>
        <p:nvSpPr>
          <p:cNvPr id="1048618" name="Slide Number Placeholder 4"/>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48624" name="Date Placeholder 1"/>
          <p:cNvSpPr>
            <a:spLocks noGrp="1"/>
          </p:cNvSpPr>
          <p:nvPr>
            <p:ph type="dt" sz="half" idx="10"/>
          </p:nvPr>
        </p:nvSpPr>
        <p:spPr/>
        <p:txBody>
          <a:bodyPr/>
          <a:lstStyle/>
          <a:p>
            <a:fld id="{19A2EDA8-D4F5-4FC1-9917-E157002D0F62}" type="datetimeFigureOut">
              <a:rPr lang="en-US" smtClean="0"/>
              <a:t>4/25/2020</a:t>
            </a:fld>
            <a:endParaRPr lang="en-US"/>
          </a:p>
        </p:txBody>
      </p:sp>
      <p:sp>
        <p:nvSpPr>
          <p:cNvPr id="1048625" name="Footer Placeholder 2"/>
          <p:cNvSpPr>
            <a:spLocks noGrp="1"/>
          </p:cNvSpPr>
          <p:nvPr>
            <p:ph type="ftr" sz="quarter" idx="11"/>
          </p:nvPr>
        </p:nvSpPr>
        <p:spPr/>
        <p:txBody>
          <a:bodyPr/>
          <a:lstStyle/>
          <a:p>
            <a:endParaRPr lang="en-US"/>
          </a:p>
        </p:txBody>
      </p:sp>
      <p:sp>
        <p:nvSpPr>
          <p:cNvPr id="1048626" name="Slide Number Placeholder 3"/>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48648"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1048649"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650"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51" name="Date Placeholder 4"/>
          <p:cNvSpPr>
            <a:spLocks noGrp="1"/>
          </p:cNvSpPr>
          <p:nvPr>
            <p:ph type="dt" sz="half" idx="10"/>
          </p:nvPr>
        </p:nvSpPr>
        <p:spPr/>
        <p:txBody>
          <a:bodyPr/>
          <a:lstStyle/>
          <a:p>
            <a:fld id="{19A2EDA8-D4F5-4FC1-9917-E157002D0F62}" type="datetimeFigureOut">
              <a:rPr lang="en-US" smtClean="0"/>
              <a:t>4/25/2020</a:t>
            </a:fld>
            <a:endParaRPr lang="en-US"/>
          </a:p>
        </p:txBody>
      </p:sp>
      <p:sp>
        <p:nvSpPr>
          <p:cNvPr id="1048652" name="Footer Placeholder 5"/>
          <p:cNvSpPr>
            <a:spLocks noGrp="1"/>
          </p:cNvSpPr>
          <p:nvPr>
            <p:ph type="ftr" sz="quarter" idx="11"/>
          </p:nvPr>
        </p:nvSpPr>
        <p:spPr/>
        <p:txBody>
          <a:bodyPr/>
          <a:lstStyle/>
          <a:p>
            <a:endParaRPr lang="en-US"/>
          </a:p>
        </p:txBody>
      </p:sp>
      <p:sp>
        <p:nvSpPr>
          <p:cNvPr id="1048653" name="Slide Number Placeholder 6"/>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4863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104863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104863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48635" name="Date Placeholder 4"/>
          <p:cNvSpPr>
            <a:spLocks noGrp="1"/>
          </p:cNvSpPr>
          <p:nvPr>
            <p:ph type="dt" sz="half" idx="10"/>
          </p:nvPr>
        </p:nvSpPr>
        <p:spPr/>
        <p:txBody>
          <a:bodyPr/>
          <a:lstStyle/>
          <a:p>
            <a:fld id="{19A2EDA8-D4F5-4FC1-9917-E157002D0F62}" type="datetimeFigureOut">
              <a:rPr lang="en-US" smtClean="0"/>
              <a:t>4/25/2020</a:t>
            </a:fld>
            <a:endParaRPr lang="en-US"/>
          </a:p>
        </p:txBody>
      </p:sp>
      <p:sp>
        <p:nvSpPr>
          <p:cNvPr id="1048636" name="Footer Placeholder 5"/>
          <p:cNvSpPr>
            <a:spLocks noGrp="1"/>
          </p:cNvSpPr>
          <p:nvPr>
            <p:ph type="ftr" sz="quarter" idx="11"/>
          </p:nvPr>
        </p:nvSpPr>
        <p:spPr/>
        <p:txBody>
          <a:bodyPr/>
          <a:lstStyle/>
          <a:p>
            <a:endParaRPr lang="en-US"/>
          </a:p>
        </p:txBody>
      </p:sp>
      <p:sp>
        <p:nvSpPr>
          <p:cNvPr id="1048637" name="Slide Number Placeholder 6"/>
          <p:cNvSpPr>
            <a:spLocks noGrp="1"/>
          </p:cNvSpPr>
          <p:nvPr>
            <p:ph type="sldNum" sz="quarter" idx="12"/>
          </p:nvPr>
        </p:nvSpPr>
        <p:spPr/>
        <p:txBody>
          <a:bodyPr/>
          <a:lstStyle/>
          <a:p>
            <a:fld id="{F1C437AE-438F-410F-9E30-2E549FD3C68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48576"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1048577"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48578"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A2EDA8-D4F5-4FC1-9917-E157002D0F62}" type="datetimeFigureOut">
              <a:rPr lang="en-US" smtClean="0"/>
              <a:t>4/25/2020</a:t>
            </a:fld>
            <a:endParaRPr lang="en-US"/>
          </a:p>
        </p:txBody>
      </p:sp>
      <p:sp>
        <p:nvSpPr>
          <p:cNvPr id="1048579"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1048580"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C437AE-438F-410F-9E30-2E549FD3C68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0" name="Title 1"/>
          <p:cNvSpPr>
            <a:spLocks noGrp="1"/>
          </p:cNvSpPr>
          <p:nvPr>
            <p:ph type="title"/>
          </p:nvPr>
        </p:nvSpPr>
        <p:spPr>
          <a:xfrm>
            <a:off x="457200" y="274638"/>
            <a:ext cx="8229600" cy="563562"/>
          </a:xfrm>
        </p:spPr>
        <p:txBody>
          <a:bodyPr>
            <a:normAutofit fontScale="90000"/>
          </a:bodyPr>
          <a:lstStyle/>
          <a:p>
            <a:r>
              <a:rPr lang="en-US" b="1" dirty="0"/>
              <a:t/>
            </a:r>
            <a:br>
              <a:rPr lang="en-US" b="1" dirty="0"/>
            </a:br>
            <a:r>
              <a:rPr lang="en-US" sz="3100" b="1" dirty="0"/>
              <a:t>CHAPTER EIGHT </a:t>
            </a:r>
            <a:r>
              <a:rPr lang="en-US" sz="3100" dirty="0"/>
              <a:t/>
            </a:r>
            <a:br>
              <a:rPr lang="en-US" sz="3100" dirty="0"/>
            </a:br>
            <a:r>
              <a:rPr lang="en-US" sz="3100" b="1" dirty="0"/>
              <a:t>MANAGING GROWTH AND TRANSITION</a:t>
            </a:r>
            <a:r>
              <a:rPr lang="en-US" dirty="0"/>
              <a:t/>
            </a:r>
            <a:br>
              <a:rPr lang="en-US" dirty="0"/>
            </a:br>
            <a:endParaRPr lang="en-US" dirty="0"/>
          </a:p>
        </p:txBody>
      </p:sp>
      <p:sp>
        <p:nvSpPr>
          <p:cNvPr id="1048591" name="Content Placeholder 2"/>
          <p:cNvSpPr>
            <a:spLocks noGrp="1"/>
          </p:cNvSpPr>
          <p:nvPr>
            <p:ph idx="1"/>
          </p:nvPr>
        </p:nvSpPr>
        <p:spPr>
          <a:xfrm>
            <a:off x="304800" y="1143000"/>
            <a:ext cx="8839200" cy="5410200"/>
          </a:xfrm>
        </p:spPr>
        <p:txBody>
          <a:bodyPr>
            <a:normAutofit fontScale="73125" lnSpcReduction="20000"/>
          </a:bodyPr>
          <a:lstStyle/>
          <a:p>
            <a:pPr>
              <a:buNone/>
            </a:pPr>
            <a:r>
              <a:rPr lang="en-US" b="1" dirty="0"/>
              <a:t>8.1 Preparing for the launch of the venture</a:t>
            </a:r>
            <a:endParaRPr lang="en-US" dirty="0"/>
          </a:p>
          <a:p>
            <a:pPr algn="just"/>
            <a:r>
              <a:rPr lang="en-US" b="1" dirty="0"/>
              <a:t>Record Keeping</a:t>
            </a:r>
            <a:r>
              <a:rPr lang="en-US" dirty="0"/>
              <a:t>: Entrepreneurs are expected to have proper records of Sales (incoming revenue), </a:t>
            </a:r>
            <a:r>
              <a:rPr lang="en-US" dirty="0">
                <a:solidFill>
                  <a:srgbClr val="FF0000"/>
                </a:solidFill>
              </a:rPr>
              <a:t>knowledge of Sales</a:t>
            </a:r>
            <a:r>
              <a:rPr lang="en-US" dirty="0"/>
              <a:t>, </a:t>
            </a:r>
            <a:r>
              <a:rPr lang="en-US" dirty="0">
                <a:solidFill>
                  <a:srgbClr val="FF0000"/>
                </a:solidFill>
              </a:rPr>
              <a:t>How often and how much sales are made</a:t>
            </a:r>
            <a:r>
              <a:rPr lang="en-US" dirty="0"/>
              <a:t>, </a:t>
            </a:r>
            <a:r>
              <a:rPr lang="en-US" dirty="0">
                <a:solidFill>
                  <a:srgbClr val="FF0000"/>
                </a:solidFill>
              </a:rPr>
              <a:t>Types of products frequently purchased by consumers</a:t>
            </a:r>
            <a:r>
              <a:rPr lang="en-US" dirty="0"/>
              <a:t>, and Expenses ( outgoing revenue)- Proper records of cash out flows, inventory </a:t>
            </a:r>
          </a:p>
          <a:p>
            <a:pPr algn="just"/>
            <a:r>
              <a:rPr lang="en-US" b="1" dirty="0"/>
              <a:t>Recruiting and hiring new employees: </a:t>
            </a:r>
            <a:r>
              <a:rPr lang="en-US" dirty="0"/>
              <a:t>The entrepreneur will generally need to establish procedures for </a:t>
            </a:r>
            <a:r>
              <a:rPr lang="en-US" dirty="0">
                <a:solidFill>
                  <a:srgbClr val="FF0000"/>
                </a:solidFill>
              </a:rPr>
              <a:t>hiring any new employees. </a:t>
            </a:r>
          </a:p>
          <a:p>
            <a:pPr algn="just"/>
            <a:r>
              <a:rPr lang="en-US" dirty="0"/>
              <a:t>Recruiting new employees can be accomplished in many different ways. Advertising in local news papers and using a network of friends and business associates are probably most effective for hiring entry level and less skilled positions.       </a:t>
            </a:r>
          </a:p>
          <a:p>
            <a:pPr algn="just"/>
            <a:r>
              <a:rPr lang="en-US" dirty="0">
                <a:solidFill>
                  <a:srgbClr val="FF0000"/>
                </a:solidFill>
              </a:rPr>
              <a:t>Factors as education, experience, entrepreneurial activities and interests that are common in most resumes can be used to assess the potential candidates.  </a:t>
            </a:r>
          </a:p>
          <a:p>
            <a:pPr>
              <a:buNone/>
            </a:pP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8" name="Content Placeholder 2"/>
          <p:cNvSpPr>
            <a:spLocks noGrp="1"/>
          </p:cNvSpPr>
          <p:nvPr>
            <p:ph idx="1"/>
          </p:nvPr>
        </p:nvSpPr>
        <p:spPr>
          <a:xfrm>
            <a:off x="228600" y="152400"/>
            <a:ext cx="8610600" cy="5973763"/>
          </a:xfrm>
        </p:spPr>
        <p:txBody>
          <a:bodyPr>
            <a:normAutofit fontScale="80625" lnSpcReduction="20000"/>
          </a:bodyPr>
          <a:lstStyle/>
          <a:p>
            <a:pPr>
              <a:buNone/>
            </a:pPr>
            <a:r>
              <a:rPr lang="en-US" b="1" dirty="0"/>
              <a:t>3. Franchising </a:t>
            </a:r>
            <a:endParaRPr lang="en-US" dirty="0"/>
          </a:p>
          <a:p>
            <a:pPr algn="just">
              <a:buFont typeface="Wingdings" pitchFamily="2" charset="2"/>
              <a:buChar char="Ø"/>
            </a:pPr>
            <a:r>
              <a:rPr lang="en-US" dirty="0"/>
              <a:t>Franchising may be defined as “an arrangement whereby the manufacturer or sole distributor of trade marked product or service gives exclusive rights of local distribution to independent retailers in </a:t>
            </a:r>
            <a:r>
              <a:rPr lang="en-US" dirty="0">
                <a:solidFill>
                  <a:srgbClr val="FF0000"/>
                </a:solidFill>
              </a:rPr>
              <a:t>return for the payment of royalties and conformance to a standardized operating procedure</a:t>
            </a:r>
            <a:r>
              <a:rPr lang="en-US" dirty="0"/>
              <a:t>. </a:t>
            </a:r>
          </a:p>
          <a:p>
            <a:pPr>
              <a:buNone/>
            </a:pPr>
            <a:r>
              <a:rPr lang="en-US" i="1" dirty="0"/>
              <a:t>Advantage of franchising-to the Franchisee </a:t>
            </a:r>
            <a:endParaRPr lang="en-US" dirty="0"/>
          </a:p>
          <a:p>
            <a:pPr lvl="0" algn="just"/>
            <a:r>
              <a:rPr lang="en-US" i="1" dirty="0"/>
              <a:t>Entrepreneur does not have to incur all the risks associated with creating a new business</a:t>
            </a:r>
            <a:r>
              <a:rPr lang="en-US" dirty="0"/>
              <a:t>. </a:t>
            </a:r>
          </a:p>
          <a:p>
            <a:pPr lvl="0" algn="just"/>
            <a:r>
              <a:rPr lang="en-US" i="1" dirty="0"/>
              <a:t>Product acceptance</a:t>
            </a:r>
            <a:r>
              <a:rPr lang="en-US" dirty="0"/>
              <a:t>:  The franchisee usually enters in to a business that has an accepted name, product or service. </a:t>
            </a:r>
          </a:p>
          <a:p>
            <a:pPr lvl="0" algn="just"/>
            <a:r>
              <a:rPr lang="en-US" i="1" dirty="0"/>
              <a:t>Management expertise</a:t>
            </a:r>
            <a:r>
              <a:rPr lang="en-US" dirty="0"/>
              <a:t>: Another advantage to the franchisee is the managerial assistance provided by the franchisor. Each new franchisee is often required to take a training program on all aspects of operating the franchisee. </a:t>
            </a:r>
          </a:p>
          <a:p>
            <a:pPr lvl="0">
              <a:buNone/>
            </a:pPr>
            <a:endParaRPr lang="en-US" dirty="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7" name="Content Placeholder 2"/>
          <p:cNvSpPr>
            <a:spLocks noGrp="1"/>
          </p:cNvSpPr>
          <p:nvPr>
            <p:ph idx="1"/>
          </p:nvPr>
        </p:nvSpPr>
        <p:spPr>
          <a:xfrm>
            <a:off x="304800" y="533400"/>
            <a:ext cx="8686800" cy="5592763"/>
          </a:xfrm>
        </p:spPr>
        <p:txBody>
          <a:bodyPr>
            <a:normAutofit fontScale="66719" lnSpcReduction="20000"/>
          </a:bodyPr>
          <a:lstStyle/>
          <a:p>
            <a:pPr lvl="0"/>
            <a:r>
              <a:rPr lang="en-US" i="1" dirty="0"/>
              <a:t>Capital requirement</a:t>
            </a:r>
            <a:r>
              <a:rPr lang="en-US" dirty="0"/>
              <a:t>: The franchise offers an opportunity to start a new venture with up-front support that could save the entrepreneur significant time and possibly capital. </a:t>
            </a:r>
          </a:p>
          <a:p>
            <a:pPr lvl="0"/>
            <a:r>
              <a:rPr lang="en-US" i="1" dirty="0"/>
              <a:t>Knowledge of the market</a:t>
            </a:r>
            <a:r>
              <a:rPr lang="en-US" dirty="0"/>
              <a:t>:</a:t>
            </a:r>
          </a:p>
          <a:p>
            <a:pPr lvl="0"/>
            <a:r>
              <a:rPr lang="en-US" i="1" dirty="0"/>
              <a:t>Operating and structural controls</a:t>
            </a:r>
            <a:r>
              <a:rPr lang="en-US" dirty="0"/>
              <a:t>: Two problems that many entrepreneurs have in starting a new venture are maintaining quality control of products and services and establishing effective management controls. </a:t>
            </a:r>
          </a:p>
          <a:p>
            <a:pPr>
              <a:buNone/>
            </a:pPr>
            <a:endParaRPr lang="en-US" i="1" dirty="0"/>
          </a:p>
          <a:p>
            <a:pPr>
              <a:buNone/>
            </a:pPr>
            <a:r>
              <a:rPr lang="en-US" i="1" dirty="0"/>
              <a:t>Advantages of franchising- to the franchisor </a:t>
            </a:r>
            <a:endParaRPr lang="en-US" dirty="0"/>
          </a:p>
          <a:p>
            <a:pPr lvl="0" algn="just"/>
            <a:r>
              <a:rPr lang="en-US" i="1" dirty="0"/>
              <a:t>Expansion risk</a:t>
            </a:r>
            <a:r>
              <a:rPr lang="en-US" dirty="0"/>
              <a:t>: The most obvious advantage of franchising for an entrepreneur is that it allows the venture to expand quickly using little capital. A franchisor can expand a business nationally and even internationally by authorizing and selling franchises in selected locations. </a:t>
            </a:r>
          </a:p>
          <a:p>
            <a:pPr lvl="0" algn="just"/>
            <a:r>
              <a:rPr lang="en-US" i="1" dirty="0"/>
              <a:t>Cost advantage</a:t>
            </a:r>
            <a:r>
              <a:rPr lang="en-US" dirty="0"/>
              <a:t>: The mere size of a franchised company offers many advantages to the franchisees. The franchisor can purchase supplies in large quantities, thus achieving economies of scale that would not have been possible otherwise. Many franchise business produce parts, accessories, packaging, and new raw materials in large quantities, then in turn sell these to the franchisees.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6" name="Content Placeholder 2"/>
          <p:cNvSpPr>
            <a:spLocks noGrp="1"/>
          </p:cNvSpPr>
          <p:nvPr>
            <p:ph idx="1"/>
          </p:nvPr>
        </p:nvSpPr>
        <p:spPr>
          <a:xfrm>
            <a:off x="228600" y="228600"/>
            <a:ext cx="8458200" cy="5897563"/>
          </a:xfrm>
        </p:spPr>
        <p:txBody>
          <a:bodyPr>
            <a:normAutofit fontScale="69844" lnSpcReduction="20000"/>
          </a:bodyPr>
          <a:lstStyle/>
          <a:p>
            <a:pPr>
              <a:buNone/>
            </a:pPr>
            <a:r>
              <a:rPr lang="en-US" b="1" dirty="0"/>
              <a:t>4. Mergers </a:t>
            </a:r>
            <a:endParaRPr lang="en-US" dirty="0"/>
          </a:p>
          <a:p>
            <a:r>
              <a:rPr lang="en-US" dirty="0"/>
              <a:t> A merger –or a transaction involving two, or possibly more, companies in which only one company survives-is another method of expanding a venture. </a:t>
            </a:r>
          </a:p>
          <a:p>
            <a:r>
              <a:rPr lang="en-US" dirty="0"/>
              <a:t>Why should an entrepreneur merge? There are both </a:t>
            </a:r>
            <a:r>
              <a:rPr lang="en-US" dirty="0">
                <a:solidFill>
                  <a:srgbClr val="00B0F0"/>
                </a:solidFill>
              </a:rPr>
              <a:t>defensive and offensive strategies for a merger</a:t>
            </a:r>
            <a:r>
              <a:rPr lang="en-US" dirty="0"/>
              <a:t>. Mergers motivations range from survival to protection to diversification to growth. When some technical obsolescence, market or raw materials loss, or deterioration of the capital structure has occurred in the entrepreneur’s venture, a merger may be the only means of for survival. The merger can also protect against market encroachment, product innovation, or an unwarranted takeover. </a:t>
            </a:r>
          </a:p>
          <a:p>
            <a:r>
              <a:rPr lang="en-US" dirty="0"/>
              <a:t>How does a merger take place?  It requires sound planning by the entrepreneur. The merger objectives, particularly those dealing with earnings, must be spelled out with the resulting gains for the owners of both companies delineated. Also, the entrepreneur must carefully evaluate the other company’s management to ensure that, if retained, it would be competent in developing the growth and future of the combined entity. </a:t>
            </a:r>
          </a:p>
          <a:p>
            <a:r>
              <a:rPr lang="en-US" dirty="0"/>
              <a:t> </a:t>
            </a:r>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660" name="Title 1048659"/>
          <p:cNvSpPr>
            <a:spLocks noGrp="1"/>
          </p:cNvSpPr>
          <p:nvPr>
            <p:ph type="title"/>
          </p:nvPr>
        </p:nvSpPr>
        <p:spPr/>
        <p:txBody>
          <a:bodyPr/>
          <a:lstStyle/>
          <a:p>
            <a:endParaRPr lang="en-US"/>
          </a:p>
        </p:txBody>
      </p:sp>
      <p:sp>
        <p:nvSpPr>
          <p:cNvPr id="1048661" name="Content Placeholder 1048660"/>
          <p:cNvSpPr>
            <a:spLocks noGrp="1"/>
          </p:cNvSpPr>
          <p:nvPr>
            <p:ph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2" name="Content Placeholder 2"/>
          <p:cNvSpPr>
            <a:spLocks noGrp="1"/>
          </p:cNvSpPr>
          <p:nvPr>
            <p:ph idx="1"/>
          </p:nvPr>
        </p:nvSpPr>
        <p:spPr>
          <a:xfrm>
            <a:off x="152400" y="228600"/>
            <a:ext cx="8763000" cy="5897563"/>
          </a:xfrm>
        </p:spPr>
        <p:txBody>
          <a:bodyPr>
            <a:normAutofit fontScale="88125" lnSpcReduction="20000"/>
          </a:bodyPr>
          <a:lstStyle/>
          <a:p>
            <a:r>
              <a:rPr lang="en-US" b="1" dirty="0"/>
              <a:t>Motivating and leading the team</a:t>
            </a:r>
            <a:r>
              <a:rPr lang="en-US" dirty="0"/>
              <a:t>: The entrepreneur or founder of the new venture will usually be a role model for other employees.  </a:t>
            </a:r>
          </a:p>
          <a:p>
            <a:r>
              <a:rPr lang="en-US" b="1" dirty="0"/>
              <a:t>Financial control</a:t>
            </a:r>
            <a:r>
              <a:rPr lang="en-US" dirty="0"/>
              <a:t>: Some financial skills are necessary for the entrepreneur to manage the venture during these early years</a:t>
            </a:r>
            <a:r>
              <a:rPr lang="en-US" dirty="0">
                <a:solidFill>
                  <a:srgbClr val="FF0000"/>
                </a:solidFill>
              </a:rPr>
              <a:t>. Cash flows, the income statement, and the balance sheet are the key financial areas that will need careful management and control.</a:t>
            </a:r>
          </a:p>
          <a:p>
            <a:r>
              <a:rPr lang="en-US" b="1" dirty="0"/>
              <a:t>Marketing and Sales control</a:t>
            </a:r>
            <a:r>
              <a:rPr lang="en-US" dirty="0"/>
              <a:t>: In addition to financial controls, the early stages of the new venture will also require marketing and sales controls. These controls usually focus on key variables that reflect performance results established in the annual marketing plan. Some of these key </a:t>
            </a:r>
            <a:r>
              <a:rPr lang="en-US" dirty="0">
                <a:solidFill>
                  <a:srgbClr val="FF0000"/>
                </a:solidFill>
              </a:rPr>
              <a:t>variables might be market share, distribution, promotion, pricing, customer satisfaction, and sales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3" name="Content Placeholder 2"/>
          <p:cNvSpPr>
            <a:spLocks noGrp="1"/>
          </p:cNvSpPr>
          <p:nvPr>
            <p:ph idx="1"/>
          </p:nvPr>
        </p:nvSpPr>
        <p:spPr>
          <a:xfrm>
            <a:off x="228600" y="152400"/>
            <a:ext cx="8686800" cy="6248400"/>
          </a:xfrm>
        </p:spPr>
        <p:txBody>
          <a:bodyPr>
            <a:normAutofit fontScale="76875" lnSpcReduction="20000"/>
          </a:bodyPr>
          <a:lstStyle/>
          <a:p>
            <a:pPr lvl="0" algn="just"/>
            <a:r>
              <a:rPr lang="en-US" i="1" dirty="0">
                <a:solidFill>
                  <a:srgbClr val="92D050"/>
                </a:solidFill>
              </a:rPr>
              <a:t>Market Share</a:t>
            </a:r>
            <a:r>
              <a:rPr lang="en-US" dirty="0">
                <a:solidFill>
                  <a:srgbClr val="92D050"/>
                </a:solidFill>
              </a:rPr>
              <a:t>: </a:t>
            </a:r>
            <a:r>
              <a:rPr lang="en-US" dirty="0"/>
              <a:t>Market share control may be important when the </a:t>
            </a:r>
            <a:r>
              <a:rPr lang="en-US" dirty="0">
                <a:solidFill>
                  <a:srgbClr val="FF0000"/>
                </a:solidFill>
              </a:rPr>
              <a:t>market is new and competitors are entering </a:t>
            </a:r>
            <a:r>
              <a:rPr lang="en-US" dirty="0"/>
              <a:t>the market, and when the market is growing rapidly. </a:t>
            </a:r>
          </a:p>
          <a:p>
            <a:pPr lvl="0"/>
            <a:r>
              <a:rPr lang="en-US" i="1" dirty="0">
                <a:solidFill>
                  <a:srgbClr val="92D050"/>
                </a:solidFill>
              </a:rPr>
              <a:t>Sales</a:t>
            </a:r>
            <a:r>
              <a:rPr lang="en-US" dirty="0">
                <a:solidFill>
                  <a:srgbClr val="92D050"/>
                </a:solidFill>
              </a:rPr>
              <a:t>: </a:t>
            </a:r>
            <a:r>
              <a:rPr lang="en-US" dirty="0"/>
              <a:t>Where the new venture involves sales personnel, it is important to </a:t>
            </a:r>
            <a:r>
              <a:rPr lang="en-US" dirty="0">
                <a:solidFill>
                  <a:srgbClr val="FF0000"/>
                </a:solidFill>
              </a:rPr>
              <a:t>monitor sales information</a:t>
            </a:r>
            <a:r>
              <a:rPr lang="en-US" dirty="0"/>
              <a:t>.                              </a:t>
            </a:r>
          </a:p>
          <a:p>
            <a:pPr lvl="0" algn="just"/>
            <a:r>
              <a:rPr lang="en-US" i="1" dirty="0">
                <a:solidFill>
                  <a:srgbClr val="92D050"/>
                </a:solidFill>
              </a:rPr>
              <a:t>Distribution</a:t>
            </a:r>
            <a:r>
              <a:rPr lang="en-US" dirty="0">
                <a:solidFill>
                  <a:srgbClr val="92D050"/>
                </a:solidFill>
              </a:rPr>
              <a:t>: </a:t>
            </a:r>
            <a:r>
              <a:rPr lang="en-US" dirty="0"/>
              <a:t>The entrepreneur needs to evaluate sales by retail account and by distributor and even the increase or decrease in the number of actual distributors and retailers carrying the product. </a:t>
            </a:r>
          </a:p>
          <a:p>
            <a:pPr lvl="0" algn="just"/>
            <a:r>
              <a:rPr lang="en-US" i="1" dirty="0">
                <a:solidFill>
                  <a:srgbClr val="92D050"/>
                </a:solidFill>
              </a:rPr>
              <a:t>Promotion</a:t>
            </a:r>
            <a:r>
              <a:rPr lang="en-US" dirty="0">
                <a:solidFill>
                  <a:srgbClr val="92D050"/>
                </a:solidFill>
              </a:rPr>
              <a:t>: </a:t>
            </a:r>
            <a:r>
              <a:rPr lang="en-US" dirty="0"/>
              <a:t>Many entrepreneurs do not monitor the effectiveness of a promotion effort. </a:t>
            </a:r>
            <a:r>
              <a:rPr lang="en-US" dirty="0">
                <a:solidFill>
                  <a:srgbClr val="FF0000"/>
                </a:solidFill>
              </a:rPr>
              <a:t>It is important to know why a customer buys</a:t>
            </a:r>
            <a:r>
              <a:rPr lang="en-US" dirty="0"/>
              <a:t>. Is it because of the ad that appeared in the newspaper?  Advertising of television or radio? This information can be collected in many ways, such as having sales personnel ask customers where they heard about the product or service.</a:t>
            </a:r>
          </a:p>
          <a:p>
            <a:pPr lvl="0"/>
            <a:r>
              <a:rPr lang="en-US" i="1" dirty="0">
                <a:solidFill>
                  <a:srgbClr val="FF0000"/>
                </a:solidFill>
              </a:rPr>
              <a:t>Customer satisfaction:</a:t>
            </a:r>
            <a:r>
              <a:rPr lang="en-US" dirty="0">
                <a:solidFill>
                  <a:srgbClr val="FF0000"/>
                </a:solidFill>
              </a:rPr>
              <a:t> </a:t>
            </a:r>
            <a:r>
              <a:rPr lang="en-US" dirty="0"/>
              <a:t>The use of marketing research can be extremely important in ascertaining the satisfaction level of existing customers. </a:t>
            </a:r>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4" name="Content Placeholder 2"/>
          <p:cNvSpPr>
            <a:spLocks noGrp="1"/>
          </p:cNvSpPr>
          <p:nvPr>
            <p:ph idx="1"/>
          </p:nvPr>
        </p:nvSpPr>
        <p:spPr>
          <a:xfrm>
            <a:off x="304800" y="228600"/>
            <a:ext cx="8686800" cy="5897563"/>
          </a:xfrm>
        </p:spPr>
        <p:txBody>
          <a:bodyPr>
            <a:normAutofit fontScale="73125" lnSpcReduction="20000"/>
          </a:bodyPr>
          <a:lstStyle/>
          <a:p>
            <a:pPr>
              <a:buNone/>
            </a:pPr>
            <a:r>
              <a:rPr lang="en-US" b="1" dirty="0"/>
              <a:t>8.2</a:t>
            </a:r>
            <a:r>
              <a:rPr lang="en-US" dirty="0"/>
              <a:t> </a:t>
            </a:r>
            <a:r>
              <a:rPr lang="en-US" b="1" dirty="0"/>
              <a:t>Managing Early Growth of Venture</a:t>
            </a:r>
            <a:endParaRPr lang="en-US" dirty="0"/>
          </a:p>
          <a:p>
            <a:pPr>
              <a:buNone/>
            </a:pPr>
            <a:r>
              <a:rPr lang="en-US" b="1" dirty="0"/>
              <a:t>  Organizational </a:t>
            </a:r>
            <a:r>
              <a:rPr lang="en-US" b="1" dirty="0">
                <a:solidFill>
                  <a:srgbClr val="FF0000"/>
                </a:solidFill>
              </a:rPr>
              <a:t>changes during growth</a:t>
            </a:r>
            <a:endParaRPr lang="en-US" dirty="0">
              <a:solidFill>
                <a:srgbClr val="FF0000"/>
              </a:solidFill>
            </a:endParaRPr>
          </a:p>
          <a:p>
            <a:pPr>
              <a:buFont typeface="Wingdings" pitchFamily="2" charset="2"/>
              <a:buChar char="Ø"/>
            </a:pPr>
            <a:r>
              <a:rPr lang="en-US" dirty="0"/>
              <a:t>Many entrepreneurs find that as the venture reaches the growth stage, they need to </a:t>
            </a:r>
            <a:r>
              <a:rPr lang="en-US" dirty="0">
                <a:solidFill>
                  <a:srgbClr val="FF0000"/>
                </a:solidFill>
              </a:rPr>
              <a:t>change the organization culture</a:t>
            </a:r>
            <a:r>
              <a:rPr lang="en-US" dirty="0"/>
              <a:t>.  Some of the most important guidelines to cultural change during growth involve the following:</a:t>
            </a:r>
          </a:p>
          <a:p>
            <a:pPr lvl="0">
              <a:buFont typeface="Wingdings" pitchFamily="2" charset="2"/>
              <a:buChar char="v"/>
            </a:pPr>
            <a:r>
              <a:rPr lang="en-US" dirty="0"/>
              <a:t>Communicate all matters to key employees</a:t>
            </a:r>
          </a:p>
          <a:p>
            <a:pPr lvl="0">
              <a:buFont typeface="Wingdings" pitchFamily="2" charset="2"/>
              <a:buChar char="v"/>
            </a:pPr>
            <a:r>
              <a:rPr lang="en-US" dirty="0"/>
              <a:t>Be a good listener – Learn what is on the mind of your employees. </a:t>
            </a:r>
          </a:p>
          <a:p>
            <a:pPr lvl="0">
              <a:buFont typeface="Wingdings" pitchFamily="2" charset="2"/>
              <a:buChar char="v"/>
            </a:pPr>
            <a:r>
              <a:rPr lang="en-US" dirty="0"/>
              <a:t>Be willing to delegate responsibility-the entrepreneur cannot always be available to assess every management decision. </a:t>
            </a:r>
          </a:p>
          <a:p>
            <a:pPr lvl="0">
              <a:buFont typeface="Wingdings" pitchFamily="2" charset="2"/>
              <a:buChar char="v"/>
            </a:pPr>
            <a:r>
              <a:rPr lang="en-US" dirty="0"/>
              <a:t>Provide continuous training of key employees</a:t>
            </a:r>
          </a:p>
          <a:p>
            <a:pPr lvl="0">
              <a:buFont typeface="Wingdings" pitchFamily="2" charset="2"/>
              <a:buChar char="v"/>
            </a:pPr>
            <a:r>
              <a:rPr lang="en-US" dirty="0"/>
              <a:t>Establish a “we” sprit not a “me” sprit in meetings</a:t>
            </a:r>
          </a:p>
          <a:p>
            <a:pPr lvl="0">
              <a:buFont typeface="Wingdings" pitchFamily="2" charset="2"/>
              <a:buChar char="v"/>
            </a:pPr>
            <a:r>
              <a:rPr lang="en-US" dirty="0"/>
              <a:t>Provide feedback frequently and constantly</a:t>
            </a:r>
          </a:p>
          <a:p>
            <a:pPr lvl="0">
              <a:buFont typeface="Wingdings" pitchFamily="2" charset="2"/>
              <a:buChar char="v"/>
            </a:pPr>
            <a:r>
              <a:rPr lang="en-US" i="1" dirty="0"/>
              <a:t>Creating a positive culture in the venture can enhance the opportunities to achieve success during difficult times as the venture begins to grow.</a:t>
            </a:r>
            <a:endParaRPr lang="en-US" dirty="0"/>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5" name="Title 1"/>
          <p:cNvSpPr>
            <a:spLocks noGrp="1"/>
          </p:cNvSpPr>
          <p:nvPr>
            <p:ph type="title"/>
          </p:nvPr>
        </p:nvSpPr>
        <p:spPr>
          <a:xfrm>
            <a:off x="457200" y="274638"/>
            <a:ext cx="8229600" cy="639762"/>
          </a:xfrm>
        </p:spPr>
        <p:txBody>
          <a:bodyPr>
            <a:normAutofit fontScale="90000"/>
          </a:bodyPr>
          <a:lstStyle/>
          <a:p>
            <a:r>
              <a:rPr lang="en-US" b="1" dirty="0"/>
              <a:t/>
            </a:r>
            <a:br>
              <a:rPr lang="en-US" b="1" dirty="0"/>
            </a:br>
            <a:r>
              <a:rPr lang="en-US" b="1" dirty="0"/>
              <a:t>Entrepreneurial skills and strategies </a:t>
            </a:r>
            <a:r>
              <a:rPr lang="en-US" dirty="0"/>
              <a:t/>
            </a:r>
            <a:br>
              <a:rPr lang="en-US" dirty="0"/>
            </a:br>
            <a:endParaRPr lang="en-US" dirty="0"/>
          </a:p>
        </p:txBody>
      </p:sp>
      <p:sp>
        <p:nvSpPr>
          <p:cNvPr id="1048596" name="Content Placeholder 2"/>
          <p:cNvSpPr>
            <a:spLocks noGrp="1"/>
          </p:cNvSpPr>
          <p:nvPr>
            <p:ph idx="1"/>
          </p:nvPr>
        </p:nvSpPr>
        <p:spPr>
          <a:xfrm>
            <a:off x="152400" y="838200"/>
            <a:ext cx="8534400" cy="5287963"/>
          </a:xfrm>
        </p:spPr>
        <p:txBody>
          <a:bodyPr>
            <a:normAutofit fontScale="73281" lnSpcReduction="20000"/>
          </a:bodyPr>
          <a:lstStyle/>
          <a:p>
            <a:pPr algn="just">
              <a:buNone/>
            </a:pPr>
            <a:r>
              <a:rPr lang="en-US" dirty="0"/>
              <a:t>Studies have shown that during the growth of a new venture, management skills and strategies in such areas such as record keeping and financial control, inventory control, human resources, marketing and planning are critical to achieve long term success. </a:t>
            </a:r>
          </a:p>
          <a:p>
            <a:pPr lvl="0" algn="just"/>
            <a:r>
              <a:rPr lang="en-US" b="1" i="1" dirty="0"/>
              <a:t>Record keeping and financial control:</a:t>
            </a:r>
            <a:r>
              <a:rPr lang="en-US" b="1" dirty="0"/>
              <a:t> </a:t>
            </a:r>
            <a:r>
              <a:rPr lang="en-US" dirty="0"/>
              <a:t>Maintaining good records and financial controls over such activities as cash flow, inventory, customers’ data and costs should be a priority of every growing venture.</a:t>
            </a:r>
          </a:p>
          <a:p>
            <a:pPr lvl="0" algn="just"/>
            <a:r>
              <a:rPr lang="en-US" b="1" i="1" dirty="0"/>
              <a:t>Inventory control</a:t>
            </a:r>
            <a:r>
              <a:rPr lang="en-US" b="1" dirty="0"/>
              <a:t>:</a:t>
            </a:r>
            <a:r>
              <a:rPr lang="en-US" dirty="0"/>
              <a:t> During the growth of a new venture the management of inventory is an important cost control and customer service activity that needs to be carefully monitored. </a:t>
            </a:r>
          </a:p>
          <a:p>
            <a:pPr lvl="0" algn="just"/>
            <a:r>
              <a:rPr lang="en-US" dirty="0">
                <a:solidFill>
                  <a:srgbClr val="FFC000"/>
                </a:solidFill>
              </a:rPr>
              <a:t>Too much inventory </a:t>
            </a:r>
            <a:r>
              <a:rPr lang="en-US" dirty="0"/>
              <a:t>to meet customer needs can be a drain on cash flow since manufacturing, transportation, and storage costs would be assumed by the venture. On the other hand, </a:t>
            </a:r>
            <a:r>
              <a:rPr lang="en-US" dirty="0">
                <a:solidFill>
                  <a:srgbClr val="FFC000"/>
                </a:solidFill>
              </a:rPr>
              <a:t>too little inventory </a:t>
            </a:r>
            <a:r>
              <a:rPr lang="en-US" dirty="0"/>
              <a:t>can also cost the venture in lost sales, or it can create unhappy customers who may choose another firm if their needs are not efficiently met.</a:t>
            </a:r>
          </a:p>
          <a:p>
            <a:pPr lvl="0"/>
            <a:endParaRPr lang="en-US" dirty="0"/>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7" name="Content Placeholder 2"/>
          <p:cNvSpPr>
            <a:spLocks noGrp="1"/>
          </p:cNvSpPr>
          <p:nvPr>
            <p:ph idx="1"/>
          </p:nvPr>
        </p:nvSpPr>
        <p:spPr>
          <a:xfrm>
            <a:off x="304800" y="304800"/>
            <a:ext cx="8382000" cy="5821363"/>
          </a:xfrm>
        </p:spPr>
        <p:txBody>
          <a:bodyPr>
            <a:normAutofit fontScale="84531" lnSpcReduction="10000"/>
          </a:bodyPr>
          <a:lstStyle/>
          <a:p>
            <a:pPr lvl="0" algn="just">
              <a:buFont typeface="Wingdings" pitchFamily="2" charset="2"/>
              <a:buChar char="Ø"/>
            </a:pPr>
            <a:r>
              <a:rPr lang="en-US" b="1" i="1" dirty="0"/>
              <a:t>Human resources:</a:t>
            </a:r>
            <a:r>
              <a:rPr lang="en-US" dirty="0"/>
              <a:t> As the firm grows, there will almost always be a need to hire new employees. Organizations need to develop appropriate procedures for hiring, evaluating, and monitoring employees. </a:t>
            </a:r>
          </a:p>
          <a:p>
            <a:pPr lvl="0" algn="just">
              <a:buFont typeface="Wingdings" pitchFamily="2" charset="2"/>
              <a:buChar char="Ø"/>
            </a:pPr>
            <a:r>
              <a:rPr lang="en-US" b="1" i="1" dirty="0"/>
              <a:t>Marketing Skills:</a:t>
            </a:r>
            <a:r>
              <a:rPr lang="en-US" dirty="0"/>
              <a:t>  Marketing skills in the growth stage of a new venture are also critical to a venture’s continued success. As the company grows, it will need to develop new products and services to maintain its distinctiveness in a competitive market. This would be an ongoing process based on information regarding changing customer needs and competitive strategies. This information can be obtained formally using surveys or focus groups, or informally by indirect contact with customers by the entrepreneur or his sales force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8" name="Content Placeholder 2"/>
          <p:cNvSpPr>
            <a:spLocks noGrp="1"/>
          </p:cNvSpPr>
          <p:nvPr>
            <p:ph idx="1"/>
          </p:nvPr>
        </p:nvSpPr>
        <p:spPr>
          <a:xfrm>
            <a:off x="304800" y="304800"/>
            <a:ext cx="8610600" cy="6172200"/>
          </a:xfrm>
        </p:spPr>
        <p:txBody>
          <a:bodyPr>
            <a:normAutofit fontScale="87344"/>
          </a:bodyPr>
          <a:lstStyle/>
          <a:p>
            <a:pPr lvl="0">
              <a:buNone/>
            </a:pPr>
            <a:r>
              <a:rPr lang="en-US" b="1" dirty="0"/>
              <a:t>Strategic Planning Skills </a:t>
            </a:r>
            <a:endParaRPr lang="en-US" dirty="0"/>
          </a:p>
          <a:p>
            <a:pPr algn="just">
              <a:buFont typeface="Wingdings" pitchFamily="2" charset="2"/>
              <a:buChar char="Ø"/>
            </a:pPr>
            <a:r>
              <a:rPr lang="en-US" dirty="0"/>
              <a:t>It is important for the entrepreneur to continue to plan for both the short term and long term. Planning is a continuous process, particularly in a rapidly changing environment. </a:t>
            </a:r>
          </a:p>
          <a:p>
            <a:pPr>
              <a:buNone/>
            </a:pPr>
            <a:r>
              <a:rPr lang="en-US" dirty="0"/>
              <a:t>Outline for a strategic plan: </a:t>
            </a:r>
          </a:p>
          <a:p>
            <a:pPr lvl="0">
              <a:buFont typeface="Wingdings" pitchFamily="2" charset="2"/>
              <a:buChar char="Ø"/>
            </a:pPr>
            <a:r>
              <a:rPr lang="en-US" dirty="0"/>
              <a:t>Business mission</a:t>
            </a:r>
          </a:p>
          <a:p>
            <a:pPr lvl="0">
              <a:buFont typeface="Wingdings" pitchFamily="2" charset="2"/>
              <a:buChar char="Ø"/>
            </a:pPr>
            <a:r>
              <a:rPr lang="en-US" dirty="0"/>
              <a:t>Situational Analysis</a:t>
            </a:r>
          </a:p>
          <a:p>
            <a:pPr lvl="0">
              <a:buFont typeface="Wingdings" pitchFamily="2" charset="2"/>
              <a:buChar char="Ø"/>
            </a:pPr>
            <a:r>
              <a:rPr lang="en-US" dirty="0"/>
              <a:t>Goal formulation</a:t>
            </a:r>
          </a:p>
          <a:p>
            <a:pPr lvl="0">
              <a:buFont typeface="Wingdings" pitchFamily="2" charset="2"/>
              <a:buChar char="Ø"/>
            </a:pPr>
            <a:r>
              <a:rPr lang="en-US" dirty="0"/>
              <a:t>Strategy formulation</a:t>
            </a:r>
          </a:p>
          <a:p>
            <a:pPr lvl="0">
              <a:buFont typeface="Wingdings" pitchFamily="2" charset="2"/>
              <a:buChar char="Ø"/>
            </a:pPr>
            <a:r>
              <a:rPr lang="en-US" dirty="0"/>
              <a:t>Formulation of programs to meet goals</a:t>
            </a:r>
          </a:p>
          <a:p>
            <a:pPr lvl="0">
              <a:buFont typeface="Wingdings" pitchFamily="2" charset="2"/>
              <a:buChar char="Ø"/>
            </a:pPr>
            <a:r>
              <a:rPr lang="en-US" dirty="0"/>
              <a:t>Implementation</a:t>
            </a:r>
          </a:p>
          <a:p>
            <a:pPr lvl="0">
              <a:buFont typeface="Wingdings" pitchFamily="2" charset="2"/>
              <a:buChar char="Ø"/>
            </a:pPr>
            <a:r>
              <a:rPr lang="en-US" dirty="0"/>
              <a:t>Feedback and control</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99" name="Title 1"/>
          <p:cNvSpPr>
            <a:spLocks noGrp="1"/>
          </p:cNvSpPr>
          <p:nvPr>
            <p:ph type="title"/>
          </p:nvPr>
        </p:nvSpPr>
        <p:spPr>
          <a:xfrm>
            <a:off x="457200" y="274638"/>
            <a:ext cx="8229600" cy="792162"/>
          </a:xfrm>
        </p:spPr>
        <p:txBody>
          <a:bodyPr>
            <a:normAutofit fontScale="90000"/>
          </a:bodyPr>
          <a:lstStyle/>
          <a:p>
            <a:r>
              <a:rPr lang="en-US" b="1" dirty="0"/>
              <a:t/>
            </a:r>
            <a:br>
              <a:rPr lang="en-US" b="1" dirty="0"/>
            </a:br>
            <a:r>
              <a:rPr lang="en-US" b="1" dirty="0"/>
              <a:t>8.3 New Venture Expansion Strategies</a:t>
            </a:r>
            <a:r>
              <a:rPr lang="en-US" dirty="0"/>
              <a:t/>
            </a:r>
            <a:br>
              <a:rPr lang="en-US" dirty="0"/>
            </a:br>
            <a:endParaRPr lang="en-US" dirty="0"/>
          </a:p>
        </p:txBody>
      </p:sp>
      <p:sp>
        <p:nvSpPr>
          <p:cNvPr id="1048600" name="Content Placeholder 2"/>
          <p:cNvSpPr>
            <a:spLocks noGrp="1"/>
          </p:cNvSpPr>
          <p:nvPr>
            <p:ph idx="1"/>
          </p:nvPr>
        </p:nvSpPr>
        <p:spPr>
          <a:xfrm>
            <a:off x="152400" y="1066800"/>
            <a:ext cx="8763000" cy="5410200"/>
          </a:xfrm>
        </p:spPr>
        <p:txBody>
          <a:bodyPr>
            <a:normAutofit fontScale="77031" lnSpcReduction="20000"/>
          </a:bodyPr>
          <a:lstStyle/>
          <a:p>
            <a:pPr>
              <a:buNone/>
            </a:pPr>
            <a:r>
              <a:rPr lang="en-US" b="1" dirty="0"/>
              <a:t>1. Joint Ventures </a:t>
            </a:r>
            <a:endParaRPr lang="en-US" dirty="0"/>
          </a:p>
          <a:p>
            <a:pPr algn="just">
              <a:buNone/>
            </a:pPr>
            <a:r>
              <a:rPr lang="en-US" dirty="0"/>
              <a:t> A joint venture is an identity formed between two or more parties to undertake economic activity together. The parties agree to create a new entity by both contributing equity and they then share in the revenues, expenses and control of the enterprise. </a:t>
            </a:r>
          </a:p>
          <a:p>
            <a:pPr>
              <a:buNone/>
            </a:pPr>
            <a:r>
              <a:rPr lang="en-US" i="1" dirty="0"/>
              <a:t>Motivating factors to establish in joint venture </a:t>
            </a:r>
            <a:endParaRPr lang="en-US" dirty="0"/>
          </a:p>
          <a:p>
            <a:pPr lvl="0"/>
            <a:r>
              <a:rPr lang="en-US" dirty="0"/>
              <a:t>Joint venture can be established to share technology and reduce cost</a:t>
            </a:r>
          </a:p>
          <a:p>
            <a:pPr lvl="0"/>
            <a:r>
              <a:rPr lang="en-US" dirty="0"/>
              <a:t>For entering in to new market especially foreign market</a:t>
            </a:r>
          </a:p>
          <a:p>
            <a:pPr lvl="0"/>
            <a:r>
              <a:rPr lang="en-US" dirty="0"/>
              <a:t>To raise capital</a:t>
            </a:r>
          </a:p>
          <a:p>
            <a:pPr lvl="0"/>
            <a:r>
              <a:rPr lang="en-US" dirty="0"/>
              <a:t>To develop cooperative research team</a:t>
            </a:r>
          </a:p>
          <a:p>
            <a:pPr>
              <a:buNone/>
            </a:pPr>
            <a:r>
              <a:rPr lang="en-US" dirty="0"/>
              <a:t>Examples: -Sony Ericsson between Sony and Ericsson </a:t>
            </a:r>
          </a:p>
          <a:p>
            <a:pPr>
              <a:buNone/>
            </a:pPr>
            <a:r>
              <a:rPr lang="en-US" dirty="0"/>
              <a:t>            -The Nokia Siemens Networks between Nokia and Siemens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8589" name="Content Placeholder 2"/>
          <p:cNvSpPr>
            <a:spLocks noGrp="1"/>
          </p:cNvSpPr>
          <p:nvPr>
            <p:ph idx="1"/>
          </p:nvPr>
        </p:nvSpPr>
        <p:spPr>
          <a:xfrm>
            <a:off x="304800" y="304800"/>
            <a:ext cx="8610600" cy="5821363"/>
          </a:xfrm>
        </p:spPr>
        <p:txBody>
          <a:bodyPr>
            <a:normAutofit fontScale="65781" lnSpcReduction="20000"/>
          </a:bodyPr>
          <a:lstStyle/>
          <a:p>
            <a:pPr>
              <a:buNone/>
            </a:pPr>
            <a:r>
              <a:rPr lang="en-US" b="1" dirty="0"/>
              <a:t>2. Acquisition</a:t>
            </a:r>
            <a:endParaRPr lang="en-US" dirty="0"/>
          </a:p>
          <a:p>
            <a:pPr algn="just">
              <a:buFont typeface="Wingdings" pitchFamily="2" charset="2"/>
              <a:buChar char="Ø"/>
            </a:pPr>
            <a:r>
              <a:rPr lang="en-US" dirty="0"/>
              <a:t>An acquisition is the purchase of an entire organization or part of a company, by definition the company is completely absorbed and no longer exists independently.</a:t>
            </a:r>
          </a:p>
          <a:p>
            <a:pPr>
              <a:buFont typeface="Wingdings" pitchFamily="2" charset="2"/>
              <a:buChar char="Ø"/>
            </a:pPr>
            <a:r>
              <a:rPr lang="en-US" dirty="0"/>
              <a:t>Another way the entrepreneur can expand the venture is by acquiring an existing business. Acquisitions provide an excellent means of expanding a business by entering new markets or new product areas. </a:t>
            </a:r>
          </a:p>
          <a:p>
            <a:pPr>
              <a:buNone/>
            </a:pPr>
            <a:r>
              <a:rPr lang="en-US" i="1" dirty="0"/>
              <a:t>Advantages of Acquisition </a:t>
            </a:r>
            <a:endParaRPr lang="en-US" dirty="0"/>
          </a:p>
          <a:p>
            <a:pPr lvl="0"/>
            <a:r>
              <a:rPr lang="en-US" i="1" dirty="0">
                <a:solidFill>
                  <a:srgbClr val="FF0000"/>
                </a:solidFill>
              </a:rPr>
              <a:t>Established business</a:t>
            </a:r>
            <a:r>
              <a:rPr lang="en-US" i="1" dirty="0"/>
              <a:t>:</a:t>
            </a:r>
            <a:r>
              <a:rPr lang="en-US" dirty="0"/>
              <a:t> The most significant advantage in acquiring an existing business is that the acquired firm has an established image and truck record. </a:t>
            </a:r>
          </a:p>
          <a:p>
            <a:pPr lvl="0"/>
            <a:r>
              <a:rPr lang="en-US" i="1" dirty="0">
                <a:solidFill>
                  <a:srgbClr val="FF0000"/>
                </a:solidFill>
              </a:rPr>
              <a:t>Location</a:t>
            </a:r>
            <a:r>
              <a:rPr lang="en-US" i="1" dirty="0"/>
              <a:t>:</a:t>
            </a:r>
            <a:r>
              <a:rPr lang="en-US" dirty="0"/>
              <a:t> In the case of acquiring an existing business, there is no question concerning the new customers since they are already familiar with the location.</a:t>
            </a:r>
          </a:p>
          <a:p>
            <a:pPr lvl="0"/>
            <a:r>
              <a:rPr lang="en-US" i="1" dirty="0">
                <a:solidFill>
                  <a:srgbClr val="FF0000"/>
                </a:solidFill>
              </a:rPr>
              <a:t>Established marketing structure:</a:t>
            </a:r>
            <a:r>
              <a:rPr lang="en-US" dirty="0">
                <a:solidFill>
                  <a:srgbClr val="FF0000"/>
                </a:solidFill>
              </a:rPr>
              <a:t> </a:t>
            </a:r>
            <a:r>
              <a:rPr lang="en-US" dirty="0"/>
              <a:t>One of the most important factors that affect the value of an acquired firm is its existing channel and sales structure. Known suppliers, wholesalers, retailers and manufacturer’s reps are important assets to an entrepreneur. </a:t>
            </a:r>
          </a:p>
          <a:p>
            <a:pPr>
              <a:buNone/>
            </a:pP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1685</Words>
  <Application>Microsoft Office PowerPoint</Application>
  <PresentationFormat>On-screen Show (4:3)</PresentationFormat>
  <Paragraphs>76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 CHAPTER EIGHT  MANAGING GROWTH AND TRANSITION </vt:lpstr>
      <vt:lpstr>PowerPoint Presentation</vt:lpstr>
      <vt:lpstr>PowerPoint Presentation</vt:lpstr>
      <vt:lpstr>PowerPoint Presentation</vt:lpstr>
      <vt:lpstr> Entrepreneurial skills and strategies  </vt:lpstr>
      <vt:lpstr>PowerPoint Presentation</vt:lpstr>
      <vt:lpstr>PowerPoint Presentation</vt:lpstr>
      <vt:lpstr> 8.3 New Venture Expansion Strategies </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ismail - [2010]</cp:lastModifiedBy>
  <cp:revision>2</cp:revision>
  <dcterms:created xsi:type="dcterms:W3CDTF">2017-12-05T15:04:29Z</dcterms:created>
  <dcterms:modified xsi:type="dcterms:W3CDTF">2020-04-25T08:33:11Z</dcterms:modified>
</cp:coreProperties>
</file>